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5"/>
  </p:notesMasterIdLst>
  <p:sldIdLst>
    <p:sldId id="265" r:id="rId5"/>
    <p:sldId id="312" r:id="rId6"/>
    <p:sldId id="311" r:id="rId7"/>
    <p:sldId id="285" r:id="rId8"/>
    <p:sldId id="313" r:id="rId9"/>
    <p:sldId id="291" r:id="rId10"/>
    <p:sldId id="287" r:id="rId11"/>
    <p:sldId id="276" r:id="rId12"/>
    <p:sldId id="267" r:id="rId13"/>
    <p:sldId id="31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3CA33-B376-834B-BE4B-9356DC5BA1C3}" name="LEGUERNEY Alexis" initials="LA" userId="S::alexis.leguerney@ccca-btp.fr::518446a1-643b-41b6-ae6b-4a3f71cc16ab" providerId="AD"/>
  <p188:author id="{6EEFE03C-A395-C5DA-AA5A-DA7FC5791CDC}" name="Oumaima EL KHDAR" initials="OEK" userId="S::oe.convictionsrh@ccca-btp.fr::04e9bec8-847a-42a7-92da-fe08097567ef" providerId="AD"/>
  <p188:author id="{A534796B-856B-BD79-033A-6BA0160815D8}" name="POTTIER Jeanne" initials="PJ" userId="S::jp.convictionsrh@ccca-btp.fr::af5ce354-92d1-4cf7-a424-c7e67343b3e3" providerId="AD"/>
  <p188:author id="{70EC8972-5BA6-E20A-04FE-EE6B128CC107}" name="JOUANIN-PERIN Isabelle" initials="JPI" userId="S::i.jouaninperin@ccca-btp.fr::b0938c40-4a18-40f9-a220-536382b2ffc4" providerId="AD"/>
  <p188:author id="{8CE24BF8-BC20-E98D-0E46-63139B8E1009}" name="Oumaima EL KHDAR" initials="OEK" userId="S::Oumaima.ELKHDAR@convictionsrh.com::2747189f-8061-45a9-be1d-dafe4d462e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114" d="100"/>
          <a:sy n="114" d="100"/>
        </p:scale>
        <p:origin x="2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OIS Ewa" userId="e15a782e-2e74-42de-8a9b-bd971e1532ed" providerId="ADAL" clId="{A516CF43-2BEB-4C0F-B2EE-AB3BC4804B47}"/>
    <pc:docChg chg="modSld">
      <pc:chgData name="MOLLOIS Ewa" userId="e15a782e-2e74-42de-8a9b-bd971e1532ed" providerId="ADAL" clId="{A516CF43-2BEB-4C0F-B2EE-AB3BC4804B47}" dt="2023-10-12T12:21:26.631" v="0" actId="20577"/>
      <pc:docMkLst>
        <pc:docMk/>
      </pc:docMkLst>
      <pc:sldChg chg="modSp mod">
        <pc:chgData name="MOLLOIS Ewa" userId="e15a782e-2e74-42de-8a9b-bd971e1532ed" providerId="ADAL" clId="{A516CF43-2BEB-4C0F-B2EE-AB3BC4804B47}" dt="2023-10-12T12:21:26.631" v="0" actId="20577"/>
        <pc:sldMkLst>
          <pc:docMk/>
          <pc:sldMk cId="1599761115" sldId="265"/>
        </pc:sldMkLst>
        <pc:spChg chg="mod">
          <ac:chgData name="MOLLOIS Ewa" userId="e15a782e-2e74-42de-8a9b-bd971e1532ed" providerId="ADAL" clId="{A516CF43-2BEB-4C0F-B2EE-AB3BC4804B47}" dt="2023-10-12T12:21:26.631" v="0" actId="20577"/>
          <ac:spMkLst>
            <pc:docMk/>
            <pc:sldMk cId="1599761115" sldId="265"/>
            <ac:spMk id="2" creationId="{8BD0A426-F475-4EA5-8A66-B58F64E0BD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E7FB0-53E1-49C4-9F63-617F510C24A9}" type="datetimeFigureOut">
              <a:rPr lang="fr-FR" smtClean="0"/>
              <a:t>12/10/2023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E51B3-C142-4876-9F82-4A24768C40C0}" type="slidenum">
              <a:rPr lang="fr-FR" smtClean="0"/>
              <a:t>‹N°›</a:t>
            </a:fld>
            <a:endParaRPr lang="fr-FR"/>
          </a:p>
        </p:txBody>
      </p:sp>
    </p:spTree>
    <p:extLst>
      <p:ext uri="{BB962C8B-B14F-4D97-AF65-F5344CB8AC3E}">
        <p14:creationId xmlns:p14="http://schemas.microsoft.com/office/powerpoint/2010/main" val="276768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0DE51B3-C142-4876-9F82-4A24768C40C0}" type="slidenum">
              <a:rPr lang="fr-FR" smtClean="0"/>
              <a:t>2</a:t>
            </a:fld>
            <a:endParaRPr lang="fr-FR"/>
          </a:p>
        </p:txBody>
      </p:sp>
    </p:spTree>
    <p:extLst>
      <p:ext uri="{BB962C8B-B14F-4D97-AF65-F5344CB8AC3E}">
        <p14:creationId xmlns:p14="http://schemas.microsoft.com/office/powerpoint/2010/main" val="73760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svg"/><Relationship Id="rId4" Type="http://schemas.openxmlformats.org/officeDocument/2006/relationships/oleObject" Target="../embeddings/oleObject2.bin"/><Relationship Id="rId9"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3.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124602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187642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37197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hapitre Jaune - illu">
    <p:spTree>
      <p:nvGrpSpPr>
        <p:cNvPr id="1" name=""/>
        <p:cNvGrpSpPr/>
        <p:nvPr/>
      </p:nvGrpSpPr>
      <p:grpSpPr>
        <a:xfrm>
          <a:off x="0" y="0"/>
          <a:ext cx="0" cy="0"/>
          <a:chOff x="0" y="0"/>
          <a:chExt cx="0" cy="0"/>
        </a:xfrm>
      </p:grpSpPr>
      <p:pic>
        <p:nvPicPr>
          <p:cNvPr id="5" name="Image 4" descr="chapitre16-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
          <p:cNvSpPr>
            <a:spLocks noGrp="1"/>
          </p:cNvSpPr>
          <p:nvPr>
            <p:ph type="title"/>
          </p:nvPr>
        </p:nvSpPr>
        <p:spPr>
          <a:xfrm>
            <a:off x="2901350" y="2653181"/>
            <a:ext cx="6391036" cy="1130960"/>
          </a:xfrm>
          <a:prstGeom prst="rect">
            <a:avLst/>
          </a:prstGeom>
        </p:spPr>
        <p:txBody>
          <a:bodyPr>
            <a:normAutofit/>
          </a:bodyPr>
          <a:lstStyle>
            <a:lvl1pPr algn="l">
              <a:defRPr sz="3200" b="1" i="0">
                <a:solidFill>
                  <a:srgbClr val="000000"/>
                </a:solidFill>
                <a:latin typeface="Arial Black"/>
                <a:cs typeface="Arial Black"/>
              </a:defRPr>
            </a:lvl1pPr>
          </a:lstStyle>
          <a:p>
            <a:r>
              <a:rPr lang="fr-FR"/>
              <a:t>Modifiez le style du titre</a:t>
            </a:r>
          </a:p>
        </p:txBody>
      </p:sp>
      <p:sp>
        <p:nvSpPr>
          <p:cNvPr id="6" name="Rectangle 5">
            <a:extLst>
              <a:ext uri="{FF2B5EF4-FFF2-40B4-BE49-F238E27FC236}">
                <a16:creationId xmlns:a16="http://schemas.microsoft.com/office/drawing/2014/main" id="{81BE1FF7-70ED-4642-A0F6-6F15DF67E8C8}"/>
              </a:ext>
            </a:extLst>
          </p:cNvPr>
          <p:cNvSpPr/>
          <p:nvPr userDrawn="1"/>
        </p:nvSpPr>
        <p:spPr>
          <a:xfrm>
            <a:off x="9792070" y="5326602"/>
            <a:ext cx="2086252" cy="111959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dessin&#10;&#10;Description générée automatiquement">
            <a:extLst>
              <a:ext uri="{FF2B5EF4-FFF2-40B4-BE49-F238E27FC236}">
                <a16:creationId xmlns:a16="http://schemas.microsoft.com/office/drawing/2014/main" id="{D58D8E9E-B444-4C16-9212-8A10ED56EC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2070" y="5198395"/>
            <a:ext cx="1811045" cy="1376012"/>
          </a:xfrm>
          <a:prstGeom prst="rect">
            <a:avLst/>
          </a:prstGeom>
        </p:spPr>
      </p:pic>
    </p:spTree>
    <p:extLst>
      <p:ext uri="{BB962C8B-B14F-4D97-AF65-F5344CB8AC3E}">
        <p14:creationId xmlns:p14="http://schemas.microsoft.com/office/powerpoint/2010/main" val="164440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Ref idx="1001">
        <a:schemeClr val="bg2"/>
      </p:bgRef>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10644995" y="6055475"/>
            <a:ext cx="1099563" cy="619876"/>
          </a:xfrm>
          <a:prstGeom prst="rect">
            <a:avLst/>
          </a:prstGeom>
        </p:spPr>
      </p:pic>
      <p:cxnSp>
        <p:nvCxnSpPr>
          <p:cNvPr id="7" name="Connecteur droit 6"/>
          <p:cNvCxnSpPr/>
          <p:nvPr userDrawn="1"/>
        </p:nvCxnSpPr>
        <p:spPr>
          <a:xfrm>
            <a:off x="354949" y="6575713"/>
            <a:ext cx="10014703"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ZoneTexte 7"/>
          <p:cNvSpPr txBox="1"/>
          <p:nvPr userDrawn="1"/>
        </p:nvSpPr>
        <p:spPr>
          <a:xfrm>
            <a:off x="260839" y="6288455"/>
            <a:ext cx="5991469" cy="256545"/>
          </a:xfrm>
          <a:prstGeom prst="rect">
            <a:avLst/>
          </a:prstGeom>
          <a:noFill/>
        </p:spPr>
        <p:txBody>
          <a:bodyPr wrap="square" rtlCol="0">
            <a:spAutoFit/>
          </a:bodyPr>
          <a:lstStyle/>
          <a:p>
            <a:pPr algn="l"/>
            <a:r>
              <a:rPr lang="fr-FR" sz="1067" b="1" kern="1200">
                <a:solidFill>
                  <a:schemeClr val="bg1"/>
                </a:solidFill>
                <a:latin typeface="Arial Black"/>
                <a:ea typeface="+mn-ea"/>
                <a:cs typeface="Arial Black"/>
              </a:rPr>
              <a:t>TRANSFORM’BTP…en Action </a:t>
            </a:r>
            <a:r>
              <a:rPr lang="fr-FR" sz="1067" kern="1200">
                <a:solidFill>
                  <a:schemeClr val="bg1"/>
                </a:solidFill>
                <a:latin typeface="Arial"/>
                <a:ea typeface="+mn-ea"/>
                <a:cs typeface="Arial"/>
              </a:rPr>
              <a:t>–  Le déploiement du plan</a:t>
            </a:r>
            <a:r>
              <a:rPr lang="fr-FR" sz="1067" kern="1200" baseline="0">
                <a:solidFill>
                  <a:schemeClr val="bg1"/>
                </a:solidFill>
                <a:latin typeface="Arial"/>
                <a:ea typeface="+mn-ea"/>
                <a:cs typeface="Arial"/>
              </a:rPr>
              <a:t> stratégique du CCCA-BTP </a:t>
            </a:r>
            <a:endParaRPr lang="fr-FR" sz="1067">
              <a:solidFill>
                <a:schemeClr val="bg1"/>
              </a:solidFill>
              <a:latin typeface="Arial"/>
              <a:cs typeface="Arial"/>
            </a:endParaRPr>
          </a:p>
        </p:txBody>
      </p:sp>
      <p:sp>
        <p:nvSpPr>
          <p:cNvPr id="9" name="Titre 1"/>
          <p:cNvSpPr>
            <a:spLocks noGrp="1"/>
          </p:cNvSpPr>
          <p:nvPr>
            <p:ph type="title" hasCustomPrompt="1"/>
          </p:nvPr>
        </p:nvSpPr>
        <p:spPr>
          <a:xfrm>
            <a:off x="396005" y="338479"/>
            <a:ext cx="11186395" cy="301617"/>
          </a:xfrm>
          <a:prstGeom prst="rect">
            <a:avLst/>
          </a:prstGeom>
        </p:spPr>
        <p:txBody>
          <a:bodyPr>
            <a:noAutofit/>
          </a:bodyPr>
          <a:lstStyle>
            <a:lvl1pPr algn="l">
              <a:defRPr sz="1867">
                <a:solidFill>
                  <a:schemeClr val="bg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96368706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05" y="965874"/>
            <a:ext cx="11348552" cy="4769745"/>
          </a:xfrm>
          <a:prstGeom prst="rect">
            <a:avLst/>
          </a:prstGeom>
        </p:spPr>
        <p:txBody>
          <a:bodyPr/>
          <a:lstStyle>
            <a:lvl1pPr marL="0" indent="0">
              <a:buNone/>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21"/>
            <a:ext cx="12192000" cy="1198004"/>
          </a:xfrm>
          <a:prstGeom prst="rect">
            <a:avLst/>
          </a:prstGeom>
        </p:spPr>
      </p:pic>
      <p:sp>
        <p:nvSpPr>
          <p:cNvPr id="14" name="Titre 1"/>
          <p:cNvSpPr>
            <a:spLocks noGrp="1"/>
          </p:cNvSpPr>
          <p:nvPr>
            <p:ph type="title" hasCustomPrompt="1"/>
          </p:nvPr>
        </p:nvSpPr>
        <p:spPr>
          <a:xfrm>
            <a:off x="396005" y="338479"/>
            <a:ext cx="11186395" cy="301617"/>
          </a:xfrm>
          <a:prstGeom prst="rect">
            <a:avLst/>
          </a:prstGeom>
        </p:spPr>
        <p:txBody>
          <a:bodyPr>
            <a:noAutofit/>
          </a:bodyPr>
          <a:lstStyle>
            <a:lvl1pPr algn="l">
              <a:defRPr sz="1867">
                <a:solidFill>
                  <a:schemeClr val="tx1"/>
                </a:solidFill>
                <a:latin typeface="Arial Black"/>
                <a:cs typeface="Arial Black"/>
              </a:defRPr>
            </a:lvl1pPr>
          </a:lstStyle>
          <a:p>
            <a:r>
              <a:rPr lang="fr-FR"/>
              <a:t>Cliquez et modifiez le titre </a:t>
            </a:r>
          </a:p>
        </p:txBody>
      </p:sp>
      <p:pic>
        <p:nvPicPr>
          <p:cNvPr id="4" name="Image 3" descr="Une image contenant texte, dessin&#10;&#10;Description générée automatiquement">
            <a:extLst>
              <a:ext uri="{FF2B5EF4-FFF2-40B4-BE49-F238E27FC236}">
                <a16:creationId xmlns:a16="http://schemas.microsoft.com/office/drawing/2014/main" id="{95E3C3D5-4EED-4927-899B-426CAB3EB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5352" y="5899645"/>
            <a:ext cx="815853" cy="619876"/>
          </a:xfrm>
          <a:prstGeom prst="rect">
            <a:avLst/>
          </a:prstGeom>
        </p:spPr>
      </p:pic>
    </p:spTree>
    <p:extLst>
      <p:ext uri="{BB962C8B-B14F-4D97-AF65-F5344CB8AC3E}">
        <p14:creationId xmlns:p14="http://schemas.microsoft.com/office/powerpoint/2010/main" val="271273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uvertur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140AB-2627-48E5-91C3-09597E3BD262}"/>
              </a:ext>
            </a:extLst>
          </p:cNvPr>
          <p:cNvGraphicFramePr>
            <a:graphicFrameLocks noChangeAspect="1"/>
          </p:cNvGraphicFramePr>
          <p:nvPr userDrawn="1">
            <p:custDataLst>
              <p:tags r:id="rId1"/>
            </p:custDataLst>
            <p:extLst>
              <p:ext uri="{D42A27DB-BD31-4B8C-83A1-F6EECF244321}">
                <p14:modId xmlns:p14="http://schemas.microsoft.com/office/powerpoint/2010/main" val="1359384204"/>
              </p:ext>
            </p:extLst>
          </p:nvPr>
        </p:nvGraphicFramePr>
        <p:xfrm>
          <a:off x="2823" y="1191"/>
          <a:ext cx="2823" cy="1191"/>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0" name="Object 9" hidden="1">
                        <a:extLst>
                          <a:ext uri="{FF2B5EF4-FFF2-40B4-BE49-F238E27FC236}">
                            <a16:creationId xmlns:a16="http://schemas.microsoft.com/office/drawing/2014/main" id="{E1E140AB-2627-48E5-91C3-09597E3BD262}"/>
                          </a:ext>
                        </a:extLst>
                      </p:cNvPr>
                      <p:cNvPicPr/>
                      <p:nvPr/>
                    </p:nvPicPr>
                    <p:blipFill>
                      <a:blip r:embed="rId5"/>
                      <a:stretch>
                        <a:fillRect/>
                      </a:stretch>
                    </p:blipFill>
                    <p:spPr>
                      <a:xfrm>
                        <a:off x="2823" y="1191"/>
                        <a:ext cx="2823"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4059176-0B41-4573-A696-2D4F1E2EAF41}"/>
              </a:ext>
            </a:extLst>
          </p:cNvPr>
          <p:cNvSpPr/>
          <p:nvPr userDrawn="1">
            <p:custDataLst>
              <p:tags r:id="rId2"/>
            </p:custDataLst>
          </p:nvPr>
        </p:nvSpPr>
        <p:spPr>
          <a:xfrm>
            <a:off x="0" y="0"/>
            <a:ext cx="282222"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3900" b="0" i="0" baseline="0">
              <a:latin typeface="Arial Black" panose="020B0A04020102020204" pitchFamily="34" charset="0"/>
              <a:ea typeface="+mj-ea"/>
              <a:cs typeface="+mj-cs"/>
              <a:sym typeface="Arial Black" panose="020B0A04020102020204" pitchFamily="34" charset="0"/>
            </a:endParaRPr>
          </a:p>
        </p:txBody>
      </p:sp>
      <p:pic>
        <p:nvPicPr>
          <p:cNvPr id="15" name="Picture 14" descr="A close up of a sign&#10;&#10;Description automatically generated">
            <a:extLst>
              <a:ext uri="{FF2B5EF4-FFF2-40B4-BE49-F238E27FC236}">
                <a16:creationId xmlns:a16="http://schemas.microsoft.com/office/drawing/2014/main" id="{DF4F2C7B-FEEF-4B6B-B759-2FA12FE3011B}"/>
              </a:ext>
            </a:extLst>
          </p:cNvPr>
          <p:cNvPicPr>
            <a:picLocks noChangeAspect="1"/>
          </p:cNvPicPr>
          <p:nvPr userDrawn="1"/>
        </p:nvPicPr>
        <p:blipFill rotWithShape="1">
          <a:blip r:embed="rId6" cstate="print">
            <a:alphaModFix/>
            <a:extLst>
              <a:ext uri="{28A0092B-C50C-407E-A947-70E740481C1C}">
                <a14:useLocalDpi xmlns:a14="http://schemas.microsoft.com/office/drawing/2010/main" val="0"/>
              </a:ext>
            </a:extLst>
          </a:blip>
          <a:srcRect l="16052" t="26452" r="3818" b="4905"/>
          <a:stretch/>
        </p:blipFill>
        <p:spPr>
          <a:xfrm>
            <a:off x="0" y="0"/>
            <a:ext cx="12192000" cy="6858000"/>
          </a:xfrm>
          <a:prstGeom prst="rect">
            <a:avLst/>
          </a:prstGeom>
        </p:spPr>
      </p:pic>
      <p:sp>
        <p:nvSpPr>
          <p:cNvPr id="11" name="Title 10">
            <a:extLst>
              <a:ext uri="{FF2B5EF4-FFF2-40B4-BE49-F238E27FC236}">
                <a16:creationId xmlns:a16="http://schemas.microsoft.com/office/drawing/2014/main" id="{C1ADF7C7-1A25-4DE0-BCB4-FFB3784973BE}"/>
              </a:ext>
            </a:extLst>
          </p:cNvPr>
          <p:cNvSpPr>
            <a:spLocks noGrp="1"/>
          </p:cNvSpPr>
          <p:nvPr>
            <p:ph type="title" hasCustomPrompt="1"/>
          </p:nvPr>
        </p:nvSpPr>
        <p:spPr>
          <a:xfrm>
            <a:off x="4210051" y="2228850"/>
            <a:ext cx="5888000" cy="1325563"/>
          </a:xfrm>
        </p:spPr>
        <p:txBody>
          <a:bodyPr lIns="0" tIns="0" rIns="0" bIns="0" anchor="b">
            <a:noAutofit/>
          </a:bodyPr>
          <a:lstStyle>
            <a:lvl1pPr algn="l">
              <a:lnSpc>
                <a:spcPct val="100000"/>
              </a:lnSpc>
              <a:defRPr sz="3900">
                <a:solidFill>
                  <a:schemeClr val="bg2"/>
                </a:solidFill>
              </a:defRPr>
            </a:lvl1pPr>
          </a:lstStyle>
          <a:p>
            <a:r>
              <a:rPr lang="fr-FR"/>
              <a:t>LES APPELS</a:t>
            </a:r>
            <a:br>
              <a:rPr lang="fr-FR"/>
            </a:br>
            <a:r>
              <a:rPr lang="fr-FR"/>
              <a:t>À PROJETS</a:t>
            </a:r>
            <a:br>
              <a:rPr lang="fr-FR"/>
            </a:br>
            <a:r>
              <a:rPr lang="fr-FR"/>
              <a:t>AU CCCA-BTP</a:t>
            </a:r>
          </a:p>
        </p:txBody>
      </p:sp>
      <p:sp>
        <p:nvSpPr>
          <p:cNvPr id="14" name="Text Placeholder 13">
            <a:extLst>
              <a:ext uri="{FF2B5EF4-FFF2-40B4-BE49-F238E27FC236}">
                <a16:creationId xmlns:a16="http://schemas.microsoft.com/office/drawing/2014/main" id="{D9F43B63-2077-489C-AFC9-B958318152AE}"/>
              </a:ext>
            </a:extLst>
          </p:cNvPr>
          <p:cNvSpPr>
            <a:spLocks noGrp="1"/>
          </p:cNvSpPr>
          <p:nvPr>
            <p:ph type="body" sz="quarter" idx="10" hasCustomPrompt="1"/>
          </p:nvPr>
        </p:nvSpPr>
        <p:spPr>
          <a:xfrm>
            <a:off x="4210051" y="4043063"/>
            <a:ext cx="5888000" cy="1015663"/>
          </a:xfrm>
        </p:spPr>
        <p:txBody>
          <a:bodyPr lIns="0" tIns="0" rIns="0" bIns="0">
            <a:spAutoFit/>
          </a:bodyPr>
          <a:lstStyle>
            <a:lvl1pPr marL="0" indent="0">
              <a:lnSpc>
                <a:spcPct val="100000"/>
              </a:lnSpc>
              <a:spcBef>
                <a:spcPts val="0"/>
              </a:spcBef>
              <a:buNone/>
              <a:defRPr sz="3300">
                <a:solidFill>
                  <a:schemeClr val="bg2"/>
                </a:solidFill>
              </a:defRPr>
            </a:lvl1pPr>
            <a:lvl2pPr marL="257175" indent="0">
              <a:buNone/>
              <a:defRPr/>
            </a:lvl2pPr>
            <a:lvl3pPr marL="514350" indent="0">
              <a:buNone/>
              <a:defRPr/>
            </a:lvl3pPr>
            <a:lvl4pPr marL="771525" indent="0">
              <a:buNone/>
              <a:defRPr/>
            </a:lvl4pPr>
            <a:lvl5pPr marL="1028700" indent="0">
              <a:buNone/>
              <a:defRPr/>
            </a:lvl5pPr>
          </a:lstStyle>
          <a:p>
            <a:pPr lvl="0"/>
            <a:r>
              <a:rPr lang="fr-FR" noProof="0"/>
              <a:t>Règlement</a:t>
            </a:r>
            <a:r>
              <a:rPr lang="en-US"/>
              <a:t> </a:t>
            </a:r>
            <a:br>
              <a:rPr lang="en-US"/>
            </a:br>
            <a:r>
              <a:rPr lang="en-US"/>
              <a:t>de consultation</a:t>
            </a:r>
          </a:p>
        </p:txBody>
      </p:sp>
      <p:cxnSp>
        <p:nvCxnSpPr>
          <p:cNvPr id="12" name="Straight Connector 11">
            <a:extLst>
              <a:ext uri="{FF2B5EF4-FFF2-40B4-BE49-F238E27FC236}">
                <a16:creationId xmlns:a16="http://schemas.microsoft.com/office/drawing/2014/main" id="{3BB38F7E-6327-4200-AF84-AA1597F03247}"/>
              </a:ext>
            </a:extLst>
          </p:cNvPr>
          <p:cNvCxnSpPr>
            <a:cxnSpLocks/>
          </p:cNvCxnSpPr>
          <p:nvPr userDrawn="1"/>
        </p:nvCxnSpPr>
        <p:spPr>
          <a:xfrm>
            <a:off x="4210050" y="3823335"/>
            <a:ext cx="390525" cy="0"/>
          </a:xfrm>
          <a:prstGeom prst="line">
            <a:avLst/>
          </a:prstGeom>
          <a:ln w="44450" cap="sq">
            <a:solidFill>
              <a:schemeClr val="bg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51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n">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EEA40D-BA33-4F1F-9EE5-753DF110C17A}"/>
              </a:ext>
            </a:extLst>
          </p:cNvPr>
          <p:cNvGraphicFramePr>
            <a:graphicFrameLocks noChangeAspect="1"/>
          </p:cNvGraphicFramePr>
          <p:nvPr userDrawn="1">
            <p:custDataLst>
              <p:tags r:id="rId1"/>
            </p:custDataLst>
            <p:extLst>
              <p:ext uri="{D42A27DB-BD31-4B8C-83A1-F6EECF244321}">
                <p14:modId xmlns:p14="http://schemas.microsoft.com/office/powerpoint/2010/main" val="3838520637"/>
              </p:ext>
            </p:extLst>
          </p:nvPr>
        </p:nvGraphicFramePr>
        <p:xfrm>
          <a:off x="2823" y="1191"/>
          <a:ext cx="2823" cy="1191"/>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60EEA40D-BA33-4F1F-9EE5-753DF110C17A}"/>
                          </a:ext>
                        </a:extLst>
                      </p:cNvPr>
                      <p:cNvPicPr/>
                      <p:nvPr/>
                    </p:nvPicPr>
                    <p:blipFill>
                      <a:blip r:embed="rId5"/>
                      <a:stretch>
                        <a:fillRect/>
                      </a:stretch>
                    </p:blipFill>
                    <p:spPr>
                      <a:xfrm>
                        <a:off x="2823" y="1191"/>
                        <a:ext cx="2823" cy="1191"/>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65CB5D1D-7F31-481F-993E-9134336BB995}"/>
              </a:ext>
            </a:extLst>
          </p:cNvPr>
          <p:cNvSpPr/>
          <p:nvPr userDrawn="1">
            <p:custDataLst>
              <p:tags r:id="rId2"/>
            </p:custDataLst>
          </p:nvPr>
        </p:nvSpPr>
        <p:spPr>
          <a:xfrm>
            <a:off x="0" y="0"/>
            <a:ext cx="282222" cy="119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fr-FR" sz="975" b="0" i="0" baseline="0">
              <a:latin typeface="Arial Black" panose="020B0A04020102020204" pitchFamily="34" charset="0"/>
              <a:ea typeface="+mj-ea"/>
              <a:cs typeface="+mj-cs"/>
              <a:sym typeface="Arial Black" panose="020B0A04020102020204" pitchFamily="34" charset="0"/>
            </a:endParaRPr>
          </a:p>
        </p:txBody>
      </p:sp>
      <p:pic>
        <p:nvPicPr>
          <p:cNvPr id="26" name="Picture 25" descr="A close up of a sign&#10;&#10;Description automatically generated">
            <a:extLst>
              <a:ext uri="{FF2B5EF4-FFF2-40B4-BE49-F238E27FC236}">
                <a16:creationId xmlns:a16="http://schemas.microsoft.com/office/drawing/2014/main" id="{82238798-8413-4125-AE5F-B991C85C10CF}"/>
              </a:ext>
            </a:extLst>
          </p:cNvPr>
          <p:cNvPicPr>
            <a:picLocks noChangeAspect="1"/>
          </p:cNvPicPr>
          <p:nvPr userDrawn="1"/>
        </p:nvPicPr>
        <p:blipFill rotWithShape="1">
          <a:blip r:embed="rId6" cstate="print">
            <a:alphaModFix/>
            <a:extLst>
              <a:ext uri="{28A0092B-C50C-407E-A947-70E740481C1C}">
                <a14:useLocalDpi xmlns:a14="http://schemas.microsoft.com/office/drawing/2010/main" val="0"/>
              </a:ext>
            </a:extLst>
          </a:blip>
          <a:srcRect l="16052" t="26452" r="3818" b="490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4570170-EB70-4D92-B904-F039DAFAEC12}"/>
              </a:ext>
            </a:extLst>
          </p:cNvPr>
          <p:cNvSpPr/>
          <p:nvPr userDrawn="1"/>
        </p:nvSpPr>
        <p:spPr>
          <a:xfrm>
            <a:off x="257175" y="3686175"/>
            <a:ext cx="9944100" cy="317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0"/>
          </a:p>
        </p:txBody>
      </p:sp>
      <p:sp>
        <p:nvSpPr>
          <p:cNvPr id="27" name="Rectangle 26">
            <a:extLst>
              <a:ext uri="{FF2B5EF4-FFF2-40B4-BE49-F238E27FC236}">
                <a16:creationId xmlns:a16="http://schemas.microsoft.com/office/drawing/2014/main" id="{8EBCD8C4-839F-4739-B3DF-E0F6C3BFECE6}"/>
              </a:ext>
            </a:extLst>
          </p:cNvPr>
          <p:cNvSpPr/>
          <p:nvPr userDrawn="1"/>
        </p:nvSpPr>
        <p:spPr>
          <a:xfrm>
            <a:off x="8701087" y="0"/>
            <a:ext cx="3490913" cy="317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0"/>
          </a:p>
        </p:txBody>
      </p:sp>
      <p:pic>
        <p:nvPicPr>
          <p:cNvPr id="29" name="Graphic 28">
            <a:extLst>
              <a:ext uri="{FF2B5EF4-FFF2-40B4-BE49-F238E27FC236}">
                <a16:creationId xmlns:a16="http://schemas.microsoft.com/office/drawing/2014/main" id="{6761285C-E930-4F4C-9944-7828A59D7D87}"/>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b="21030"/>
          <a:stretch/>
        </p:blipFill>
        <p:spPr>
          <a:xfrm>
            <a:off x="2617166" y="609394"/>
            <a:ext cx="6896100" cy="6153562"/>
          </a:xfrm>
          <a:prstGeom prst="rect">
            <a:avLst/>
          </a:prstGeom>
        </p:spPr>
      </p:pic>
      <p:grpSp>
        <p:nvGrpSpPr>
          <p:cNvPr id="13" name="Group 12">
            <a:extLst>
              <a:ext uri="{FF2B5EF4-FFF2-40B4-BE49-F238E27FC236}">
                <a16:creationId xmlns:a16="http://schemas.microsoft.com/office/drawing/2014/main" id="{DAE3B049-C7F2-428D-A574-C976F2C0ECC8}"/>
              </a:ext>
            </a:extLst>
          </p:cNvPr>
          <p:cNvGrpSpPr>
            <a:grpSpLocks/>
          </p:cNvGrpSpPr>
          <p:nvPr userDrawn="1"/>
        </p:nvGrpSpPr>
        <p:grpSpPr>
          <a:xfrm>
            <a:off x="4394737" y="1433221"/>
            <a:ext cx="3402527" cy="3493910"/>
            <a:chOff x="2172947" y="3183283"/>
            <a:chExt cx="2500387" cy="2567540"/>
          </a:xfrm>
        </p:grpSpPr>
        <p:sp>
          <p:nvSpPr>
            <p:cNvPr id="14" name="Title 18">
              <a:extLst>
                <a:ext uri="{FF2B5EF4-FFF2-40B4-BE49-F238E27FC236}">
                  <a16:creationId xmlns:a16="http://schemas.microsoft.com/office/drawing/2014/main" id="{5D3BC2E7-25B4-4C22-924E-1CF22A72751E}"/>
                </a:ext>
              </a:extLst>
            </p:cNvPr>
            <p:cNvSpPr txBox="1">
              <a:spLocks/>
            </p:cNvSpPr>
            <p:nvPr userDrawn="1"/>
          </p:nvSpPr>
          <p:spPr>
            <a:xfrm>
              <a:off x="2380519" y="3498019"/>
              <a:ext cx="2093512" cy="199331"/>
            </a:xfrm>
            <a:prstGeom prst="rect">
              <a:avLst/>
            </a:prstGeom>
          </p:spPr>
          <p:txBody>
            <a:bodyPr vert="horz" lIns="165909" tIns="82955" rIns="165909" bIns="82955" rtlCol="0" anchor="ctr">
              <a:noAutofit/>
            </a:bodyPr>
            <a:lstStyle>
              <a:lvl1pPr algn="ctr" defTabSz="685800" rtl="0" eaLnBrk="1" latinLnBrk="0" hangingPunct="1">
                <a:lnSpc>
                  <a:spcPct val="90000"/>
                </a:lnSpc>
                <a:spcBef>
                  <a:spcPct val="0"/>
                </a:spcBef>
                <a:buNone/>
                <a:defRPr sz="1300" kern="1200">
                  <a:solidFill>
                    <a:schemeClr val="bg2"/>
                  </a:solidFill>
                  <a:latin typeface="+mj-lt"/>
                  <a:ea typeface="+mj-ea"/>
                  <a:cs typeface="+mj-cs"/>
                </a:defRPr>
              </a:lvl1pPr>
            </a:lstStyle>
            <a:p>
              <a:pPr marL="0" indent="0"/>
              <a:endParaRPr lang="fr-FR" sz="1673">
                <a:solidFill>
                  <a:schemeClr val="bg2"/>
                </a:solidFill>
              </a:endParaRPr>
            </a:p>
          </p:txBody>
        </p:sp>
        <p:sp>
          <p:nvSpPr>
            <p:cNvPr id="15" name="Title 18">
              <a:extLst>
                <a:ext uri="{FF2B5EF4-FFF2-40B4-BE49-F238E27FC236}">
                  <a16:creationId xmlns:a16="http://schemas.microsoft.com/office/drawing/2014/main" id="{FE0D4F17-5A52-4DC4-A20B-365EB1B2EDC0}"/>
                </a:ext>
              </a:extLst>
            </p:cNvPr>
            <p:cNvSpPr txBox="1">
              <a:spLocks/>
            </p:cNvSpPr>
            <p:nvPr userDrawn="1"/>
          </p:nvSpPr>
          <p:spPr>
            <a:xfrm>
              <a:off x="2353763" y="3883782"/>
              <a:ext cx="2093512" cy="199331"/>
            </a:xfrm>
            <a:prstGeom prst="rect">
              <a:avLst/>
            </a:prstGeom>
          </p:spPr>
          <p:txBody>
            <a:bodyPr vert="horz" lIns="165909" tIns="82955" rIns="165909" bIns="82955" rtlCol="0" anchor="ctr">
              <a:noAutofit/>
            </a:bodyPr>
            <a:lstStyle>
              <a:lvl1pPr algn="ctr" defTabSz="685800" rtl="0" eaLnBrk="1" latinLnBrk="0" hangingPunct="1">
                <a:lnSpc>
                  <a:spcPct val="90000"/>
                </a:lnSpc>
                <a:spcBef>
                  <a:spcPct val="0"/>
                </a:spcBef>
                <a:buNone/>
                <a:defRPr sz="1300" kern="1200">
                  <a:solidFill>
                    <a:schemeClr val="bg2"/>
                  </a:solidFill>
                  <a:latin typeface="+mj-lt"/>
                  <a:ea typeface="+mj-ea"/>
                  <a:cs typeface="+mj-cs"/>
                </a:defRPr>
              </a:lvl1pPr>
            </a:lstStyle>
            <a:p>
              <a:pPr marL="0" indent="0"/>
              <a:endParaRPr lang="fr-FR" sz="1673" b="1">
                <a:solidFill>
                  <a:schemeClr val="bg2"/>
                </a:solidFill>
                <a:latin typeface="+mn-lt"/>
              </a:endParaRPr>
            </a:p>
          </p:txBody>
        </p:sp>
        <p:sp>
          <p:nvSpPr>
            <p:cNvPr id="17" name="Title 18">
              <a:extLst>
                <a:ext uri="{FF2B5EF4-FFF2-40B4-BE49-F238E27FC236}">
                  <a16:creationId xmlns:a16="http://schemas.microsoft.com/office/drawing/2014/main" id="{A3B18B8F-B0DD-4604-9BFE-027517B99494}"/>
                </a:ext>
              </a:extLst>
            </p:cNvPr>
            <p:cNvSpPr txBox="1">
              <a:spLocks/>
            </p:cNvSpPr>
            <p:nvPr userDrawn="1"/>
          </p:nvSpPr>
          <p:spPr>
            <a:xfrm>
              <a:off x="2172947" y="3183283"/>
              <a:ext cx="2488481" cy="1476071"/>
            </a:xfrm>
            <a:prstGeom prst="rect">
              <a:avLst/>
            </a:prstGeom>
          </p:spPr>
          <p:txBody>
            <a:bodyPr vert="horz" lIns="165909" tIns="82955" rIns="165909" bIns="82955" rtlCol="0" anchor="ctr">
              <a:noAutofit/>
            </a:bodyPr>
            <a:lstStyle>
              <a:lvl1pPr algn="ctr" defTabSz="685800" rtl="0" eaLnBrk="1" latinLnBrk="0" hangingPunct="1">
                <a:lnSpc>
                  <a:spcPct val="90000"/>
                </a:lnSpc>
                <a:spcBef>
                  <a:spcPct val="0"/>
                </a:spcBef>
                <a:buNone/>
                <a:defRPr sz="1300" kern="1200">
                  <a:solidFill>
                    <a:schemeClr val="bg2"/>
                  </a:solidFill>
                  <a:latin typeface="+mj-lt"/>
                  <a:ea typeface="+mj-ea"/>
                  <a:cs typeface="+mj-cs"/>
                </a:defRPr>
              </a:lvl1pPr>
            </a:lstStyle>
            <a:p>
              <a:pPr marL="0" indent="0">
                <a:lnSpc>
                  <a:spcPct val="100000"/>
                </a:lnSpc>
              </a:pPr>
              <a:r>
                <a:rPr lang="fr-FR" sz="1673" b="1" kern="1200" noProof="0">
                  <a:solidFill>
                    <a:schemeClr val="tx1"/>
                  </a:solidFill>
                  <a:latin typeface="+mn-lt"/>
                  <a:ea typeface="+mj-ea"/>
                  <a:cs typeface="+mj-cs"/>
                </a:rPr>
                <a:t>Pour plus d'informations, contactez le CCCA-BTP </a:t>
              </a:r>
            </a:p>
            <a:p>
              <a:pPr marL="0" indent="0">
                <a:lnSpc>
                  <a:spcPct val="100000"/>
                </a:lnSpc>
              </a:pPr>
              <a:endParaRPr lang="fr-FR" sz="1673" b="1" kern="1200" noProof="0">
                <a:solidFill>
                  <a:schemeClr val="tx1"/>
                </a:solidFill>
                <a:latin typeface="+mn-lt"/>
                <a:ea typeface="+mj-ea"/>
                <a:cs typeface="+mj-cs"/>
              </a:endParaRPr>
            </a:p>
            <a:p>
              <a:pPr marL="0" indent="0">
                <a:lnSpc>
                  <a:spcPct val="100000"/>
                </a:lnSpc>
              </a:pPr>
              <a:r>
                <a:rPr lang="fr-FR" sz="1673" b="1" kern="1200" noProof="0">
                  <a:solidFill>
                    <a:schemeClr val="tx1"/>
                  </a:solidFill>
                  <a:latin typeface="+mn-lt"/>
                  <a:ea typeface="+mj-ea"/>
                  <a:cs typeface="+mj-cs"/>
                </a:rPr>
                <a:t>Direction des Appels à Projets et des Expérimentations</a:t>
              </a:r>
            </a:p>
            <a:p>
              <a:pPr marL="0" indent="0">
                <a:lnSpc>
                  <a:spcPct val="100000"/>
                </a:lnSpc>
              </a:pPr>
              <a:endParaRPr lang="fr-FR" sz="1673" b="1" kern="1200" noProof="0">
                <a:solidFill>
                  <a:schemeClr val="tx1"/>
                </a:solidFill>
                <a:latin typeface="+mn-lt"/>
                <a:ea typeface="+mj-ea"/>
                <a:cs typeface="+mj-cs"/>
              </a:endParaRPr>
            </a:p>
            <a:p>
              <a:pPr marL="0" indent="0">
                <a:lnSpc>
                  <a:spcPct val="100000"/>
                </a:lnSpc>
              </a:pPr>
              <a:r>
                <a:rPr lang="fr-FR" sz="1673" b="1" u="sng" kern="1200" noProof="0">
                  <a:solidFill>
                    <a:schemeClr val="tx1"/>
                  </a:solidFill>
                  <a:latin typeface="+mn-lt"/>
                  <a:ea typeface="+mj-ea"/>
                  <a:cs typeface="+mj-cs"/>
                </a:rPr>
                <a:t>appels-a-projets-cccabtp.fr</a:t>
              </a:r>
            </a:p>
          </p:txBody>
        </p:sp>
        <p:sp>
          <p:nvSpPr>
            <p:cNvPr id="18" name="Title 18">
              <a:extLst>
                <a:ext uri="{FF2B5EF4-FFF2-40B4-BE49-F238E27FC236}">
                  <a16:creationId xmlns:a16="http://schemas.microsoft.com/office/drawing/2014/main" id="{0783AE0D-9E2D-4BEC-8581-0CBCBDE59856}"/>
                </a:ext>
              </a:extLst>
            </p:cNvPr>
            <p:cNvSpPr txBox="1">
              <a:spLocks/>
            </p:cNvSpPr>
            <p:nvPr userDrawn="1"/>
          </p:nvSpPr>
          <p:spPr>
            <a:xfrm>
              <a:off x="2184853" y="4602204"/>
              <a:ext cx="2488481" cy="824665"/>
            </a:xfrm>
            <a:prstGeom prst="rect">
              <a:avLst/>
            </a:prstGeom>
          </p:spPr>
          <p:txBody>
            <a:bodyPr vert="horz" lIns="165909" tIns="82955" rIns="165909" bIns="82955" rtlCol="0" anchor="ctr">
              <a:noAutofit/>
            </a:bodyPr>
            <a:lstStyle>
              <a:lvl1pPr algn="ctr" defTabSz="685800" rtl="0" eaLnBrk="1" latinLnBrk="0" hangingPunct="1">
                <a:lnSpc>
                  <a:spcPct val="90000"/>
                </a:lnSpc>
                <a:spcBef>
                  <a:spcPct val="0"/>
                </a:spcBef>
                <a:buNone/>
                <a:defRPr sz="1300" kern="1200">
                  <a:solidFill>
                    <a:schemeClr val="bg2"/>
                  </a:solidFill>
                  <a:latin typeface="+mj-lt"/>
                  <a:ea typeface="+mj-ea"/>
                  <a:cs typeface="+mj-cs"/>
                </a:defRPr>
              </a:lvl1pPr>
            </a:lstStyle>
            <a:p>
              <a:pPr marL="0" indent="0">
                <a:lnSpc>
                  <a:spcPct val="100000"/>
                </a:lnSpc>
              </a:pPr>
              <a:r>
                <a:rPr lang="fr-FR" sz="1673" b="0" kern="1200">
                  <a:solidFill>
                    <a:schemeClr val="tx1"/>
                  </a:solidFill>
                  <a:latin typeface="+mn-lt"/>
                  <a:ea typeface="+mj-ea"/>
                  <a:cs typeface="+mj-cs"/>
                </a:rPr>
                <a:t>19, rue du Père Corentin</a:t>
              </a:r>
              <a:br>
                <a:rPr lang="fr-FR" sz="1673" b="0" kern="1200">
                  <a:solidFill>
                    <a:schemeClr val="tx1"/>
                  </a:solidFill>
                  <a:latin typeface="+mn-lt"/>
                  <a:ea typeface="+mj-ea"/>
                  <a:cs typeface="+mj-cs"/>
                </a:rPr>
              </a:br>
              <a:r>
                <a:rPr lang="fr-FR" sz="1673" b="0" kern="1200">
                  <a:solidFill>
                    <a:schemeClr val="tx1"/>
                  </a:solidFill>
                  <a:latin typeface="+mn-lt"/>
                  <a:ea typeface="+mj-ea"/>
                  <a:cs typeface="+mj-cs"/>
                </a:rPr>
                <a:t>75 014 Paris</a:t>
              </a:r>
            </a:p>
            <a:p>
              <a:pPr marL="0" indent="0">
                <a:lnSpc>
                  <a:spcPct val="100000"/>
                </a:lnSpc>
              </a:pPr>
              <a:endParaRPr lang="fr-FR" sz="1673" b="0" kern="1200">
                <a:solidFill>
                  <a:schemeClr val="tx1"/>
                </a:solidFill>
                <a:latin typeface="+mn-lt"/>
                <a:ea typeface="+mj-ea"/>
                <a:cs typeface="+mj-cs"/>
              </a:endParaRPr>
            </a:p>
            <a:p>
              <a:pPr marL="0" indent="0">
                <a:lnSpc>
                  <a:spcPct val="100000"/>
                </a:lnSpc>
              </a:pPr>
              <a:r>
                <a:rPr lang="fr-FR" sz="1673" b="1" kern="1200">
                  <a:solidFill>
                    <a:schemeClr val="tx1"/>
                  </a:solidFill>
                  <a:latin typeface="+mn-lt"/>
                  <a:ea typeface="+mj-ea"/>
                  <a:cs typeface="+mj-cs"/>
                </a:rPr>
                <a:t>www.ccca-btp.fr</a:t>
              </a:r>
            </a:p>
          </p:txBody>
        </p:sp>
        <p:pic>
          <p:nvPicPr>
            <p:cNvPr id="19" name="Graphic 18">
              <a:extLst>
                <a:ext uri="{FF2B5EF4-FFF2-40B4-BE49-F238E27FC236}">
                  <a16:creationId xmlns:a16="http://schemas.microsoft.com/office/drawing/2014/main" id="{63CB35CF-DA33-43FC-AA3D-AC9A417D0A5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705756" y="5560950"/>
              <a:ext cx="1443037" cy="189873"/>
            </a:xfrm>
            <a:prstGeom prst="rect">
              <a:avLst/>
            </a:prstGeom>
          </p:spPr>
        </p:pic>
      </p:grpSp>
    </p:spTree>
    <p:extLst>
      <p:ext uri="{BB962C8B-B14F-4D97-AF65-F5344CB8AC3E}">
        <p14:creationId xmlns:p14="http://schemas.microsoft.com/office/powerpoint/2010/main" val="369637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E6D71B0-95A3-4493-9D96-5908323A7020}"/>
              </a:ext>
            </a:extLst>
          </p:cNvPr>
          <p:cNvGraphicFramePr>
            <a:graphicFrameLocks noChangeAspect="1"/>
          </p:cNvGraphicFramePr>
          <p:nvPr userDrawn="1">
            <p:custDataLst>
              <p:tags r:id="rId1"/>
            </p:custDataLst>
            <p:extLst>
              <p:ext uri="{D42A27DB-BD31-4B8C-83A1-F6EECF244321}">
                <p14:modId xmlns:p14="http://schemas.microsoft.com/office/powerpoint/2010/main" val="1177219332"/>
              </p:ext>
            </p:extLst>
          </p:nvPr>
        </p:nvGraphicFramePr>
        <p:xfrm>
          <a:off x="2823" y="1191"/>
          <a:ext cx="2823" cy="1191"/>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7E6D71B0-95A3-4493-9D96-5908323A7020}"/>
                          </a:ext>
                        </a:extLst>
                      </p:cNvPr>
                      <p:cNvPicPr/>
                      <p:nvPr/>
                    </p:nvPicPr>
                    <p:blipFill>
                      <a:blip r:embed="rId5"/>
                      <a:stretch>
                        <a:fillRect/>
                      </a:stretch>
                    </p:blipFill>
                    <p:spPr>
                      <a:xfrm>
                        <a:off x="2823" y="1191"/>
                        <a:ext cx="2823" cy="1191"/>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0B3DDA-1A61-4EE4-AB39-49E465C883C7}"/>
              </a:ext>
            </a:extLst>
          </p:cNvPr>
          <p:cNvSpPr/>
          <p:nvPr userDrawn="1">
            <p:custDataLst>
              <p:tags r:id="rId2"/>
            </p:custDataLst>
          </p:nvPr>
        </p:nvSpPr>
        <p:spPr>
          <a:xfrm>
            <a:off x="0" y="0"/>
            <a:ext cx="282222"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75" b="0" i="0" baseline="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5E84A14C-54A4-4544-BB85-1B78D5EF5D7F}"/>
              </a:ext>
            </a:extLst>
          </p:cNvPr>
          <p:cNvSpPr>
            <a:spLocks noGrp="1"/>
          </p:cNvSpPr>
          <p:nvPr>
            <p:ph type="title" hasCustomPrompt="1"/>
          </p:nvPr>
        </p:nvSpPr>
        <p:spPr>
          <a:xfrm>
            <a:off x="954686" y="316542"/>
            <a:ext cx="10282633" cy="549381"/>
          </a:xfrm>
        </p:spPr>
        <p:txBody>
          <a:bodyPr>
            <a:spAutoFit/>
          </a:bodyPr>
          <a:lstStyle>
            <a:lvl1pPr>
              <a:defRPr sz="3300">
                <a:solidFill>
                  <a:schemeClr val="bg2"/>
                </a:solidFill>
              </a:defRPr>
            </a:lvl1pPr>
          </a:lstStyle>
          <a:p>
            <a:r>
              <a:rPr lang="en-US"/>
              <a:t>SOMMAIRE</a:t>
            </a:r>
            <a:endParaRPr lang="fr-FR"/>
          </a:p>
        </p:txBody>
      </p:sp>
      <p:pic>
        <p:nvPicPr>
          <p:cNvPr id="2" name="Graphic 1">
            <a:extLst>
              <a:ext uri="{FF2B5EF4-FFF2-40B4-BE49-F238E27FC236}">
                <a16:creationId xmlns:a16="http://schemas.microsoft.com/office/drawing/2014/main" id="{46D01BF8-4A3D-45DF-8081-5FF1B2B41D2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3598" b="15977"/>
          <a:stretch/>
        </p:blipFill>
        <p:spPr>
          <a:xfrm>
            <a:off x="0" y="2002972"/>
            <a:ext cx="11868264" cy="4855028"/>
          </a:xfrm>
          <a:prstGeom prst="rect">
            <a:avLst/>
          </a:prstGeom>
        </p:spPr>
      </p:pic>
    </p:spTree>
    <p:extLst>
      <p:ext uri="{BB962C8B-B14F-4D97-AF65-F5344CB8AC3E}">
        <p14:creationId xmlns:p14="http://schemas.microsoft.com/office/powerpoint/2010/main" val="62454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417680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402249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CA896E0-23A8-405A-A6D0-B4B827E7AD84}"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228890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CA896E0-23A8-405A-A6D0-B4B827E7AD84}" type="datetimeFigureOut">
              <a:rPr lang="fr-FR" smtClean="0"/>
              <a:t>12/10/2023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24410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CA896E0-23A8-405A-A6D0-B4B827E7AD84}" type="datetimeFigureOut">
              <a:rPr lang="fr-FR" smtClean="0"/>
              <a:t>12/10/2023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19242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896E0-23A8-405A-A6D0-B4B827E7AD84}" type="datetimeFigureOut">
              <a:rPr lang="fr-FR" smtClean="0"/>
              <a:t>12/10/2023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321466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CA896E0-23A8-405A-A6D0-B4B827E7AD84}"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62676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CA896E0-23A8-405A-A6D0-B4B827E7AD84}"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161571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896E0-23A8-405A-A6D0-B4B827E7AD84}" type="datetimeFigureOut">
              <a:rPr lang="fr-FR" smtClean="0"/>
              <a:t>12/10/2023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7E231-2342-475B-AD68-8A2933E75741}" type="slidenum">
              <a:rPr lang="fr-FR" smtClean="0"/>
              <a:t>‹N°›</a:t>
            </a:fld>
            <a:endParaRPr lang="fr-FR"/>
          </a:p>
        </p:txBody>
      </p:sp>
    </p:spTree>
    <p:extLst>
      <p:ext uri="{BB962C8B-B14F-4D97-AF65-F5344CB8AC3E}">
        <p14:creationId xmlns:p14="http://schemas.microsoft.com/office/powerpoint/2010/main" val="37666707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hyperlink" Target="https://www.appels-a-projets-cccabtp.fr/projets-realises/escape-tomorrow-island-escape-game" TargetMode="External"/><Relationship Id="rId3" Type="http://schemas.openxmlformats.org/officeDocument/2006/relationships/image" Target="../media/image31.svg"/><Relationship Id="rId7" Type="http://schemas.openxmlformats.org/officeDocument/2006/relationships/image" Target="../media/image36.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hyperlink" Target="https://youtu.be/0bArpQNCjF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0A426-F475-4EA5-8A66-B58F64E0BDA8}"/>
              </a:ext>
            </a:extLst>
          </p:cNvPr>
          <p:cNvSpPr>
            <a:spLocks noGrp="1"/>
          </p:cNvSpPr>
          <p:nvPr>
            <p:ph type="title"/>
          </p:nvPr>
        </p:nvSpPr>
        <p:spPr>
          <a:xfrm>
            <a:off x="1824445" y="3332056"/>
            <a:ext cx="8745584" cy="3525944"/>
          </a:xfrm>
        </p:spPr>
        <p:txBody>
          <a:bodyPr>
            <a:normAutofit fontScale="90000"/>
          </a:bodyPr>
          <a:lstStyle/>
          <a:p>
            <a:pPr algn="ctr">
              <a:lnSpc>
                <a:spcPct val="100000"/>
              </a:lnSpc>
              <a:spcBef>
                <a:spcPts val="1200"/>
              </a:spcBef>
            </a:pPr>
            <a:r>
              <a:rPr lang="fr-FR" sz="4000" dirty="0"/>
              <a:t>Kit synthétique de valorisation de projet</a:t>
            </a:r>
            <a:br>
              <a:rPr lang="fr-FR" sz="4000" dirty="0"/>
            </a:br>
            <a:r>
              <a:rPr lang="fr-FR" sz="4000" dirty="0"/>
              <a:t>- </a:t>
            </a:r>
            <a:br>
              <a:rPr lang="fr-FR" sz="4000"/>
            </a:br>
            <a:br>
              <a:rPr lang="fr-FR" sz="4000" dirty="0"/>
            </a:br>
            <a:br>
              <a:rPr lang="fr-FR" sz="4000" dirty="0"/>
            </a:br>
            <a:br>
              <a:rPr lang="fr-FR" dirty="0"/>
            </a:br>
            <a:br>
              <a:rPr lang="fr-FR" dirty="0"/>
            </a:br>
            <a:endParaRPr lang="fr-FR" dirty="0">
              <a:solidFill>
                <a:schemeClr val="tx1">
                  <a:lumMod val="75000"/>
                  <a:lumOff val="25000"/>
                </a:schemeClr>
              </a:solidFill>
            </a:endParaRPr>
          </a:p>
        </p:txBody>
      </p:sp>
      <p:pic>
        <p:nvPicPr>
          <p:cNvPr id="4" name="Image 3" descr="Une image contenant texte&#10;&#10;Description générée automatiquement">
            <a:extLst>
              <a:ext uri="{FF2B5EF4-FFF2-40B4-BE49-F238E27FC236}">
                <a16:creationId xmlns:a16="http://schemas.microsoft.com/office/drawing/2014/main" id="{56A09656-9545-4CBC-8405-F09C96176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 y="393263"/>
            <a:ext cx="2795451" cy="1732853"/>
          </a:xfrm>
          <a:prstGeom prst="rect">
            <a:avLst/>
          </a:prstGeom>
        </p:spPr>
      </p:pic>
      <p:sp>
        <p:nvSpPr>
          <p:cNvPr id="3" name="ZoneTexte 2">
            <a:extLst>
              <a:ext uri="{FF2B5EF4-FFF2-40B4-BE49-F238E27FC236}">
                <a16:creationId xmlns:a16="http://schemas.microsoft.com/office/drawing/2014/main" id="{B8443296-B44B-B727-7122-BD2C448EF607}"/>
              </a:ext>
            </a:extLst>
          </p:cNvPr>
          <p:cNvSpPr txBox="1"/>
          <p:nvPr/>
        </p:nvSpPr>
        <p:spPr>
          <a:xfrm>
            <a:off x="369793" y="6236073"/>
            <a:ext cx="27566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b="1" dirty="0">
                <a:cs typeface="Calibri"/>
              </a:rPr>
              <a:t>MAJ le 07/09/23</a:t>
            </a:r>
            <a:endParaRPr lang="fr-FR" sz="1200" b="1" dirty="0"/>
          </a:p>
        </p:txBody>
      </p:sp>
    </p:spTree>
    <p:extLst>
      <p:ext uri="{BB962C8B-B14F-4D97-AF65-F5344CB8AC3E}">
        <p14:creationId xmlns:p14="http://schemas.microsoft.com/office/powerpoint/2010/main" val="159976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95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49835B5-D189-C905-0F31-412E1294DB25}"/>
              </a:ext>
            </a:extLst>
          </p:cNvPr>
          <p:cNvSpPr/>
          <p:nvPr/>
        </p:nvSpPr>
        <p:spPr>
          <a:xfrm>
            <a:off x="10139423" y="5758401"/>
            <a:ext cx="2052577" cy="109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id="{275654E6-725A-D9C4-6A8E-D7CD492F3523}"/>
              </a:ext>
            </a:extLst>
          </p:cNvPr>
          <p:cNvSpPr/>
          <p:nvPr/>
        </p:nvSpPr>
        <p:spPr>
          <a:xfrm>
            <a:off x="2259399" y="3134058"/>
            <a:ext cx="1440000" cy="16645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Titre 2">
            <a:extLst>
              <a:ext uri="{FF2B5EF4-FFF2-40B4-BE49-F238E27FC236}">
                <a16:creationId xmlns:a16="http://schemas.microsoft.com/office/drawing/2014/main" id="{495C0E07-7699-F22D-FAAB-C934172369F3}"/>
              </a:ext>
            </a:extLst>
          </p:cNvPr>
          <p:cNvSpPr>
            <a:spLocks noGrp="1"/>
          </p:cNvSpPr>
          <p:nvPr>
            <p:ph type="title"/>
          </p:nvPr>
        </p:nvSpPr>
        <p:spPr>
          <a:xfrm>
            <a:off x="396005" y="338479"/>
            <a:ext cx="11186395" cy="627395"/>
          </a:xfrm>
        </p:spPr>
        <p:txBody>
          <a:bodyPr/>
          <a:lstStyle/>
          <a:p>
            <a:r>
              <a:rPr lang="fr-FR" dirty="0"/>
              <a:t>Pourquoi et comment valoriser son projet ?</a:t>
            </a:r>
          </a:p>
        </p:txBody>
      </p:sp>
      <p:sp>
        <p:nvSpPr>
          <p:cNvPr id="4" name="Rectangle : coins arrondis 3">
            <a:extLst>
              <a:ext uri="{FF2B5EF4-FFF2-40B4-BE49-F238E27FC236}">
                <a16:creationId xmlns:a16="http://schemas.microsoft.com/office/drawing/2014/main" id="{FECB515A-717B-76DA-029F-E229DD1848BE}"/>
              </a:ext>
            </a:extLst>
          </p:cNvPr>
          <p:cNvSpPr/>
          <p:nvPr/>
        </p:nvSpPr>
        <p:spPr>
          <a:xfrm>
            <a:off x="1211395" y="2014709"/>
            <a:ext cx="3708000" cy="14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 name="ZoneTexte 4">
            <a:extLst>
              <a:ext uri="{FF2B5EF4-FFF2-40B4-BE49-F238E27FC236}">
                <a16:creationId xmlns:a16="http://schemas.microsoft.com/office/drawing/2014/main" id="{698FC922-8D5E-B2EA-E5CA-C5717D7EB886}"/>
              </a:ext>
            </a:extLst>
          </p:cNvPr>
          <p:cNvSpPr txBox="1"/>
          <p:nvPr/>
        </p:nvSpPr>
        <p:spPr>
          <a:xfrm>
            <a:off x="1061015" y="1845432"/>
            <a:ext cx="4363656" cy="338554"/>
          </a:xfrm>
          <a:prstGeom prst="rect">
            <a:avLst/>
          </a:prstGeom>
          <a:noFill/>
        </p:spPr>
        <p:txBody>
          <a:bodyPr wrap="square" rtlCol="0">
            <a:spAutoFit/>
          </a:bodyPr>
          <a:lstStyle/>
          <a:p>
            <a:r>
              <a:rPr lang="fr-FR" sz="1600" b="1" dirty="0"/>
              <a:t>Inspirer d’autres organismes de formations  </a:t>
            </a:r>
          </a:p>
        </p:txBody>
      </p:sp>
      <p:sp>
        <p:nvSpPr>
          <p:cNvPr id="7" name="Rectangle : coins arrondis 6">
            <a:extLst>
              <a:ext uri="{FF2B5EF4-FFF2-40B4-BE49-F238E27FC236}">
                <a16:creationId xmlns:a16="http://schemas.microsoft.com/office/drawing/2014/main" id="{4618BCA1-E052-01EF-B103-3EA98A3D2D9D}"/>
              </a:ext>
            </a:extLst>
          </p:cNvPr>
          <p:cNvSpPr/>
          <p:nvPr/>
        </p:nvSpPr>
        <p:spPr>
          <a:xfrm>
            <a:off x="7304321" y="2839685"/>
            <a:ext cx="3564000" cy="14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Rectangle : coins arrondis 8">
            <a:extLst>
              <a:ext uri="{FF2B5EF4-FFF2-40B4-BE49-F238E27FC236}">
                <a16:creationId xmlns:a16="http://schemas.microsoft.com/office/drawing/2014/main" id="{A43AAA05-9F6B-7625-1BBC-410F69F34E7C}"/>
              </a:ext>
            </a:extLst>
          </p:cNvPr>
          <p:cNvSpPr/>
          <p:nvPr/>
        </p:nvSpPr>
        <p:spPr>
          <a:xfrm>
            <a:off x="7304321" y="2057452"/>
            <a:ext cx="3492000" cy="14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 name="ZoneTexte 9">
            <a:extLst>
              <a:ext uri="{FF2B5EF4-FFF2-40B4-BE49-F238E27FC236}">
                <a16:creationId xmlns:a16="http://schemas.microsoft.com/office/drawing/2014/main" id="{13F3C6CC-9D53-0515-0893-774B96D0D10B}"/>
              </a:ext>
            </a:extLst>
          </p:cNvPr>
          <p:cNvSpPr txBox="1"/>
          <p:nvPr/>
        </p:nvSpPr>
        <p:spPr>
          <a:xfrm>
            <a:off x="7119126" y="1890246"/>
            <a:ext cx="4363656" cy="338554"/>
          </a:xfrm>
          <a:prstGeom prst="rect">
            <a:avLst/>
          </a:prstGeom>
          <a:noFill/>
        </p:spPr>
        <p:txBody>
          <a:bodyPr wrap="square" lIns="91440" tIns="45720" rIns="91440" bIns="45720" rtlCol="0" anchor="t">
            <a:spAutoFit/>
          </a:bodyPr>
          <a:lstStyle/>
          <a:p>
            <a:r>
              <a:rPr lang="fr-FR" sz="1600" b="1" dirty="0"/>
              <a:t>Sensibiliser aux enjeux et impacts du projet</a:t>
            </a:r>
            <a:endParaRPr lang="fr-FR" sz="1600" b="1" dirty="0">
              <a:cs typeface="Calibri"/>
            </a:endParaRPr>
          </a:p>
        </p:txBody>
      </p:sp>
      <p:sp>
        <p:nvSpPr>
          <p:cNvPr id="11" name="Rectangle : coins arrondis 10">
            <a:extLst>
              <a:ext uri="{FF2B5EF4-FFF2-40B4-BE49-F238E27FC236}">
                <a16:creationId xmlns:a16="http://schemas.microsoft.com/office/drawing/2014/main" id="{5636168D-5DB6-B241-0D1F-57C0EAE520A6}"/>
              </a:ext>
            </a:extLst>
          </p:cNvPr>
          <p:cNvSpPr/>
          <p:nvPr/>
        </p:nvSpPr>
        <p:spPr>
          <a:xfrm>
            <a:off x="1288955" y="2904022"/>
            <a:ext cx="3384000" cy="1664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 name="ZoneTexte 11">
            <a:extLst>
              <a:ext uri="{FF2B5EF4-FFF2-40B4-BE49-F238E27FC236}">
                <a16:creationId xmlns:a16="http://schemas.microsoft.com/office/drawing/2014/main" id="{BA03D879-FED3-DC8D-74ED-C7ECCC78B898}"/>
              </a:ext>
            </a:extLst>
          </p:cNvPr>
          <p:cNvSpPr txBox="1"/>
          <p:nvPr/>
        </p:nvSpPr>
        <p:spPr>
          <a:xfrm>
            <a:off x="657220" y="2747554"/>
            <a:ext cx="4385119" cy="584775"/>
          </a:xfrm>
          <a:prstGeom prst="rect">
            <a:avLst/>
          </a:prstGeom>
          <a:noFill/>
        </p:spPr>
        <p:txBody>
          <a:bodyPr wrap="square" lIns="91440" tIns="45720" rIns="91440" bIns="45720" rtlCol="0" anchor="t">
            <a:spAutoFit/>
          </a:bodyPr>
          <a:lstStyle/>
          <a:p>
            <a:pPr algn="ctr"/>
            <a:r>
              <a:rPr lang="fr-FR" sz="1600" b="1" dirty="0"/>
              <a:t>Mettre en lumière le caractère innovant </a:t>
            </a:r>
          </a:p>
          <a:p>
            <a:pPr algn="ctr"/>
            <a:r>
              <a:rPr lang="fr-FR" sz="1600" b="1" dirty="0"/>
              <a:t>du projet réalisé</a:t>
            </a:r>
            <a:endParaRPr lang="fr-FR" sz="1600" b="1" dirty="0">
              <a:cs typeface="Calibri"/>
            </a:endParaRPr>
          </a:p>
        </p:txBody>
      </p:sp>
      <p:sp>
        <p:nvSpPr>
          <p:cNvPr id="15" name="Rectangle : coins arrondis 14">
            <a:extLst>
              <a:ext uri="{FF2B5EF4-FFF2-40B4-BE49-F238E27FC236}">
                <a16:creationId xmlns:a16="http://schemas.microsoft.com/office/drawing/2014/main" id="{BD39DDD6-8183-24D1-7562-6E9E76A1C05D}"/>
              </a:ext>
            </a:extLst>
          </p:cNvPr>
          <p:cNvSpPr/>
          <p:nvPr/>
        </p:nvSpPr>
        <p:spPr>
          <a:xfrm>
            <a:off x="7304321" y="3686088"/>
            <a:ext cx="3528000" cy="14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6" name="ZoneTexte 15">
            <a:extLst>
              <a:ext uri="{FF2B5EF4-FFF2-40B4-BE49-F238E27FC236}">
                <a16:creationId xmlns:a16="http://schemas.microsoft.com/office/drawing/2014/main" id="{4F36DB57-58DC-14EC-DF0B-80C63DA8554A}"/>
              </a:ext>
            </a:extLst>
          </p:cNvPr>
          <p:cNvSpPr txBox="1"/>
          <p:nvPr/>
        </p:nvSpPr>
        <p:spPr>
          <a:xfrm>
            <a:off x="7119126" y="3517564"/>
            <a:ext cx="4363656" cy="584775"/>
          </a:xfrm>
          <a:prstGeom prst="rect">
            <a:avLst/>
          </a:prstGeom>
          <a:noFill/>
        </p:spPr>
        <p:txBody>
          <a:bodyPr wrap="square" rtlCol="0">
            <a:spAutoFit/>
          </a:bodyPr>
          <a:lstStyle/>
          <a:p>
            <a:r>
              <a:rPr lang="fr-FR" sz="1600" b="1" dirty="0"/>
              <a:t>Renforcer l’attractivité  et la visibilité de son organisme</a:t>
            </a:r>
          </a:p>
        </p:txBody>
      </p:sp>
      <p:sp>
        <p:nvSpPr>
          <p:cNvPr id="17" name="ZoneTexte 16">
            <a:extLst>
              <a:ext uri="{FF2B5EF4-FFF2-40B4-BE49-F238E27FC236}">
                <a16:creationId xmlns:a16="http://schemas.microsoft.com/office/drawing/2014/main" id="{723992B4-E05F-EDC5-9589-43060F41144C}"/>
              </a:ext>
            </a:extLst>
          </p:cNvPr>
          <p:cNvSpPr txBox="1"/>
          <p:nvPr/>
        </p:nvSpPr>
        <p:spPr>
          <a:xfrm>
            <a:off x="316911" y="1246212"/>
            <a:ext cx="7617534" cy="369332"/>
          </a:xfrm>
          <a:prstGeom prst="rect">
            <a:avLst/>
          </a:prstGeom>
          <a:noFill/>
        </p:spPr>
        <p:txBody>
          <a:bodyPr wrap="square" rtlCol="0">
            <a:spAutoFit/>
          </a:bodyPr>
          <a:lstStyle/>
          <a:p>
            <a:r>
              <a:rPr lang="fr-FR" b="1" i="1" dirty="0">
                <a:solidFill>
                  <a:schemeClr val="accent1">
                    <a:lumMod val="75000"/>
                    <a:lumOff val="25000"/>
                  </a:schemeClr>
                </a:solidFill>
              </a:rPr>
              <a:t>La valorisation est génératrice de plus-value du projet et permet de :</a:t>
            </a:r>
          </a:p>
        </p:txBody>
      </p:sp>
      <p:sp>
        <p:nvSpPr>
          <p:cNvPr id="18" name="ZoneTexte 17">
            <a:extLst>
              <a:ext uri="{FF2B5EF4-FFF2-40B4-BE49-F238E27FC236}">
                <a16:creationId xmlns:a16="http://schemas.microsoft.com/office/drawing/2014/main" id="{0C7881FE-6A97-93CA-EA4C-96836C8DE59B}"/>
              </a:ext>
            </a:extLst>
          </p:cNvPr>
          <p:cNvSpPr txBox="1"/>
          <p:nvPr/>
        </p:nvSpPr>
        <p:spPr>
          <a:xfrm>
            <a:off x="392038" y="4345240"/>
            <a:ext cx="7617534" cy="369332"/>
          </a:xfrm>
          <a:prstGeom prst="rect">
            <a:avLst/>
          </a:prstGeom>
          <a:noFill/>
        </p:spPr>
        <p:txBody>
          <a:bodyPr wrap="square" rtlCol="0">
            <a:spAutoFit/>
          </a:bodyPr>
          <a:lstStyle/>
          <a:p>
            <a:r>
              <a:rPr lang="fr-FR" b="1" i="1" dirty="0">
                <a:solidFill>
                  <a:schemeClr val="accent1">
                    <a:lumMod val="75000"/>
                    <a:lumOff val="25000"/>
                  </a:schemeClr>
                </a:solidFill>
              </a:rPr>
              <a:t>Votre rôle et contribution au processus de valorisation :</a:t>
            </a:r>
          </a:p>
        </p:txBody>
      </p:sp>
      <p:sp>
        <p:nvSpPr>
          <p:cNvPr id="19" name="Rectangle : coins arrondis 18">
            <a:extLst>
              <a:ext uri="{FF2B5EF4-FFF2-40B4-BE49-F238E27FC236}">
                <a16:creationId xmlns:a16="http://schemas.microsoft.com/office/drawing/2014/main" id="{8E2F8931-4F88-DDD7-9F37-D3230302E829}"/>
              </a:ext>
            </a:extLst>
          </p:cNvPr>
          <p:cNvSpPr/>
          <p:nvPr/>
        </p:nvSpPr>
        <p:spPr>
          <a:xfrm>
            <a:off x="569697" y="4835843"/>
            <a:ext cx="11406775" cy="1264769"/>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285750" indent="-285750">
              <a:buFont typeface="Wingdings" panose="05000000000000000000" pitchFamily="2" charset="2"/>
              <a:buChar char="§"/>
            </a:pPr>
            <a:r>
              <a:rPr lang="fr-FR" sz="1600" dirty="0">
                <a:solidFill>
                  <a:schemeClr val="accent1">
                    <a:lumMod val="75000"/>
                    <a:lumOff val="25000"/>
                  </a:schemeClr>
                </a:solidFill>
                <a:cs typeface="Calibri"/>
              </a:rPr>
              <a:t>Mise à disposition de l'ensemble des productions et résultats de votre projet</a:t>
            </a:r>
            <a:endParaRPr lang="fr-FR" sz="1600" dirty="0">
              <a:solidFill>
                <a:schemeClr val="accent1">
                  <a:lumMod val="75000"/>
                  <a:lumOff val="25000"/>
                </a:schemeClr>
              </a:solidFill>
            </a:endParaRPr>
          </a:p>
          <a:p>
            <a:pPr marL="285750" indent="-285750">
              <a:buFont typeface="Wingdings" panose="05000000000000000000" pitchFamily="2" charset="2"/>
              <a:buChar char="§"/>
            </a:pPr>
            <a:r>
              <a:rPr lang="fr-FR" sz="1600" dirty="0">
                <a:solidFill>
                  <a:schemeClr val="accent1">
                    <a:lumMod val="75000"/>
                    <a:lumOff val="25000"/>
                  </a:schemeClr>
                </a:solidFill>
                <a:highlight>
                  <a:srgbClr val="FFFF00"/>
                </a:highlight>
              </a:rPr>
              <a:t>Réalisation de vidéos et photos</a:t>
            </a:r>
            <a:endParaRPr lang="fr-FR" dirty="0">
              <a:solidFill>
                <a:schemeClr val="accent1">
                  <a:lumMod val="75000"/>
                  <a:lumOff val="25000"/>
                </a:schemeClr>
              </a:solidFill>
              <a:highlight>
                <a:srgbClr val="FFFF00"/>
              </a:highlight>
            </a:endParaRPr>
          </a:p>
          <a:p>
            <a:pPr marL="285750" indent="-285750">
              <a:buFont typeface="Wingdings" panose="05000000000000000000" pitchFamily="2" charset="2"/>
              <a:buChar char="§"/>
            </a:pPr>
            <a:r>
              <a:rPr lang="fr-FR" sz="1600" dirty="0">
                <a:solidFill>
                  <a:schemeClr val="accent1">
                    <a:lumMod val="75000"/>
                    <a:lumOff val="25000"/>
                  </a:schemeClr>
                </a:solidFill>
              </a:rPr>
              <a:t>Organisation d’un tournage avec le prestataire choisi par le CCCA-BTP (Thalamus)</a:t>
            </a:r>
            <a:endParaRPr lang="fr-FR" sz="1600" dirty="0">
              <a:solidFill>
                <a:schemeClr val="accent1">
                  <a:lumMod val="75000"/>
                  <a:lumOff val="25000"/>
                </a:schemeClr>
              </a:solidFill>
              <a:cs typeface="Calibri"/>
            </a:endParaRPr>
          </a:p>
          <a:p>
            <a:pPr marL="285750" indent="-285750">
              <a:buFont typeface="Wingdings" panose="05000000000000000000" pitchFamily="2" charset="2"/>
              <a:buChar char="§"/>
            </a:pPr>
            <a:r>
              <a:rPr lang="fr-FR" sz="1600" dirty="0">
                <a:solidFill>
                  <a:schemeClr val="accent1">
                    <a:lumMod val="75000"/>
                    <a:lumOff val="25000"/>
                  </a:schemeClr>
                </a:solidFill>
              </a:rPr>
              <a:t>Rédaction de textes courts pour compléter les images</a:t>
            </a:r>
          </a:p>
          <a:p>
            <a:pPr marL="285750" indent="-285750">
              <a:buFont typeface="Wingdings" panose="05000000000000000000" pitchFamily="2" charset="2"/>
              <a:buChar char="§"/>
            </a:pPr>
            <a:r>
              <a:rPr lang="fr-FR" sz="1600" dirty="0">
                <a:solidFill>
                  <a:schemeClr val="accent1">
                    <a:lumMod val="75000"/>
                    <a:lumOff val="25000"/>
                  </a:schemeClr>
                </a:solidFill>
              </a:rPr>
              <a:t>Rédaction d’un article</a:t>
            </a:r>
            <a:endParaRPr lang="fr-FR" sz="1600" dirty="0">
              <a:solidFill>
                <a:schemeClr val="accent1">
                  <a:lumMod val="75000"/>
                  <a:lumOff val="25000"/>
                </a:schemeClr>
              </a:solidFill>
              <a:cs typeface="Calibri"/>
            </a:endParaRPr>
          </a:p>
          <a:p>
            <a:pPr marL="285750" indent="-285750">
              <a:buFont typeface="Wingdings" panose="05000000000000000000" pitchFamily="2" charset="2"/>
              <a:buChar char="§"/>
            </a:pPr>
            <a:r>
              <a:rPr lang="fr-FR" sz="1600" b="1" dirty="0">
                <a:solidFill>
                  <a:schemeClr val="accent1">
                    <a:lumMod val="75000"/>
                    <a:lumOff val="25000"/>
                  </a:schemeClr>
                </a:solidFill>
              </a:rPr>
              <a:t>Transmission de ce kit de valorisation complété à la Direction des Appels à Projets et Expérimentations</a:t>
            </a:r>
          </a:p>
        </p:txBody>
      </p:sp>
      <p:sp>
        <p:nvSpPr>
          <p:cNvPr id="27" name="Losange 26">
            <a:extLst>
              <a:ext uri="{FF2B5EF4-FFF2-40B4-BE49-F238E27FC236}">
                <a16:creationId xmlns:a16="http://schemas.microsoft.com/office/drawing/2014/main" id="{01AD8E96-D632-1794-FB33-7FA78DD7485D}"/>
              </a:ext>
            </a:extLst>
          </p:cNvPr>
          <p:cNvSpPr/>
          <p:nvPr/>
        </p:nvSpPr>
        <p:spPr>
          <a:xfrm>
            <a:off x="603570" y="1882810"/>
            <a:ext cx="360000" cy="360000"/>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Losange 27">
            <a:extLst>
              <a:ext uri="{FF2B5EF4-FFF2-40B4-BE49-F238E27FC236}">
                <a16:creationId xmlns:a16="http://schemas.microsoft.com/office/drawing/2014/main" id="{D0810B6C-0657-627B-A182-AD128EE48883}"/>
              </a:ext>
            </a:extLst>
          </p:cNvPr>
          <p:cNvSpPr/>
          <p:nvPr/>
        </p:nvSpPr>
        <p:spPr>
          <a:xfrm>
            <a:off x="588840" y="1853233"/>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Losange 28">
            <a:extLst>
              <a:ext uri="{FF2B5EF4-FFF2-40B4-BE49-F238E27FC236}">
                <a16:creationId xmlns:a16="http://schemas.microsoft.com/office/drawing/2014/main" id="{597DC838-6051-529B-612D-ADDE79D17B18}"/>
              </a:ext>
            </a:extLst>
          </p:cNvPr>
          <p:cNvSpPr/>
          <p:nvPr/>
        </p:nvSpPr>
        <p:spPr>
          <a:xfrm>
            <a:off x="598831" y="2753422"/>
            <a:ext cx="360000" cy="360000"/>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Losange 29">
            <a:extLst>
              <a:ext uri="{FF2B5EF4-FFF2-40B4-BE49-F238E27FC236}">
                <a16:creationId xmlns:a16="http://schemas.microsoft.com/office/drawing/2014/main" id="{67BF96F5-E8DE-0CE1-6CF1-4AFC078E8478}"/>
              </a:ext>
            </a:extLst>
          </p:cNvPr>
          <p:cNvSpPr/>
          <p:nvPr/>
        </p:nvSpPr>
        <p:spPr>
          <a:xfrm>
            <a:off x="584101" y="2723845"/>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Losange 30">
            <a:extLst>
              <a:ext uri="{FF2B5EF4-FFF2-40B4-BE49-F238E27FC236}">
                <a16:creationId xmlns:a16="http://schemas.microsoft.com/office/drawing/2014/main" id="{CFF55524-DCE0-F3AE-5EA8-068B3BD4D1A6}"/>
              </a:ext>
            </a:extLst>
          </p:cNvPr>
          <p:cNvSpPr/>
          <p:nvPr/>
        </p:nvSpPr>
        <p:spPr>
          <a:xfrm>
            <a:off x="6650094" y="1907029"/>
            <a:ext cx="360000" cy="360000"/>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Losange 31">
            <a:extLst>
              <a:ext uri="{FF2B5EF4-FFF2-40B4-BE49-F238E27FC236}">
                <a16:creationId xmlns:a16="http://schemas.microsoft.com/office/drawing/2014/main" id="{CDE2FFE7-92D2-121E-E5B6-02EB092D53F2}"/>
              </a:ext>
            </a:extLst>
          </p:cNvPr>
          <p:cNvSpPr/>
          <p:nvPr/>
        </p:nvSpPr>
        <p:spPr>
          <a:xfrm>
            <a:off x="6635364" y="1877452"/>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Losange 32">
            <a:extLst>
              <a:ext uri="{FF2B5EF4-FFF2-40B4-BE49-F238E27FC236}">
                <a16:creationId xmlns:a16="http://schemas.microsoft.com/office/drawing/2014/main" id="{3BF81B4D-9A33-2F0E-10EF-F71F1D747C8A}"/>
              </a:ext>
            </a:extLst>
          </p:cNvPr>
          <p:cNvSpPr/>
          <p:nvPr/>
        </p:nvSpPr>
        <p:spPr>
          <a:xfrm>
            <a:off x="6650094" y="2694212"/>
            <a:ext cx="360000" cy="360000"/>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Losange 33">
            <a:extLst>
              <a:ext uri="{FF2B5EF4-FFF2-40B4-BE49-F238E27FC236}">
                <a16:creationId xmlns:a16="http://schemas.microsoft.com/office/drawing/2014/main" id="{917F5124-D1CE-F659-EFCF-BBEE9F2F8155}"/>
              </a:ext>
            </a:extLst>
          </p:cNvPr>
          <p:cNvSpPr/>
          <p:nvPr/>
        </p:nvSpPr>
        <p:spPr>
          <a:xfrm>
            <a:off x="6635364" y="2664635"/>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Losange 34">
            <a:extLst>
              <a:ext uri="{FF2B5EF4-FFF2-40B4-BE49-F238E27FC236}">
                <a16:creationId xmlns:a16="http://schemas.microsoft.com/office/drawing/2014/main" id="{1CCF1090-62DA-C6DD-3704-AEE0B301247E}"/>
              </a:ext>
            </a:extLst>
          </p:cNvPr>
          <p:cNvSpPr/>
          <p:nvPr/>
        </p:nvSpPr>
        <p:spPr>
          <a:xfrm>
            <a:off x="6650094" y="3528220"/>
            <a:ext cx="360000" cy="360000"/>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Losange 35">
            <a:extLst>
              <a:ext uri="{FF2B5EF4-FFF2-40B4-BE49-F238E27FC236}">
                <a16:creationId xmlns:a16="http://schemas.microsoft.com/office/drawing/2014/main" id="{F3B957E7-0984-A3E6-D0E0-300AA7BEF451}"/>
              </a:ext>
            </a:extLst>
          </p:cNvPr>
          <p:cNvSpPr/>
          <p:nvPr/>
        </p:nvSpPr>
        <p:spPr>
          <a:xfrm>
            <a:off x="6635364" y="3498643"/>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2F7E40E3-DF02-BA1E-B745-B69D14BB94DA}"/>
              </a:ext>
            </a:extLst>
          </p:cNvPr>
          <p:cNvSpPr/>
          <p:nvPr/>
        </p:nvSpPr>
        <p:spPr>
          <a:xfrm>
            <a:off x="7304321" y="3061669"/>
            <a:ext cx="1066793" cy="1609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ZoneTexte 36">
            <a:extLst>
              <a:ext uri="{FF2B5EF4-FFF2-40B4-BE49-F238E27FC236}">
                <a16:creationId xmlns:a16="http://schemas.microsoft.com/office/drawing/2014/main" id="{70897326-3353-6F16-10D4-45F1A3BACC8E}"/>
              </a:ext>
            </a:extLst>
          </p:cNvPr>
          <p:cNvSpPr txBox="1"/>
          <p:nvPr/>
        </p:nvSpPr>
        <p:spPr>
          <a:xfrm>
            <a:off x="1288955" y="6246443"/>
            <a:ext cx="9617937" cy="369332"/>
          </a:xfrm>
          <a:prstGeom prst="rect">
            <a:avLst/>
          </a:prstGeom>
          <a:solidFill>
            <a:srgbClr val="FFC000"/>
          </a:solidFill>
        </p:spPr>
        <p:txBody>
          <a:bodyPr wrap="square" lIns="91440" tIns="45720" rIns="91440" bIns="45720" anchor="t">
            <a:spAutoFit/>
          </a:bodyPr>
          <a:lstStyle/>
          <a:p>
            <a:pPr algn="ctr"/>
            <a:r>
              <a:rPr lang="fr-FR" sz="1800" b="1" i="0" cap="small" dirty="0">
                <a:solidFill>
                  <a:schemeClr val="accent3"/>
                </a:solidFill>
                <a:effectLst/>
                <a:latin typeface="Segoe UI"/>
                <a:cs typeface="Segoe UI"/>
              </a:rPr>
              <a:t>Rappel :</a:t>
            </a:r>
            <a:r>
              <a:rPr lang="fr-FR" sz="1600" b="1" i="0" cap="small" dirty="0">
                <a:solidFill>
                  <a:schemeClr val="accent3"/>
                </a:solidFill>
                <a:effectLst/>
                <a:latin typeface="Segoe UI"/>
                <a:cs typeface="Segoe UI"/>
              </a:rPr>
              <a:t> sans ces éléments le solde de la participation du CCCA- BTP ne vous sera pas versé.</a:t>
            </a:r>
            <a:endParaRPr lang="fr-FR" b="1" cap="small" dirty="0">
              <a:solidFill>
                <a:schemeClr val="accent3"/>
              </a:solidFill>
              <a:latin typeface="Segoe UI"/>
              <a:cs typeface="Segoe UI"/>
            </a:endParaRPr>
          </a:p>
        </p:txBody>
      </p:sp>
      <p:sp>
        <p:nvSpPr>
          <p:cNvPr id="8" name="ZoneTexte 7">
            <a:extLst>
              <a:ext uri="{FF2B5EF4-FFF2-40B4-BE49-F238E27FC236}">
                <a16:creationId xmlns:a16="http://schemas.microsoft.com/office/drawing/2014/main" id="{59D39528-7CFC-0836-6029-B0C1418E6692}"/>
              </a:ext>
            </a:extLst>
          </p:cNvPr>
          <p:cNvSpPr txBox="1"/>
          <p:nvPr/>
        </p:nvSpPr>
        <p:spPr>
          <a:xfrm>
            <a:off x="7119126" y="2659586"/>
            <a:ext cx="4363656" cy="584775"/>
          </a:xfrm>
          <a:prstGeom prst="rect">
            <a:avLst/>
          </a:prstGeom>
          <a:noFill/>
        </p:spPr>
        <p:txBody>
          <a:bodyPr wrap="square" lIns="91440" tIns="45720" rIns="91440" bIns="45720" rtlCol="0" anchor="t">
            <a:spAutoFit/>
          </a:bodyPr>
          <a:lstStyle/>
          <a:p>
            <a:r>
              <a:rPr lang="fr-FR" sz="1600" b="1" dirty="0"/>
              <a:t>Partager et rendre utilisables ses résultats et productions</a:t>
            </a:r>
          </a:p>
        </p:txBody>
      </p:sp>
      <p:sp>
        <p:nvSpPr>
          <p:cNvPr id="6" name="ZoneTexte 5">
            <a:extLst>
              <a:ext uri="{FF2B5EF4-FFF2-40B4-BE49-F238E27FC236}">
                <a16:creationId xmlns:a16="http://schemas.microsoft.com/office/drawing/2014/main" id="{06DEFBF9-ED80-06A0-2F3F-E0A6A687A1E0}"/>
              </a:ext>
            </a:extLst>
          </p:cNvPr>
          <p:cNvSpPr txBox="1"/>
          <p:nvPr/>
        </p:nvSpPr>
        <p:spPr>
          <a:xfrm>
            <a:off x="942429" y="3525672"/>
            <a:ext cx="4767451" cy="830997"/>
          </a:xfrm>
          <a:prstGeom prst="rect">
            <a:avLst/>
          </a:prstGeom>
          <a:noFill/>
        </p:spPr>
        <p:txBody>
          <a:bodyPr wrap="square" lIns="91440" tIns="45720" rIns="91440" bIns="45720" rtlCol="0" anchor="t">
            <a:spAutoFit/>
          </a:bodyPr>
          <a:lstStyle/>
          <a:p>
            <a:pPr algn="ctr"/>
            <a:r>
              <a:rPr lang="fr-FR" sz="1600" b="1" dirty="0"/>
              <a:t>Contribuer au développement de l’écosystème du BTP au travers de la plateforme des Appels à Projets du CCCA-BTP</a:t>
            </a:r>
          </a:p>
        </p:txBody>
      </p:sp>
      <p:sp>
        <p:nvSpPr>
          <p:cNvPr id="14" name="Losange 13">
            <a:extLst>
              <a:ext uri="{FF2B5EF4-FFF2-40B4-BE49-F238E27FC236}">
                <a16:creationId xmlns:a16="http://schemas.microsoft.com/office/drawing/2014/main" id="{2C7F2508-F584-DCAE-77F1-2612F375F371}"/>
              </a:ext>
            </a:extLst>
          </p:cNvPr>
          <p:cNvSpPr/>
          <p:nvPr/>
        </p:nvSpPr>
        <p:spPr>
          <a:xfrm>
            <a:off x="584101" y="3513991"/>
            <a:ext cx="360000" cy="36000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47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FB3AC1-DD53-1D1B-9155-B5FA14DE86CC}"/>
              </a:ext>
            </a:extLst>
          </p:cNvPr>
          <p:cNvSpPr>
            <a:spLocks noGrp="1"/>
          </p:cNvSpPr>
          <p:nvPr>
            <p:ph type="title"/>
          </p:nvPr>
        </p:nvSpPr>
        <p:spPr>
          <a:xfrm>
            <a:off x="396005" y="338479"/>
            <a:ext cx="11186395" cy="627395"/>
          </a:xfrm>
        </p:spPr>
        <p:txBody>
          <a:bodyPr/>
          <a:lstStyle/>
          <a:p>
            <a:r>
              <a:rPr lang="fr-FR" dirty="0"/>
              <a:t>Le rôle de la DAPEX dans la valorisation de votre projet</a:t>
            </a:r>
          </a:p>
        </p:txBody>
      </p:sp>
      <p:sp>
        <p:nvSpPr>
          <p:cNvPr id="4" name="ZoneTexte 3">
            <a:extLst>
              <a:ext uri="{FF2B5EF4-FFF2-40B4-BE49-F238E27FC236}">
                <a16:creationId xmlns:a16="http://schemas.microsoft.com/office/drawing/2014/main" id="{D6E5EAD1-C567-1C8E-D5B8-0834770F3887}"/>
              </a:ext>
            </a:extLst>
          </p:cNvPr>
          <p:cNvSpPr txBox="1"/>
          <p:nvPr/>
        </p:nvSpPr>
        <p:spPr>
          <a:xfrm>
            <a:off x="1203763" y="2503270"/>
            <a:ext cx="3125167" cy="923330"/>
          </a:xfrm>
          <a:prstGeom prst="rect">
            <a:avLst/>
          </a:prstGeom>
          <a:noFill/>
        </p:spPr>
        <p:txBody>
          <a:bodyPr wrap="square" lIns="91440" tIns="45720" rIns="91440" bIns="45720" rtlCol="0" anchor="t">
            <a:spAutoFit/>
          </a:bodyPr>
          <a:lstStyle/>
          <a:p>
            <a:pPr algn="ctr"/>
            <a:r>
              <a:rPr lang="fr-FR" dirty="0">
                <a:solidFill>
                  <a:schemeClr val="tx1">
                    <a:lumMod val="75000"/>
                    <a:lumOff val="25000"/>
                  </a:schemeClr>
                </a:solidFill>
              </a:rPr>
              <a:t>Vous guider dans la réalisation des différentes phases de la valorisation de votre projet </a:t>
            </a:r>
          </a:p>
        </p:txBody>
      </p:sp>
      <p:sp>
        <p:nvSpPr>
          <p:cNvPr id="5" name="ZoneTexte 4">
            <a:extLst>
              <a:ext uri="{FF2B5EF4-FFF2-40B4-BE49-F238E27FC236}">
                <a16:creationId xmlns:a16="http://schemas.microsoft.com/office/drawing/2014/main" id="{CB6F1489-BF34-7811-8E0B-6E449345B8BE}"/>
              </a:ext>
            </a:extLst>
          </p:cNvPr>
          <p:cNvSpPr txBox="1"/>
          <p:nvPr/>
        </p:nvSpPr>
        <p:spPr>
          <a:xfrm>
            <a:off x="7442519" y="2503270"/>
            <a:ext cx="3125167" cy="646331"/>
          </a:xfrm>
          <a:prstGeom prst="rect">
            <a:avLst/>
          </a:prstGeom>
          <a:noFill/>
        </p:spPr>
        <p:txBody>
          <a:bodyPr wrap="square" lIns="91440" tIns="45720" rIns="91440" bIns="45720" rtlCol="0" anchor="t">
            <a:spAutoFit/>
          </a:bodyPr>
          <a:lstStyle/>
          <a:p>
            <a:pPr algn="ctr"/>
            <a:r>
              <a:rPr lang="fr-FR" dirty="0">
                <a:solidFill>
                  <a:schemeClr val="tx1">
                    <a:lumMod val="75000"/>
                    <a:lumOff val="25000"/>
                  </a:schemeClr>
                </a:solidFill>
              </a:rPr>
              <a:t>Vous appuyez dans l'élaboration de l’article </a:t>
            </a:r>
          </a:p>
        </p:txBody>
      </p:sp>
      <p:sp>
        <p:nvSpPr>
          <p:cNvPr id="6" name="ZoneTexte 5">
            <a:extLst>
              <a:ext uri="{FF2B5EF4-FFF2-40B4-BE49-F238E27FC236}">
                <a16:creationId xmlns:a16="http://schemas.microsoft.com/office/drawing/2014/main" id="{965C587E-C4A2-74C0-9DE5-6F7C3915F98D}"/>
              </a:ext>
            </a:extLst>
          </p:cNvPr>
          <p:cNvSpPr txBox="1"/>
          <p:nvPr/>
        </p:nvSpPr>
        <p:spPr>
          <a:xfrm>
            <a:off x="7442519" y="5170482"/>
            <a:ext cx="3125167" cy="646331"/>
          </a:xfrm>
          <a:prstGeom prst="rect">
            <a:avLst/>
          </a:prstGeom>
          <a:noFill/>
        </p:spPr>
        <p:txBody>
          <a:bodyPr wrap="square" rtlCol="0">
            <a:spAutoFit/>
          </a:bodyPr>
          <a:lstStyle/>
          <a:p>
            <a:pPr algn="ctr"/>
            <a:r>
              <a:rPr lang="fr-FR" dirty="0">
                <a:solidFill>
                  <a:schemeClr val="tx1">
                    <a:lumMod val="75000"/>
                    <a:lumOff val="25000"/>
                  </a:schemeClr>
                </a:solidFill>
              </a:rPr>
              <a:t>Vous soutenir lors de la réalisation du tournage</a:t>
            </a:r>
          </a:p>
        </p:txBody>
      </p:sp>
      <p:sp>
        <p:nvSpPr>
          <p:cNvPr id="7" name="ZoneTexte 6">
            <a:extLst>
              <a:ext uri="{FF2B5EF4-FFF2-40B4-BE49-F238E27FC236}">
                <a16:creationId xmlns:a16="http://schemas.microsoft.com/office/drawing/2014/main" id="{7AD5EA38-FB9F-776C-FDA9-9CB0AC35D731}"/>
              </a:ext>
            </a:extLst>
          </p:cNvPr>
          <p:cNvSpPr txBox="1"/>
          <p:nvPr/>
        </p:nvSpPr>
        <p:spPr>
          <a:xfrm>
            <a:off x="653966" y="5170482"/>
            <a:ext cx="4409958" cy="1200329"/>
          </a:xfrm>
          <a:prstGeom prst="rect">
            <a:avLst/>
          </a:prstGeom>
          <a:noFill/>
        </p:spPr>
        <p:txBody>
          <a:bodyPr wrap="square" lIns="91440" tIns="45720" rIns="91440" bIns="45720" rtlCol="0" anchor="t">
            <a:spAutoFit/>
          </a:bodyPr>
          <a:lstStyle/>
          <a:p>
            <a:pPr algn="just"/>
            <a:r>
              <a:rPr lang="fr-FR" dirty="0">
                <a:solidFill>
                  <a:schemeClr val="tx1">
                    <a:lumMod val="75000"/>
                    <a:lumOff val="25000"/>
                  </a:schemeClr>
                </a:solidFill>
              </a:rPr>
              <a:t>Vous accompagner dans la collaboration avec le prestataire en charge de la production des supports au format vidéo/photo</a:t>
            </a:r>
          </a:p>
        </p:txBody>
      </p:sp>
      <p:sp>
        <p:nvSpPr>
          <p:cNvPr id="10" name="Ellipse 9">
            <a:extLst>
              <a:ext uri="{FF2B5EF4-FFF2-40B4-BE49-F238E27FC236}">
                <a16:creationId xmlns:a16="http://schemas.microsoft.com/office/drawing/2014/main" id="{99636481-4AB5-2587-AA98-DAB69C7962E0}"/>
              </a:ext>
            </a:extLst>
          </p:cNvPr>
          <p:cNvSpPr/>
          <p:nvPr/>
        </p:nvSpPr>
        <p:spPr>
          <a:xfrm>
            <a:off x="5088000" y="2826435"/>
            <a:ext cx="2016000" cy="201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65000"/>
                    <a:lumOff val="35000"/>
                  </a:schemeClr>
                </a:solidFill>
              </a:rPr>
              <a:t>Le rôle de la DAPEX dans le cadre de la valorisation</a:t>
            </a:r>
          </a:p>
        </p:txBody>
      </p:sp>
      <p:pic>
        <p:nvPicPr>
          <p:cNvPr id="12" name="Graphique 11" descr="Clap avec un remplissage uni">
            <a:extLst>
              <a:ext uri="{FF2B5EF4-FFF2-40B4-BE49-F238E27FC236}">
                <a16:creationId xmlns:a16="http://schemas.microsoft.com/office/drawing/2014/main" id="{508925BB-7EBE-C736-AF84-9C397C2BCC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7902" y="4229797"/>
            <a:ext cx="914400" cy="914400"/>
          </a:xfrm>
          <a:prstGeom prst="rect">
            <a:avLst/>
          </a:prstGeom>
        </p:spPr>
      </p:pic>
      <p:pic>
        <p:nvPicPr>
          <p:cNvPr id="14" name="Graphique 13" descr="Questions avec un remplissage uni">
            <a:extLst>
              <a:ext uri="{FF2B5EF4-FFF2-40B4-BE49-F238E27FC236}">
                <a16:creationId xmlns:a16="http://schemas.microsoft.com/office/drawing/2014/main" id="{DB532055-06F7-F210-A24C-2E4EF40079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9147" y="1507446"/>
            <a:ext cx="914400" cy="914400"/>
          </a:xfrm>
          <a:prstGeom prst="rect">
            <a:avLst/>
          </a:prstGeom>
        </p:spPr>
      </p:pic>
      <p:pic>
        <p:nvPicPr>
          <p:cNvPr id="16" name="Graphique 15" descr="Journal avec un remplissage uni">
            <a:extLst>
              <a:ext uri="{FF2B5EF4-FFF2-40B4-BE49-F238E27FC236}">
                <a16:creationId xmlns:a16="http://schemas.microsoft.com/office/drawing/2014/main" id="{166B762F-2049-8E19-72C3-C04A24DB28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7902" y="1507446"/>
            <a:ext cx="914400" cy="914400"/>
          </a:xfrm>
          <a:prstGeom prst="rect">
            <a:avLst/>
          </a:prstGeom>
        </p:spPr>
      </p:pic>
      <p:pic>
        <p:nvPicPr>
          <p:cNvPr id="18" name="Graphique 17" descr="Utilisateurs avec un remplissage uni">
            <a:extLst>
              <a:ext uri="{FF2B5EF4-FFF2-40B4-BE49-F238E27FC236}">
                <a16:creationId xmlns:a16="http://schemas.microsoft.com/office/drawing/2014/main" id="{50A2D4A2-8DEE-1ED5-6DCA-63D05426B5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09147" y="4256082"/>
            <a:ext cx="914400" cy="914400"/>
          </a:xfrm>
          <a:prstGeom prst="rect">
            <a:avLst/>
          </a:prstGeom>
        </p:spPr>
      </p:pic>
    </p:spTree>
    <p:extLst>
      <p:ext uri="{BB962C8B-B14F-4D97-AF65-F5344CB8AC3E}">
        <p14:creationId xmlns:p14="http://schemas.microsoft.com/office/powerpoint/2010/main" val="310214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F5B2115-7276-4EBE-9C3C-F299323D00F4}"/>
              </a:ext>
            </a:extLst>
          </p:cNvPr>
          <p:cNvSpPr>
            <a:spLocks noGrp="1"/>
          </p:cNvSpPr>
          <p:nvPr>
            <p:ph type="title"/>
          </p:nvPr>
        </p:nvSpPr>
        <p:spPr>
          <a:xfrm>
            <a:off x="421172" y="472703"/>
            <a:ext cx="11186395" cy="301617"/>
          </a:xfrm>
        </p:spPr>
        <p:txBody>
          <a:bodyPr/>
          <a:lstStyle/>
          <a:p>
            <a:r>
              <a:rPr lang="fr-FR" sz="1850" dirty="0"/>
              <a:t>Les contenus à formaliser dans le cadre de la valorisation</a:t>
            </a:r>
          </a:p>
        </p:txBody>
      </p:sp>
      <p:grpSp>
        <p:nvGrpSpPr>
          <p:cNvPr id="16" name="Groupe 15">
            <a:extLst>
              <a:ext uri="{FF2B5EF4-FFF2-40B4-BE49-F238E27FC236}">
                <a16:creationId xmlns:a16="http://schemas.microsoft.com/office/drawing/2014/main" id="{5DDF83AE-45AB-A252-A2B2-333047BF070D}"/>
              </a:ext>
            </a:extLst>
          </p:cNvPr>
          <p:cNvGrpSpPr/>
          <p:nvPr/>
        </p:nvGrpSpPr>
        <p:grpSpPr>
          <a:xfrm>
            <a:off x="2898788" y="2175239"/>
            <a:ext cx="6209390" cy="646331"/>
            <a:chOff x="2898788" y="2130847"/>
            <a:chExt cx="6209390" cy="646331"/>
          </a:xfrm>
        </p:grpSpPr>
        <p:sp>
          <p:nvSpPr>
            <p:cNvPr id="30" name="Rectangle 29">
              <a:extLst>
                <a:ext uri="{FF2B5EF4-FFF2-40B4-BE49-F238E27FC236}">
                  <a16:creationId xmlns:a16="http://schemas.microsoft.com/office/drawing/2014/main" id="{AE2DEFFF-4485-46D8-96FB-52E6F2CDFE5A}"/>
                </a:ext>
              </a:extLst>
            </p:cNvPr>
            <p:cNvSpPr/>
            <p:nvPr/>
          </p:nvSpPr>
          <p:spPr>
            <a:xfrm>
              <a:off x="2898788" y="2130847"/>
              <a:ext cx="6209390" cy="64633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5" name="ZoneTexte 4">
              <a:extLst>
                <a:ext uri="{FF2B5EF4-FFF2-40B4-BE49-F238E27FC236}">
                  <a16:creationId xmlns:a16="http://schemas.microsoft.com/office/drawing/2014/main" id="{1A59A3F4-90A3-47F4-93C1-5352B6C6689C}"/>
                </a:ext>
              </a:extLst>
            </p:cNvPr>
            <p:cNvSpPr txBox="1"/>
            <p:nvPr/>
          </p:nvSpPr>
          <p:spPr>
            <a:xfrm>
              <a:off x="2954626" y="2269346"/>
              <a:ext cx="6097712" cy="369332"/>
            </a:xfrm>
            <a:prstGeom prst="rect">
              <a:avLst/>
            </a:prstGeom>
            <a:noFill/>
          </p:spPr>
          <p:txBody>
            <a:bodyPr wrap="square">
              <a:spAutoFit/>
            </a:bodyPr>
            <a:lstStyle/>
            <a:p>
              <a:pPr algn="ctr"/>
              <a:r>
                <a:rPr lang="fr-FR" sz="1800" b="1" i="0" dirty="0">
                  <a:solidFill>
                    <a:schemeClr val="accent1">
                      <a:lumMod val="65000"/>
                      <a:lumOff val="35000"/>
                    </a:schemeClr>
                  </a:solidFill>
                  <a:effectLst/>
                  <a:latin typeface="Segoe UI" panose="020B0502040204020203" pitchFamily="34" charset="0"/>
                </a:rPr>
                <a:t>#2 - Un article</a:t>
              </a:r>
              <a:endParaRPr lang="fr-FR" b="1" i="0" dirty="0">
                <a:solidFill>
                  <a:schemeClr val="accent1">
                    <a:lumMod val="65000"/>
                    <a:lumOff val="35000"/>
                  </a:schemeClr>
                </a:solidFill>
                <a:effectLst/>
                <a:latin typeface="Segoe UI" panose="020B0502040204020203" pitchFamily="34" charset="0"/>
              </a:endParaRPr>
            </a:p>
          </p:txBody>
        </p:sp>
      </p:grpSp>
      <p:grpSp>
        <p:nvGrpSpPr>
          <p:cNvPr id="18" name="Groupe 17">
            <a:extLst>
              <a:ext uri="{FF2B5EF4-FFF2-40B4-BE49-F238E27FC236}">
                <a16:creationId xmlns:a16="http://schemas.microsoft.com/office/drawing/2014/main" id="{43A9BB82-46A6-9ACD-D658-B55FB31A6B62}"/>
              </a:ext>
            </a:extLst>
          </p:cNvPr>
          <p:cNvGrpSpPr/>
          <p:nvPr/>
        </p:nvGrpSpPr>
        <p:grpSpPr>
          <a:xfrm>
            <a:off x="2694144" y="3897591"/>
            <a:ext cx="6514011" cy="646331"/>
            <a:chOff x="2693898" y="4195266"/>
            <a:chExt cx="6514011" cy="646331"/>
          </a:xfrm>
        </p:grpSpPr>
        <p:sp>
          <p:nvSpPr>
            <p:cNvPr id="21" name="Rectangle 20">
              <a:extLst>
                <a:ext uri="{FF2B5EF4-FFF2-40B4-BE49-F238E27FC236}">
                  <a16:creationId xmlns:a16="http://schemas.microsoft.com/office/drawing/2014/main" id="{0171841C-7E2C-4238-8F84-7F06AC33F5A3}"/>
                </a:ext>
              </a:extLst>
            </p:cNvPr>
            <p:cNvSpPr/>
            <p:nvPr/>
          </p:nvSpPr>
          <p:spPr>
            <a:xfrm>
              <a:off x="2898788" y="4195266"/>
              <a:ext cx="6209390" cy="64633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0" name="ZoneTexte 19">
              <a:extLst>
                <a:ext uri="{FF2B5EF4-FFF2-40B4-BE49-F238E27FC236}">
                  <a16:creationId xmlns:a16="http://schemas.microsoft.com/office/drawing/2014/main" id="{A029CDE0-63A0-4544-8412-34EC3D0009CB}"/>
                </a:ext>
              </a:extLst>
            </p:cNvPr>
            <p:cNvSpPr txBox="1"/>
            <p:nvPr/>
          </p:nvSpPr>
          <p:spPr>
            <a:xfrm>
              <a:off x="2693898" y="4333765"/>
              <a:ext cx="6514011" cy="369332"/>
            </a:xfrm>
            <a:prstGeom prst="rect">
              <a:avLst/>
            </a:prstGeom>
            <a:noFill/>
          </p:spPr>
          <p:txBody>
            <a:bodyPr wrap="square">
              <a:spAutoFit/>
            </a:bodyPr>
            <a:lstStyle/>
            <a:p>
              <a:pPr algn="ctr"/>
              <a:r>
                <a:rPr lang="fr-FR" sz="1800" b="1" i="0" dirty="0">
                  <a:solidFill>
                    <a:schemeClr val="tx1">
                      <a:lumMod val="65000"/>
                      <a:lumOff val="35000"/>
                    </a:schemeClr>
                  </a:solidFill>
                  <a:effectLst/>
                  <a:latin typeface="Segoe UI" panose="020B0502040204020203" pitchFamily="34" charset="0"/>
                </a:rPr>
                <a:t>#4 - Un teaser (issu de la vidéo)</a:t>
              </a:r>
            </a:p>
          </p:txBody>
        </p:sp>
      </p:grpSp>
      <p:grpSp>
        <p:nvGrpSpPr>
          <p:cNvPr id="17" name="Groupe 16">
            <a:extLst>
              <a:ext uri="{FF2B5EF4-FFF2-40B4-BE49-F238E27FC236}">
                <a16:creationId xmlns:a16="http://schemas.microsoft.com/office/drawing/2014/main" id="{22DACD0F-1EA8-E21C-F406-725748F4CAA7}"/>
              </a:ext>
            </a:extLst>
          </p:cNvPr>
          <p:cNvGrpSpPr/>
          <p:nvPr/>
        </p:nvGrpSpPr>
        <p:grpSpPr>
          <a:xfrm>
            <a:off x="2698834" y="3036415"/>
            <a:ext cx="6609298" cy="646331"/>
            <a:chOff x="2698834" y="3118242"/>
            <a:chExt cx="6609298" cy="646331"/>
          </a:xfrm>
        </p:grpSpPr>
        <p:sp>
          <p:nvSpPr>
            <p:cNvPr id="25" name="Rectangle 24">
              <a:extLst>
                <a:ext uri="{FF2B5EF4-FFF2-40B4-BE49-F238E27FC236}">
                  <a16:creationId xmlns:a16="http://schemas.microsoft.com/office/drawing/2014/main" id="{EFBD7E33-2330-4024-884D-12FEEFFB1E0C}"/>
                </a:ext>
              </a:extLst>
            </p:cNvPr>
            <p:cNvSpPr/>
            <p:nvPr/>
          </p:nvSpPr>
          <p:spPr>
            <a:xfrm>
              <a:off x="2898788" y="3118242"/>
              <a:ext cx="6209390" cy="64633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2" name="ZoneTexte 21">
              <a:extLst>
                <a:ext uri="{FF2B5EF4-FFF2-40B4-BE49-F238E27FC236}">
                  <a16:creationId xmlns:a16="http://schemas.microsoft.com/office/drawing/2014/main" id="{B6AE244C-28E6-42BC-8753-1ADC08D62F3A}"/>
                </a:ext>
              </a:extLst>
            </p:cNvPr>
            <p:cNvSpPr txBox="1"/>
            <p:nvPr/>
          </p:nvSpPr>
          <p:spPr>
            <a:xfrm>
              <a:off x="2698834" y="3164408"/>
              <a:ext cx="6609298" cy="553998"/>
            </a:xfrm>
            <a:prstGeom prst="rect">
              <a:avLst/>
            </a:prstGeom>
            <a:noFill/>
          </p:spPr>
          <p:txBody>
            <a:bodyPr wrap="square">
              <a:spAutoFit/>
            </a:bodyPr>
            <a:lstStyle>
              <a:defPPr>
                <a:defRPr lang="fr-FR"/>
              </a:defPPr>
              <a:lvl1pPr>
                <a:defRPr b="0" i="0">
                  <a:solidFill>
                    <a:schemeClr val="bg1">
                      <a:lumMod val="50000"/>
                    </a:schemeClr>
                  </a:solidFill>
                  <a:effectLst/>
                  <a:latin typeface="Segoe UI" panose="020B0502040204020203" pitchFamily="34" charset="0"/>
                </a:defRPr>
              </a:lvl1pPr>
            </a:lstStyle>
            <a:p>
              <a:pPr algn="ctr"/>
              <a:r>
                <a:rPr lang="fr-FR" b="1" dirty="0">
                  <a:solidFill>
                    <a:schemeClr val="tx1">
                      <a:lumMod val="65000"/>
                      <a:lumOff val="35000"/>
                    </a:schemeClr>
                  </a:solidFill>
                </a:rPr>
                <a:t>#3 - Une vidéo de promotion du projet </a:t>
              </a:r>
            </a:p>
            <a:p>
              <a:pPr algn="ctr"/>
              <a:r>
                <a:rPr lang="fr-FR" sz="1200" b="1" dirty="0">
                  <a:solidFill>
                    <a:schemeClr val="tx1">
                      <a:lumMod val="65000"/>
                      <a:lumOff val="35000"/>
                    </a:schemeClr>
                  </a:solidFill>
                </a:rPr>
                <a:t>(à adapter en fonction de la structure porteuse)</a:t>
              </a:r>
            </a:p>
          </p:txBody>
        </p:sp>
      </p:grpSp>
      <p:pic>
        <p:nvPicPr>
          <p:cNvPr id="4" name="Image 3">
            <a:extLst>
              <a:ext uri="{FF2B5EF4-FFF2-40B4-BE49-F238E27FC236}">
                <a16:creationId xmlns:a16="http://schemas.microsoft.com/office/drawing/2014/main" id="{2960F015-D97F-6517-CBBA-A6ECAE563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247" y="3528906"/>
            <a:ext cx="576000" cy="576000"/>
          </a:xfrm>
          <a:prstGeom prst="rect">
            <a:avLst/>
          </a:prstGeom>
        </p:spPr>
      </p:pic>
      <p:pic>
        <p:nvPicPr>
          <p:cNvPr id="8" name="Graphique 7">
            <a:extLst>
              <a:ext uri="{FF2B5EF4-FFF2-40B4-BE49-F238E27FC236}">
                <a16:creationId xmlns:a16="http://schemas.microsoft.com/office/drawing/2014/main" id="{C102748F-A52B-6557-EE59-C48432DA2D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8868" y="1821894"/>
            <a:ext cx="648000" cy="648000"/>
          </a:xfrm>
          <a:prstGeom prst="rect">
            <a:avLst/>
          </a:prstGeom>
        </p:spPr>
      </p:pic>
      <p:sp>
        <p:nvSpPr>
          <p:cNvPr id="9" name="Rectangle 8">
            <a:extLst>
              <a:ext uri="{FF2B5EF4-FFF2-40B4-BE49-F238E27FC236}">
                <a16:creationId xmlns:a16="http://schemas.microsoft.com/office/drawing/2014/main" id="{269E1B8C-2851-DB11-94B5-BF099FFF6394}"/>
              </a:ext>
            </a:extLst>
          </p:cNvPr>
          <p:cNvSpPr/>
          <p:nvPr/>
        </p:nvSpPr>
        <p:spPr>
          <a:xfrm>
            <a:off x="1455564" y="4977340"/>
            <a:ext cx="9280872" cy="166342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b="1" u="sng" dirty="0">
                <a:solidFill>
                  <a:schemeClr val="accent1">
                    <a:lumMod val="75000"/>
                    <a:lumOff val="25000"/>
                  </a:schemeClr>
                </a:solidFill>
              </a:rPr>
              <a:t>Rappel</a:t>
            </a:r>
            <a:r>
              <a:rPr lang="fr-FR" sz="1600" dirty="0">
                <a:solidFill>
                  <a:schemeClr val="accent1">
                    <a:lumMod val="75000"/>
                    <a:lumOff val="25000"/>
                  </a:schemeClr>
                </a:solidFill>
              </a:rPr>
              <a:t> vos productions et résultats de votre projet doivent être mis à disposition dans le teams dédié.  Ils servent à élaborer les éléments de valorisation.</a:t>
            </a:r>
          </a:p>
          <a:p>
            <a:pPr marL="171450" indent="-171450" algn="just">
              <a:buFont typeface="Arial" panose="020B0604020202020204" pitchFamily="34" charset="0"/>
              <a:buChar char="•"/>
            </a:pPr>
            <a:endParaRPr lang="fr-FR" sz="300" dirty="0">
              <a:solidFill>
                <a:schemeClr val="accent1">
                  <a:lumMod val="75000"/>
                  <a:lumOff val="25000"/>
                </a:schemeClr>
              </a:solidFill>
            </a:endParaRPr>
          </a:p>
          <a:p>
            <a:pPr marL="285750" indent="-285750" algn="just">
              <a:buFont typeface="Arial" panose="020B0604020202020204" pitchFamily="34" charset="0"/>
              <a:buChar char="•"/>
            </a:pPr>
            <a:r>
              <a:rPr lang="fr-FR" sz="1600" dirty="0">
                <a:solidFill>
                  <a:schemeClr val="accent1">
                    <a:lumMod val="75000"/>
                    <a:lumOff val="25000"/>
                  </a:schemeClr>
                </a:solidFill>
              </a:rPr>
              <a:t>Nous vous enverrons un kit pas à pas pour vous guider dans la réalisation des contenus. Vous devrez y intégrer l’ensemble des éléments de texte demandés ainsi que les photos et vidéos que vous possédez qui peuvent être utiles notamment pour la vidéo ou le teaser. </a:t>
            </a:r>
          </a:p>
          <a:p>
            <a:pPr algn="just"/>
            <a:r>
              <a:rPr lang="fr-FR" sz="1600" b="1" i="1" dirty="0">
                <a:solidFill>
                  <a:schemeClr val="accent1">
                    <a:lumMod val="75000"/>
                    <a:lumOff val="25000"/>
                  </a:schemeClr>
                </a:solidFill>
              </a:rPr>
              <a:t>Attention </a:t>
            </a:r>
            <a:r>
              <a:rPr lang="fr-FR" sz="1600" dirty="0">
                <a:solidFill>
                  <a:schemeClr val="accent1">
                    <a:lumMod val="75000"/>
                    <a:lumOff val="25000"/>
                  </a:schemeClr>
                </a:solidFill>
              </a:rPr>
              <a:t>: Les photos et vidéos seront à intégrer à la fin du kit qui vous sera communiqué  </a:t>
            </a:r>
          </a:p>
        </p:txBody>
      </p:sp>
      <p:pic>
        <p:nvPicPr>
          <p:cNvPr id="13" name="Graphique 12" descr="Ampoule et crayon avec un remplissage uni">
            <a:extLst>
              <a:ext uri="{FF2B5EF4-FFF2-40B4-BE49-F238E27FC236}">
                <a16:creationId xmlns:a16="http://schemas.microsoft.com/office/drawing/2014/main" id="{4690C588-EDFD-61BC-15A5-EE3D35B615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113" y="5427200"/>
            <a:ext cx="599954" cy="599954"/>
          </a:xfrm>
          <a:prstGeom prst="rect">
            <a:avLst/>
          </a:prstGeom>
        </p:spPr>
      </p:pic>
      <p:grpSp>
        <p:nvGrpSpPr>
          <p:cNvPr id="19" name="Groupe 18">
            <a:extLst>
              <a:ext uri="{FF2B5EF4-FFF2-40B4-BE49-F238E27FC236}">
                <a16:creationId xmlns:a16="http://schemas.microsoft.com/office/drawing/2014/main" id="{6B588948-0C99-8913-DFC1-7D647D21B657}"/>
              </a:ext>
            </a:extLst>
          </p:cNvPr>
          <p:cNvGrpSpPr/>
          <p:nvPr/>
        </p:nvGrpSpPr>
        <p:grpSpPr>
          <a:xfrm>
            <a:off x="9317075" y="1890547"/>
            <a:ext cx="2658178" cy="2129073"/>
            <a:chOff x="9418675" y="2158446"/>
            <a:chExt cx="2658178" cy="2129073"/>
          </a:xfrm>
        </p:grpSpPr>
        <p:sp>
          <p:nvSpPr>
            <p:cNvPr id="14" name="Rectangle : coins arrondis 13">
              <a:extLst>
                <a:ext uri="{FF2B5EF4-FFF2-40B4-BE49-F238E27FC236}">
                  <a16:creationId xmlns:a16="http://schemas.microsoft.com/office/drawing/2014/main" id="{B01D62C0-A7EE-29DD-26B9-69776D871103}"/>
                </a:ext>
              </a:extLst>
            </p:cNvPr>
            <p:cNvSpPr/>
            <p:nvPr/>
          </p:nvSpPr>
          <p:spPr>
            <a:xfrm>
              <a:off x="9418675" y="2158446"/>
              <a:ext cx="2658178" cy="2129073"/>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accent1">
                    <a:lumMod val="75000"/>
                    <a:lumOff val="25000"/>
                  </a:schemeClr>
                </a:solidFill>
              </a:endParaRPr>
            </a:p>
            <a:p>
              <a:pPr algn="ctr"/>
              <a:endParaRPr lang="fr-FR" sz="1200" dirty="0">
                <a:solidFill>
                  <a:schemeClr val="accent1">
                    <a:lumMod val="75000"/>
                    <a:lumOff val="25000"/>
                  </a:schemeClr>
                </a:solidFill>
              </a:endParaRPr>
            </a:p>
            <a:p>
              <a:pPr algn="ctr"/>
              <a:r>
                <a:rPr lang="fr-FR" sz="1200" i="1" dirty="0">
                  <a:solidFill>
                    <a:schemeClr val="accent1">
                      <a:lumMod val="75000"/>
                      <a:lumOff val="25000"/>
                    </a:schemeClr>
                  </a:solidFill>
                </a:rPr>
                <a:t>Nous conseillons aux porteurs de projets, à partir des productions et résultats du projet,  de commencer par travailler l’article. En effet, en complétant le kit pas à pas, vous aurez clarifié un ensemble d’informations qui faciliterons la construction de la vidéo et du teaser.</a:t>
              </a:r>
            </a:p>
          </p:txBody>
        </p:sp>
        <p:sp>
          <p:nvSpPr>
            <p:cNvPr id="15" name="ZoneTexte 14">
              <a:extLst>
                <a:ext uri="{FF2B5EF4-FFF2-40B4-BE49-F238E27FC236}">
                  <a16:creationId xmlns:a16="http://schemas.microsoft.com/office/drawing/2014/main" id="{C898FC6F-885D-FC24-4927-107CFD8CFE82}"/>
                </a:ext>
              </a:extLst>
            </p:cNvPr>
            <p:cNvSpPr txBox="1"/>
            <p:nvPr/>
          </p:nvSpPr>
          <p:spPr>
            <a:xfrm>
              <a:off x="9844244" y="2235928"/>
              <a:ext cx="1807041" cy="338554"/>
            </a:xfrm>
            <a:prstGeom prst="rect">
              <a:avLst/>
            </a:prstGeom>
            <a:noFill/>
          </p:spPr>
          <p:txBody>
            <a:bodyPr wrap="square" rtlCol="0">
              <a:spAutoFit/>
            </a:bodyPr>
            <a:lstStyle/>
            <a:p>
              <a:pPr algn="ctr"/>
              <a:r>
                <a:rPr lang="fr-FR" sz="1600" b="1" i="1" dirty="0">
                  <a:solidFill>
                    <a:schemeClr val="tx1">
                      <a:lumMod val="75000"/>
                      <a:lumOff val="25000"/>
                    </a:schemeClr>
                  </a:solidFill>
                </a:rPr>
                <a:t>Pour information : </a:t>
              </a:r>
            </a:p>
          </p:txBody>
        </p:sp>
      </p:grpSp>
      <p:grpSp>
        <p:nvGrpSpPr>
          <p:cNvPr id="12" name="Groupe 11">
            <a:extLst>
              <a:ext uri="{FF2B5EF4-FFF2-40B4-BE49-F238E27FC236}">
                <a16:creationId xmlns:a16="http://schemas.microsoft.com/office/drawing/2014/main" id="{0A0FEDCC-B606-4B42-3809-1C823ADE398E}"/>
              </a:ext>
            </a:extLst>
          </p:cNvPr>
          <p:cNvGrpSpPr/>
          <p:nvPr/>
        </p:nvGrpSpPr>
        <p:grpSpPr>
          <a:xfrm>
            <a:off x="2746476" y="1314063"/>
            <a:ext cx="6514011" cy="646331"/>
            <a:chOff x="2746477" y="1282186"/>
            <a:chExt cx="6514011" cy="646331"/>
          </a:xfrm>
        </p:grpSpPr>
        <p:sp>
          <p:nvSpPr>
            <p:cNvPr id="7" name="Rectangle 6">
              <a:extLst>
                <a:ext uri="{FF2B5EF4-FFF2-40B4-BE49-F238E27FC236}">
                  <a16:creationId xmlns:a16="http://schemas.microsoft.com/office/drawing/2014/main" id="{C6B3874A-13A3-B6C7-E21A-43226B020B4B}"/>
                </a:ext>
              </a:extLst>
            </p:cNvPr>
            <p:cNvSpPr/>
            <p:nvPr/>
          </p:nvSpPr>
          <p:spPr>
            <a:xfrm>
              <a:off x="2898788" y="1282186"/>
              <a:ext cx="6209390" cy="64633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10" name="ZoneTexte 9">
              <a:extLst>
                <a:ext uri="{FF2B5EF4-FFF2-40B4-BE49-F238E27FC236}">
                  <a16:creationId xmlns:a16="http://schemas.microsoft.com/office/drawing/2014/main" id="{7F45FE0E-28D2-3EFB-BA89-FA4CE7D638DC}"/>
                </a:ext>
              </a:extLst>
            </p:cNvPr>
            <p:cNvSpPr txBox="1"/>
            <p:nvPr/>
          </p:nvSpPr>
          <p:spPr>
            <a:xfrm>
              <a:off x="2746477" y="1420685"/>
              <a:ext cx="6514011" cy="369332"/>
            </a:xfrm>
            <a:prstGeom prst="rect">
              <a:avLst/>
            </a:prstGeom>
            <a:noFill/>
          </p:spPr>
          <p:txBody>
            <a:bodyPr wrap="square">
              <a:spAutoFit/>
            </a:bodyPr>
            <a:lstStyle/>
            <a:p>
              <a:pPr algn="ctr"/>
              <a:r>
                <a:rPr lang="fr-FR" sz="1800" b="1" i="0" dirty="0">
                  <a:solidFill>
                    <a:schemeClr val="tx1">
                      <a:lumMod val="65000"/>
                      <a:lumOff val="35000"/>
                    </a:schemeClr>
                  </a:solidFill>
                  <a:effectLst/>
                  <a:latin typeface="Segoe UI" panose="020B0502040204020203" pitchFamily="34" charset="0"/>
                </a:rPr>
                <a:t>#1 - Vos productions et résultats issus de votre projet</a:t>
              </a:r>
            </a:p>
          </p:txBody>
        </p:sp>
      </p:grpSp>
    </p:spTree>
    <p:extLst>
      <p:ext uri="{BB962C8B-B14F-4D97-AF65-F5344CB8AC3E}">
        <p14:creationId xmlns:p14="http://schemas.microsoft.com/office/powerpoint/2010/main" val="280426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17328AAD-D64D-458F-B8F1-C25907FEDCEF}"/>
              </a:ext>
            </a:extLst>
          </p:cNvPr>
          <p:cNvSpPr>
            <a:spLocks noGrp="1"/>
          </p:cNvSpPr>
          <p:nvPr>
            <p:ph type="title"/>
          </p:nvPr>
        </p:nvSpPr>
        <p:spPr>
          <a:xfrm>
            <a:off x="396005" y="304800"/>
            <a:ext cx="11187112" cy="661074"/>
          </a:xfrm>
        </p:spPr>
        <p:txBody>
          <a:bodyPr/>
          <a:lstStyle/>
          <a:p>
            <a:r>
              <a:rPr lang="fr-FR" sz="1850" dirty="0"/>
              <a:t>1 – Les productions et résultats du projet : une présentation à la hauteur de vos enjeux</a:t>
            </a:r>
          </a:p>
        </p:txBody>
      </p:sp>
      <p:sp>
        <p:nvSpPr>
          <p:cNvPr id="61" name="ZoneTexte 60">
            <a:extLst>
              <a:ext uri="{FF2B5EF4-FFF2-40B4-BE49-F238E27FC236}">
                <a16:creationId xmlns:a16="http://schemas.microsoft.com/office/drawing/2014/main" id="{14754ED4-C0C9-9943-CDAF-B3E410D4D3B6}"/>
              </a:ext>
            </a:extLst>
          </p:cNvPr>
          <p:cNvSpPr txBox="1"/>
          <p:nvPr/>
        </p:nvSpPr>
        <p:spPr>
          <a:xfrm>
            <a:off x="430013" y="3913050"/>
            <a:ext cx="8615617" cy="369332"/>
          </a:xfrm>
          <a:prstGeom prst="rect">
            <a:avLst/>
          </a:prstGeom>
          <a:solidFill>
            <a:schemeClr val="tx2">
              <a:lumMod val="40000"/>
              <a:lumOff val="60000"/>
            </a:schemeClr>
          </a:solidFill>
        </p:spPr>
        <p:txBody>
          <a:bodyPr wrap="square">
            <a:spAutoFit/>
          </a:bodyPr>
          <a:lstStyle/>
          <a:p>
            <a:r>
              <a:rPr lang="fr-FR" sz="1800" b="1" i="0" cap="small" dirty="0">
                <a:solidFill>
                  <a:schemeClr val="tx1">
                    <a:lumMod val="65000"/>
                    <a:lumOff val="35000"/>
                  </a:schemeClr>
                </a:solidFill>
                <a:effectLst/>
                <a:latin typeface="Segoe UI" panose="020B0502040204020203" pitchFamily="34" charset="0"/>
              </a:rPr>
              <a:t>Des exemples de productions et résultats publiés sur la plateforme :</a:t>
            </a:r>
            <a:endParaRPr lang="fr-FR" b="1" cap="small" dirty="0">
              <a:solidFill>
                <a:schemeClr val="tx1">
                  <a:lumMod val="65000"/>
                  <a:lumOff val="35000"/>
                </a:schemeClr>
              </a:solidFill>
            </a:endParaRPr>
          </a:p>
        </p:txBody>
      </p:sp>
      <p:sp>
        <p:nvSpPr>
          <p:cNvPr id="62" name="ZoneTexte 61">
            <a:extLst>
              <a:ext uri="{FF2B5EF4-FFF2-40B4-BE49-F238E27FC236}">
                <a16:creationId xmlns:a16="http://schemas.microsoft.com/office/drawing/2014/main" id="{FD6049CF-6083-7625-6BAF-D78B8D3644EA}"/>
              </a:ext>
            </a:extLst>
          </p:cNvPr>
          <p:cNvSpPr txBox="1"/>
          <p:nvPr/>
        </p:nvSpPr>
        <p:spPr>
          <a:xfrm>
            <a:off x="1454756" y="4479437"/>
            <a:ext cx="8786841" cy="2308324"/>
          </a:xfrm>
          <a:prstGeom prst="rect">
            <a:avLst/>
          </a:prstGeom>
          <a:noFill/>
        </p:spPr>
        <p:txBody>
          <a:bodyPr wrap="square" lIns="91440" tIns="45720" rIns="91440" bIns="45720" anchor="t">
            <a:spAutoFit/>
          </a:bodyPr>
          <a:lstStyle/>
          <a:p>
            <a:pPr marL="285750" indent="-194945" algn="l">
              <a:buFont typeface="Wingdings" panose="05000000000000000000" pitchFamily="2" charset="2"/>
              <a:buChar char="§"/>
            </a:pPr>
            <a:r>
              <a:rPr lang="fr-FR" sz="1400" b="0" i="0" dirty="0">
                <a:solidFill>
                  <a:schemeClr val="tx1">
                    <a:lumMod val="65000"/>
                    <a:lumOff val="35000"/>
                  </a:schemeClr>
                </a:solidFill>
                <a:effectLst/>
                <a:latin typeface="Segoe UI" panose="020B0502040204020203" pitchFamily="34" charset="0"/>
              </a:rPr>
              <a:t>Une revue de presse et des témoignages</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Un guide méthodologique</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Des scénarios de tests pour le déploiement d’un robot</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Le lien d’accès au dispositif déployé, par exemple le lien d’un jeu en ligne développé</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Un guide d’utilisation d’un équipement ou d’un matériel spécifique</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Une trame pédagogique à mobiliser pour former à un outil ou un équipement spécifique</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L’enregistrement d’un webinaire réalisé</a:t>
            </a:r>
          </a:p>
          <a:p>
            <a:pPr marL="285750" indent="-194945" algn="l">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Le lien vers une plateforme développée</a:t>
            </a:r>
          </a:p>
          <a:p>
            <a:pPr marL="90805" algn="l"/>
            <a:endParaRPr lang="fr-FR" sz="1400" dirty="0">
              <a:solidFill>
                <a:schemeClr val="tx1">
                  <a:lumMod val="65000"/>
                  <a:lumOff val="35000"/>
                </a:schemeClr>
              </a:solidFill>
              <a:latin typeface="Segoe UI" panose="020B0502040204020203" pitchFamily="34" charset="0"/>
            </a:endParaRPr>
          </a:p>
          <a:p>
            <a:pPr marL="285750" indent="-194945" algn="l">
              <a:buFont typeface="Wingdings" panose="05000000000000000000" pitchFamily="2" charset="2"/>
              <a:buChar char="§"/>
            </a:pPr>
            <a:endParaRPr lang="fr-FR" dirty="0"/>
          </a:p>
        </p:txBody>
      </p:sp>
      <p:pic>
        <p:nvPicPr>
          <p:cNvPr id="63" name="Graphique 62" descr="Bonne idée contour">
            <a:extLst>
              <a:ext uri="{FF2B5EF4-FFF2-40B4-BE49-F238E27FC236}">
                <a16:creationId xmlns:a16="http://schemas.microsoft.com/office/drawing/2014/main" id="{F99F5ED7-BCDD-B686-B303-5BE32B4FE1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013" y="4903578"/>
            <a:ext cx="1024743" cy="1024743"/>
          </a:xfrm>
          <a:prstGeom prst="rect">
            <a:avLst/>
          </a:prstGeom>
        </p:spPr>
      </p:pic>
      <p:sp>
        <p:nvSpPr>
          <p:cNvPr id="64" name="Rectangle 63">
            <a:extLst>
              <a:ext uri="{FF2B5EF4-FFF2-40B4-BE49-F238E27FC236}">
                <a16:creationId xmlns:a16="http://schemas.microsoft.com/office/drawing/2014/main" id="{BD25B00C-BA8D-F7CA-51D2-A8F7A75DCB93}"/>
              </a:ext>
            </a:extLst>
          </p:cNvPr>
          <p:cNvSpPr/>
          <p:nvPr/>
        </p:nvSpPr>
        <p:spPr>
          <a:xfrm>
            <a:off x="2612852" y="2937617"/>
            <a:ext cx="6592050" cy="580363"/>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65" name="Rectangle 64">
            <a:extLst>
              <a:ext uri="{FF2B5EF4-FFF2-40B4-BE49-F238E27FC236}">
                <a16:creationId xmlns:a16="http://schemas.microsoft.com/office/drawing/2014/main" id="{360E1735-2A51-B9B0-D62C-8BEAA646FBAE}"/>
              </a:ext>
            </a:extLst>
          </p:cNvPr>
          <p:cNvSpPr/>
          <p:nvPr/>
        </p:nvSpPr>
        <p:spPr>
          <a:xfrm>
            <a:off x="2612852" y="2183125"/>
            <a:ext cx="6592050" cy="627867"/>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66" name="Rectangle 65">
            <a:extLst>
              <a:ext uri="{FF2B5EF4-FFF2-40B4-BE49-F238E27FC236}">
                <a16:creationId xmlns:a16="http://schemas.microsoft.com/office/drawing/2014/main" id="{2060227C-B2B2-1118-0DD1-B8C75754770C}"/>
              </a:ext>
            </a:extLst>
          </p:cNvPr>
          <p:cNvSpPr/>
          <p:nvPr/>
        </p:nvSpPr>
        <p:spPr>
          <a:xfrm>
            <a:off x="2612852" y="1456978"/>
            <a:ext cx="6592050" cy="604467"/>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67" name="ZoneTexte 66">
            <a:extLst>
              <a:ext uri="{FF2B5EF4-FFF2-40B4-BE49-F238E27FC236}">
                <a16:creationId xmlns:a16="http://schemas.microsoft.com/office/drawing/2014/main" id="{65066EA3-FEDB-2753-8EC9-9AE7763C09C6}"/>
              </a:ext>
            </a:extLst>
          </p:cNvPr>
          <p:cNvSpPr txBox="1"/>
          <p:nvPr/>
        </p:nvSpPr>
        <p:spPr>
          <a:xfrm>
            <a:off x="2612852" y="3070989"/>
            <a:ext cx="6097712" cy="338554"/>
          </a:xfrm>
          <a:prstGeom prst="rect">
            <a:avLst/>
          </a:prstGeom>
          <a:noFill/>
        </p:spPr>
        <p:txBody>
          <a:bodyPr wrap="square">
            <a:spAutoFit/>
          </a:bodyPr>
          <a:lstStyle/>
          <a:p>
            <a:pPr algn="l"/>
            <a:r>
              <a:rPr lang="fr-FR" sz="1600" b="0" i="0" dirty="0">
                <a:solidFill>
                  <a:schemeClr val="tx1">
                    <a:lumMod val="65000"/>
                    <a:lumOff val="35000"/>
                  </a:schemeClr>
                </a:solidFill>
                <a:effectLst/>
                <a:latin typeface="Segoe UI" panose="020B0502040204020203" pitchFamily="34" charset="0"/>
              </a:rPr>
              <a:t>Voir les éléments techniques avec </a:t>
            </a:r>
            <a:r>
              <a:rPr lang="fr-FR" sz="1600" dirty="0">
                <a:solidFill>
                  <a:schemeClr val="tx1">
                    <a:lumMod val="65000"/>
                    <a:lumOff val="35000"/>
                  </a:schemeClr>
                </a:solidFill>
                <a:latin typeface="Segoe UI" panose="020B0502040204020203" pitchFamily="34" charset="0"/>
              </a:rPr>
              <a:t>le chargé de projet</a:t>
            </a:r>
            <a:endParaRPr lang="fr-FR" sz="1600" b="0" i="0" dirty="0">
              <a:solidFill>
                <a:schemeClr val="tx1">
                  <a:lumMod val="65000"/>
                  <a:lumOff val="35000"/>
                </a:schemeClr>
              </a:solidFill>
              <a:effectLst/>
              <a:latin typeface="Segoe UI" panose="020B0502040204020203" pitchFamily="34" charset="0"/>
            </a:endParaRPr>
          </a:p>
        </p:txBody>
      </p:sp>
      <p:pic>
        <p:nvPicPr>
          <p:cNvPr id="68" name="Graphique 67">
            <a:extLst>
              <a:ext uri="{FF2B5EF4-FFF2-40B4-BE49-F238E27FC236}">
                <a16:creationId xmlns:a16="http://schemas.microsoft.com/office/drawing/2014/main" id="{7E781559-1598-FB85-0E4B-B3DADD8F7C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0409" y="2248517"/>
            <a:ext cx="468505" cy="468505"/>
          </a:xfrm>
          <a:prstGeom prst="rect">
            <a:avLst/>
          </a:prstGeom>
        </p:spPr>
      </p:pic>
      <p:pic>
        <p:nvPicPr>
          <p:cNvPr id="69" name="Graphique 68">
            <a:extLst>
              <a:ext uri="{FF2B5EF4-FFF2-40B4-BE49-F238E27FC236}">
                <a16:creationId xmlns:a16="http://schemas.microsoft.com/office/drawing/2014/main" id="{A5051C58-68F6-08C1-2A34-08363BF729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0409" y="1387460"/>
            <a:ext cx="643525" cy="643525"/>
          </a:xfrm>
          <a:prstGeom prst="rect">
            <a:avLst/>
          </a:prstGeom>
        </p:spPr>
      </p:pic>
      <p:sp>
        <p:nvSpPr>
          <p:cNvPr id="70" name="ZoneTexte 69">
            <a:extLst>
              <a:ext uri="{FF2B5EF4-FFF2-40B4-BE49-F238E27FC236}">
                <a16:creationId xmlns:a16="http://schemas.microsoft.com/office/drawing/2014/main" id="{C00AF6AC-AB90-8694-8D31-DAB6C6A19353}"/>
              </a:ext>
            </a:extLst>
          </p:cNvPr>
          <p:cNvSpPr txBox="1"/>
          <p:nvPr/>
        </p:nvSpPr>
        <p:spPr>
          <a:xfrm>
            <a:off x="2612852" y="1459126"/>
            <a:ext cx="6648079" cy="584775"/>
          </a:xfrm>
          <a:prstGeom prst="rect">
            <a:avLst/>
          </a:prstGeom>
          <a:noFill/>
        </p:spPr>
        <p:txBody>
          <a:bodyPr wrap="square">
            <a:spAutoFit/>
          </a:bodyPr>
          <a:lstStyle/>
          <a:p>
            <a:r>
              <a:rPr lang="fr-FR" sz="1600" b="0" i="0" dirty="0">
                <a:solidFill>
                  <a:schemeClr val="tx1">
                    <a:lumMod val="65000"/>
                    <a:lumOff val="35000"/>
                  </a:schemeClr>
                </a:solidFill>
                <a:effectLst/>
                <a:latin typeface="Segoe UI" panose="020B0502040204020203" pitchFamily="34" charset="0"/>
              </a:rPr>
              <a:t>Objectif : partager les documents et éléments produits dans le cadre du déploiement du projet ainsi que la formalisation des résultats obtenus</a:t>
            </a:r>
          </a:p>
        </p:txBody>
      </p:sp>
      <p:sp>
        <p:nvSpPr>
          <p:cNvPr id="71" name="ZoneTexte 70">
            <a:extLst>
              <a:ext uri="{FF2B5EF4-FFF2-40B4-BE49-F238E27FC236}">
                <a16:creationId xmlns:a16="http://schemas.microsoft.com/office/drawing/2014/main" id="{A778F3C7-003D-8927-7C49-EE8EA7FAB02D}"/>
              </a:ext>
            </a:extLst>
          </p:cNvPr>
          <p:cNvSpPr txBox="1"/>
          <p:nvPr/>
        </p:nvSpPr>
        <p:spPr>
          <a:xfrm>
            <a:off x="2612852" y="2226217"/>
            <a:ext cx="6096000" cy="584775"/>
          </a:xfrm>
          <a:prstGeom prst="rect">
            <a:avLst/>
          </a:prstGeom>
          <a:noFill/>
        </p:spPr>
        <p:txBody>
          <a:bodyPr wrap="square" lIns="91440" tIns="45720" rIns="91440" bIns="45720" anchor="t">
            <a:spAutoFit/>
          </a:bodyPr>
          <a:lstStyle>
            <a:defPPr>
              <a:defRPr lang="fr-FR"/>
            </a:defPPr>
            <a:lvl1pPr>
              <a:defRPr b="0" i="0">
                <a:solidFill>
                  <a:schemeClr val="bg1">
                    <a:lumMod val="50000"/>
                  </a:schemeClr>
                </a:solidFill>
                <a:effectLst/>
                <a:latin typeface="Segoe UI" panose="020B0502040204020203" pitchFamily="34" charset="0"/>
              </a:defRPr>
            </a:lvl1pPr>
          </a:lstStyle>
          <a:p>
            <a:r>
              <a:rPr lang="fr-FR" sz="1600" dirty="0">
                <a:solidFill>
                  <a:schemeClr val="tx1">
                    <a:lumMod val="65000"/>
                    <a:lumOff val="35000"/>
                  </a:schemeClr>
                </a:solidFill>
                <a:latin typeface="Segoe UI"/>
                <a:cs typeface="Segoe UI"/>
              </a:rPr>
              <a:t>Le porteur de projet décide du nombre de productions à intégrer. </a:t>
            </a:r>
            <a:r>
              <a:rPr lang="fr-FR" sz="1600" b="1" i="1" dirty="0">
                <a:solidFill>
                  <a:schemeClr val="tx1">
                    <a:lumMod val="65000"/>
                    <a:lumOff val="35000"/>
                  </a:schemeClr>
                </a:solidFill>
                <a:latin typeface="Segoe UI"/>
                <a:cs typeface="Segoe UI"/>
              </a:rPr>
              <a:t>Attention</a:t>
            </a:r>
            <a:r>
              <a:rPr lang="fr-FR" sz="1600" dirty="0">
                <a:solidFill>
                  <a:schemeClr val="tx1">
                    <a:lumMod val="65000"/>
                    <a:lumOff val="35000"/>
                  </a:schemeClr>
                </a:solidFill>
                <a:latin typeface="Segoe UI"/>
                <a:cs typeface="Segoe UI"/>
              </a:rPr>
              <a:t> : il est demandé d’en réaliser au minimum 2</a:t>
            </a:r>
          </a:p>
        </p:txBody>
      </p:sp>
      <p:pic>
        <p:nvPicPr>
          <p:cNvPr id="72" name="Graphique 71">
            <a:extLst>
              <a:ext uri="{FF2B5EF4-FFF2-40B4-BE49-F238E27FC236}">
                <a16:creationId xmlns:a16="http://schemas.microsoft.com/office/drawing/2014/main" id="{B34FD651-BCA2-FFAC-8CA2-E1E628A036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0409" y="3028914"/>
            <a:ext cx="468000" cy="468000"/>
          </a:xfrm>
          <a:prstGeom prst="rect">
            <a:avLst/>
          </a:prstGeom>
        </p:spPr>
      </p:pic>
      <p:grpSp>
        <p:nvGrpSpPr>
          <p:cNvPr id="73" name="Groupe 72">
            <a:extLst>
              <a:ext uri="{FF2B5EF4-FFF2-40B4-BE49-F238E27FC236}">
                <a16:creationId xmlns:a16="http://schemas.microsoft.com/office/drawing/2014/main" id="{F13376BB-7D77-9317-9BF9-438ECA1657FE}"/>
              </a:ext>
            </a:extLst>
          </p:cNvPr>
          <p:cNvGrpSpPr/>
          <p:nvPr/>
        </p:nvGrpSpPr>
        <p:grpSpPr>
          <a:xfrm>
            <a:off x="9408154" y="2856682"/>
            <a:ext cx="2658178" cy="2188407"/>
            <a:chOff x="9418674" y="2157873"/>
            <a:chExt cx="2658178" cy="2018468"/>
          </a:xfrm>
        </p:grpSpPr>
        <p:sp>
          <p:nvSpPr>
            <p:cNvPr id="74" name="Rectangle : coins arrondis 73">
              <a:extLst>
                <a:ext uri="{FF2B5EF4-FFF2-40B4-BE49-F238E27FC236}">
                  <a16:creationId xmlns:a16="http://schemas.microsoft.com/office/drawing/2014/main" id="{3DD0D08D-C08F-1194-4174-E69831766692}"/>
                </a:ext>
              </a:extLst>
            </p:cNvPr>
            <p:cNvSpPr/>
            <p:nvPr/>
          </p:nvSpPr>
          <p:spPr>
            <a:xfrm>
              <a:off x="9418674" y="2158446"/>
              <a:ext cx="2658178" cy="2017895"/>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accent1">
                    <a:lumMod val="75000"/>
                    <a:lumOff val="25000"/>
                  </a:schemeClr>
                </a:solidFill>
              </a:endParaRPr>
            </a:p>
            <a:p>
              <a:pPr algn="just"/>
              <a:endParaRPr lang="fr-FR" sz="1200" dirty="0">
                <a:solidFill>
                  <a:schemeClr val="accent1">
                    <a:lumMod val="75000"/>
                    <a:lumOff val="25000"/>
                  </a:schemeClr>
                </a:solidFill>
              </a:endParaRPr>
            </a:p>
            <a:p>
              <a:pPr algn="just">
                <a:spcAft>
                  <a:spcPts val="300"/>
                </a:spcAft>
              </a:pPr>
              <a:r>
                <a:rPr lang="fr-FR" sz="1200" i="1" dirty="0">
                  <a:solidFill>
                    <a:schemeClr val="accent1">
                      <a:lumMod val="75000"/>
                      <a:lumOff val="25000"/>
                    </a:schemeClr>
                  </a:solidFill>
                </a:rPr>
                <a:t>Les organismes souhaitant consulter les productions publiées sur la plateforme devront </a:t>
              </a:r>
              <a:r>
                <a:rPr lang="fr-FR" sz="1200" b="1" i="1" dirty="0">
                  <a:solidFill>
                    <a:schemeClr val="accent1">
                      <a:lumMod val="75000"/>
                      <a:lumOff val="25000"/>
                    </a:schemeClr>
                  </a:solidFill>
                </a:rPr>
                <a:t>signer la licence </a:t>
              </a:r>
              <a:r>
                <a:rPr lang="fr-FR" sz="1200" i="1" dirty="0">
                  <a:solidFill>
                    <a:schemeClr val="accent1">
                      <a:lumMod val="75000"/>
                      <a:lumOff val="25000"/>
                    </a:schemeClr>
                  </a:solidFill>
                </a:rPr>
                <a:t>d’utilisation qui protège le droit de propriété du porteur de projet. La licence accorde dans un cadre précis un droit de reproduction, de représentation et d’adaptation, elle n’accorde pas de droit d’exploitation commerciale.</a:t>
              </a:r>
            </a:p>
            <a:p>
              <a:pPr algn="just">
                <a:spcAft>
                  <a:spcPts val="600"/>
                </a:spcAft>
              </a:pPr>
              <a:endParaRPr lang="fr-FR" sz="600" i="1" dirty="0">
                <a:solidFill>
                  <a:schemeClr val="accent1">
                    <a:lumMod val="75000"/>
                    <a:lumOff val="25000"/>
                  </a:schemeClr>
                </a:solidFill>
              </a:endParaRPr>
            </a:p>
          </p:txBody>
        </p:sp>
        <p:sp>
          <p:nvSpPr>
            <p:cNvPr id="75" name="ZoneTexte 74">
              <a:extLst>
                <a:ext uri="{FF2B5EF4-FFF2-40B4-BE49-F238E27FC236}">
                  <a16:creationId xmlns:a16="http://schemas.microsoft.com/office/drawing/2014/main" id="{7B3D31E1-F0C6-6F86-7C95-CA9300725FAB}"/>
                </a:ext>
              </a:extLst>
            </p:cNvPr>
            <p:cNvSpPr txBox="1"/>
            <p:nvPr/>
          </p:nvSpPr>
          <p:spPr>
            <a:xfrm>
              <a:off x="9844242" y="2157873"/>
              <a:ext cx="1807041" cy="338554"/>
            </a:xfrm>
            <a:prstGeom prst="rect">
              <a:avLst/>
            </a:prstGeom>
            <a:noFill/>
          </p:spPr>
          <p:txBody>
            <a:bodyPr wrap="square" rtlCol="0">
              <a:spAutoFit/>
            </a:bodyPr>
            <a:lstStyle/>
            <a:p>
              <a:pPr algn="ctr"/>
              <a:r>
                <a:rPr lang="fr-FR" sz="1600" b="1" i="1" dirty="0">
                  <a:solidFill>
                    <a:schemeClr val="tx1">
                      <a:lumMod val="75000"/>
                      <a:lumOff val="25000"/>
                    </a:schemeClr>
                  </a:solidFill>
                </a:rPr>
                <a:t>Pour information : </a:t>
              </a:r>
            </a:p>
          </p:txBody>
        </p:sp>
      </p:grpSp>
      <p:sp>
        <p:nvSpPr>
          <p:cNvPr id="2" name="Rectangle 1">
            <a:extLst>
              <a:ext uri="{FF2B5EF4-FFF2-40B4-BE49-F238E27FC236}">
                <a16:creationId xmlns:a16="http://schemas.microsoft.com/office/drawing/2014/main" id="{6261C078-FF2C-1B5D-7874-A22ECCE8EBFF}"/>
              </a:ext>
            </a:extLst>
          </p:cNvPr>
          <p:cNvSpPr/>
          <p:nvPr/>
        </p:nvSpPr>
        <p:spPr>
          <a:xfrm>
            <a:off x="1375561" y="6386353"/>
            <a:ext cx="9440879" cy="4105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1"/>
                </a:solidFill>
              </a:rPr>
              <a:t>Rappel</a:t>
            </a:r>
            <a:r>
              <a:rPr lang="fr-FR" sz="1600" dirty="0">
                <a:solidFill>
                  <a:schemeClr val="accent1"/>
                </a:solidFill>
              </a:rPr>
              <a:t> : D</a:t>
            </a:r>
            <a:r>
              <a:rPr lang="fr-FR" sz="1400" dirty="0">
                <a:solidFill>
                  <a:schemeClr val="accent1"/>
                </a:solidFill>
              </a:rPr>
              <a:t>ans vos productions doivent apparaître le logo du CCCA-BTP ainsi que la mention « cofinancé par le CCCA-BTP »</a:t>
            </a:r>
            <a:endParaRPr lang="fr-FR" sz="1600" dirty="0">
              <a:solidFill>
                <a:schemeClr val="accent1"/>
              </a:solidFill>
            </a:endParaRPr>
          </a:p>
        </p:txBody>
      </p:sp>
    </p:spTree>
    <p:extLst>
      <p:ext uri="{BB962C8B-B14F-4D97-AF65-F5344CB8AC3E}">
        <p14:creationId xmlns:p14="http://schemas.microsoft.com/office/powerpoint/2010/main" val="407905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BD7E33-2330-4024-884D-12FEEFFB1E0C}"/>
              </a:ext>
            </a:extLst>
          </p:cNvPr>
          <p:cNvSpPr/>
          <p:nvPr/>
        </p:nvSpPr>
        <p:spPr>
          <a:xfrm>
            <a:off x="3279299" y="2025526"/>
            <a:ext cx="6318113" cy="432297"/>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1" name="Rectangle 20">
            <a:extLst>
              <a:ext uri="{FF2B5EF4-FFF2-40B4-BE49-F238E27FC236}">
                <a16:creationId xmlns:a16="http://schemas.microsoft.com/office/drawing/2014/main" id="{0171841C-7E2C-4238-8F84-7F06AC33F5A3}"/>
              </a:ext>
            </a:extLst>
          </p:cNvPr>
          <p:cNvSpPr/>
          <p:nvPr/>
        </p:nvSpPr>
        <p:spPr>
          <a:xfrm>
            <a:off x="3279299" y="1299379"/>
            <a:ext cx="6318113" cy="432297"/>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3" name="Titre 2">
            <a:extLst>
              <a:ext uri="{FF2B5EF4-FFF2-40B4-BE49-F238E27FC236}">
                <a16:creationId xmlns:a16="http://schemas.microsoft.com/office/drawing/2014/main" id="{FF5B2115-7276-4EBE-9C3C-F299323D00F4}"/>
              </a:ext>
            </a:extLst>
          </p:cNvPr>
          <p:cNvSpPr>
            <a:spLocks noGrp="1"/>
          </p:cNvSpPr>
          <p:nvPr>
            <p:ph type="title"/>
          </p:nvPr>
        </p:nvSpPr>
        <p:spPr>
          <a:xfrm>
            <a:off x="399019" y="475983"/>
            <a:ext cx="11186395" cy="301617"/>
          </a:xfrm>
        </p:spPr>
        <p:txBody>
          <a:bodyPr/>
          <a:lstStyle/>
          <a:p>
            <a:r>
              <a:rPr lang="fr-FR" sz="1850" dirty="0"/>
              <a:t>2 </a:t>
            </a:r>
            <a:r>
              <a:rPr lang="fr-FR" sz="1850" dirty="0">
                <a:solidFill>
                  <a:srgbClr val="FF0000"/>
                </a:solidFill>
              </a:rPr>
              <a:t>- L’article </a:t>
            </a:r>
            <a:r>
              <a:rPr lang="fr-FR" sz="1850" dirty="0"/>
              <a:t>: une présentation complète du projet</a:t>
            </a:r>
          </a:p>
        </p:txBody>
      </p:sp>
      <p:sp>
        <p:nvSpPr>
          <p:cNvPr id="13" name="ZoneTexte 12">
            <a:extLst>
              <a:ext uri="{FF2B5EF4-FFF2-40B4-BE49-F238E27FC236}">
                <a16:creationId xmlns:a16="http://schemas.microsoft.com/office/drawing/2014/main" id="{5BA9BA67-2BF6-45C4-A667-0D9E35F5FBD5}"/>
              </a:ext>
            </a:extLst>
          </p:cNvPr>
          <p:cNvSpPr txBox="1"/>
          <p:nvPr/>
        </p:nvSpPr>
        <p:spPr>
          <a:xfrm>
            <a:off x="1018841" y="3471180"/>
            <a:ext cx="9487433" cy="369332"/>
          </a:xfrm>
          <a:prstGeom prst="rect">
            <a:avLst/>
          </a:prstGeom>
          <a:solidFill>
            <a:schemeClr val="tx2">
              <a:lumMod val="40000"/>
              <a:lumOff val="60000"/>
            </a:schemeClr>
          </a:solidFill>
        </p:spPr>
        <p:txBody>
          <a:bodyPr wrap="square">
            <a:spAutoFit/>
          </a:bodyPr>
          <a:lstStyle/>
          <a:p>
            <a:r>
              <a:rPr lang="fr-FR" sz="1800" b="1" i="0" cap="small" dirty="0">
                <a:solidFill>
                  <a:srgbClr val="FF0000"/>
                </a:solidFill>
                <a:effectLst/>
                <a:latin typeface="Segoe UI" panose="020B0502040204020203" pitchFamily="34" charset="0"/>
              </a:rPr>
              <a:t>L’article</a:t>
            </a:r>
            <a:r>
              <a:rPr lang="fr-FR" sz="1800" b="1" i="0" cap="small" dirty="0">
                <a:solidFill>
                  <a:schemeClr val="tx1">
                    <a:lumMod val="65000"/>
                    <a:lumOff val="35000"/>
                  </a:schemeClr>
                </a:solidFill>
                <a:effectLst/>
                <a:latin typeface="Segoe UI" panose="020B0502040204020203" pitchFamily="34" charset="0"/>
              </a:rPr>
              <a:t> </a:t>
            </a:r>
            <a:r>
              <a:rPr lang="fr-FR" sz="1800" b="1" i="0" cap="small" dirty="0">
                <a:solidFill>
                  <a:srgbClr val="FF0000"/>
                </a:solidFill>
                <a:effectLst/>
                <a:latin typeface="Segoe UI" panose="020B0502040204020203" pitchFamily="34" charset="0"/>
              </a:rPr>
              <a:t>à rédiger </a:t>
            </a:r>
            <a:r>
              <a:rPr lang="fr-FR" sz="1800" b="1" i="0" cap="small" dirty="0">
                <a:solidFill>
                  <a:schemeClr val="tx1">
                    <a:lumMod val="65000"/>
                    <a:lumOff val="35000"/>
                  </a:schemeClr>
                </a:solidFill>
                <a:effectLst/>
                <a:latin typeface="Segoe UI" panose="020B0502040204020203" pitchFamily="34" charset="0"/>
              </a:rPr>
              <a:t>par le porteur, avec le soutien de la </a:t>
            </a:r>
            <a:r>
              <a:rPr lang="fr-FR" sz="1800" b="1" i="0" cap="small" dirty="0" err="1">
                <a:solidFill>
                  <a:schemeClr val="tx1">
                    <a:lumMod val="65000"/>
                    <a:lumOff val="35000"/>
                  </a:schemeClr>
                </a:solidFill>
                <a:effectLst/>
                <a:latin typeface="Segoe UI" panose="020B0502040204020203" pitchFamily="34" charset="0"/>
              </a:rPr>
              <a:t>dapex</a:t>
            </a:r>
            <a:r>
              <a:rPr lang="fr-FR" sz="1800" b="1" i="0" cap="small" dirty="0">
                <a:solidFill>
                  <a:schemeClr val="tx1">
                    <a:lumMod val="65000"/>
                    <a:lumOff val="35000"/>
                  </a:schemeClr>
                </a:solidFill>
                <a:effectLst/>
                <a:latin typeface="Segoe UI" panose="020B0502040204020203" pitchFamily="34" charset="0"/>
              </a:rPr>
              <a:t> pour la relecture</a:t>
            </a:r>
            <a:endParaRPr lang="fr-FR" b="1" cap="small" dirty="0">
              <a:solidFill>
                <a:srgbClr val="FF0000"/>
              </a:solidFill>
            </a:endParaRPr>
          </a:p>
        </p:txBody>
      </p:sp>
      <p:pic>
        <p:nvPicPr>
          <p:cNvPr id="14" name="Graphique 13">
            <a:extLst>
              <a:ext uri="{FF2B5EF4-FFF2-40B4-BE49-F238E27FC236}">
                <a16:creationId xmlns:a16="http://schemas.microsoft.com/office/drawing/2014/main" id="{2C964534-798F-46FE-B3B2-5ED86D1D00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856" y="1989318"/>
            <a:ext cx="468505" cy="468505"/>
          </a:xfrm>
          <a:prstGeom prst="rect">
            <a:avLst/>
          </a:prstGeom>
        </p:spPr>
      </p:pic>
      <p:pic>
        <p:nvPicPr>
          <p:cNvPr id="18" name="Graphique 17">
            <a:extLst>
              <a:ext uri="{FF2B5EF4-FFF2-40B4-BE49-F238E27FC236}">
                <a16:creationId xmlns:a16="http://schemas.microsoft.com/office/drawing/2014/main" id="{AC8A07A9-BCA4-476C-9232-EB510887FB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6856" y="1128261"/>
            <a:ext cx="643525" cy="643525"/>
          </a:xfrm>
          <a:prstGeom prst="rect">
            <a:avLst/>
          </a:prstGeom>
        </p:spPr>
      </p:pic>
      <p:sp>
        <p:nvSpPr>
          <p:cNvPr id="20" name="ZoneTexte 19">
            <a:extLst>
              <a:ext uri="{FF2B5EF4-FFF2-40B4-BE49-F238E27FC236}">
                <a16:creationId xmlns:a16="http://schemas.microsoft.com/office/drawing/2014/main" id="{A029CDE0-63A0-4544-8412-34EC3D0009CB}"/>
              </a:ext>
            </a:extLst>
          </p:cNvPr>
          <p:cNvSpPr txBox="1"/>
          <p:nvPr/>
        </p:nvSpPr>
        <p:spPr>
          <a:xfrm>
            <a:off x="3279299" y="1335315"/>
            <a:ext cx="6941147" cy="338554"/>
          </a:xfrm>
          <a:prstGeom prst="rect">
            <a:avLst/>
          </a:prstGeom>
          <a:noFill/>
        </p:spPr>
        <p:txBody>
          <a:bodyPr wrap="square">
            <a:spAutoFit/>
          </a:bodyPr>
          <a:lstStyle/>
          <a:p>
            <a:r>
              <a:rPr lang="fr-FR" sz="1600" b="0" i="0" dirty="0">
                <a:solidFill>
                  <a:schemeClr val="tx1">
                    <a:lumMod val="65000"/>
                    <a:lumOff val="35000"/>
                  </a:schemeClr>
                </a:solidFill>
                <a:effectLst/>
                <a:latin typeface="Segoe UI" panose="020B0502040204020203" pitchFamily="34" charset="0"/>
              </a:rPr>
              <a:t>Objectif : Donner une vision précise des détails du projet </a:t>
            </a:r>
          </a:p>
        </p:txBody>
      </p:sp>
      <p:sp>
        <p:nvSpPr>
          <p:cNvPr id="22" name="ZoneTexte 21">
            <a:extLst>
              <a:ext uri="{FF2B5EF4-FFF2-40B4-BE49-F238E27FC236}">
                <a16:creationId xmlns:a16="http://schemas.microsoft.com/office/drawing/2014/main" id="{B6AE244C-28E6-42BC-8753-1ADC08D62F3A}"/>
              </a:ext>
            </a:extLst>
          </p:cNvPr>
          <p:cNvSpPr txBox="1"/>
          <p:nvPr/>
        </p:nvSpPr>
        <p:spPr>
          <a:xfrm>
            <a:off x="3279299" y="2068618"/>
            <a:ext cx="6096000" cy="338554"/>
          </a:xfrm>
          <a:prstGeom prst="rect">
            <a:avLst/>
          </a:prstGeom>
          <a:noFill/>
        </p:spPr>
        <p:txBody>
          <a:bodyPr wrap="square" lIns="91440" tIns="45720" rIns="91440" bIns="45720" anchor="t">
            <a:spAutoFit/>
          </a:bodyPr>
          <a:lstStyle>
            <a:defPPr>
              <a:defRPr lang="fr-FR"/>
            </a:defPPr>
            <a:lvl1pPr>
              <a:defRPr b="0" i="0">
                <a:solidFill>
                  <a:schemeClr val="bg1">
                    <a:lumMod val="50000"/>
                  </a:schemeClr>
                </a:solidFill>
                <a:effectLst/>
                <a:latin typeface="Segoe UI" panose="020B0502040204020203" pitchFamily="34" charset="0"/>
              </a:defRPr>
            </a:lvl1pPr>
          </a:lstStyle>
          <a:p>
            <a:r>
              <a:rPr lang="fr-FR" sz="1600" dirty="0">
                <a:solidFill>
                  <a:schemeClr val="tx1">
                    <a:lumMod val="65000"/>
                    <a:lumOff val="35000"/>
                  </a:schemeClr>
                </a:solidFill>
                <a:latin typeface="Segoe UI"/>
                <a:cs typeface="Segoe UI"/>
              </a:rPr>
              <a:t>Longueur max: 300 à 700 mots</a:t>
            </a:r>
          </a:p>
        </p:txBody>
      </p:sp>
      <p:sp>
        <p:nvSpPr>
          <p:cNvPr id="4" name="ZoneTexte 3">
            <a:extLst>
              <a:ext uri="{FF2B5EF4-FFF2-40B4-BE49-F238E27FC236}">
                <a16:creationId xmlns:a16="http://schemas.microsoft.com/office/drawing/2014/main" id="{6B56536A-BD7A-604A-4F0C-36FB6B24F7A0}"/>
              </a:ext>
            </a:extLst>
          </p:cNvPr>
          <p:cNvSpPr txBox="1"/>
          <p:nvPr/>
        </p:nvSpPr>
        <p:spPr>
          <a:xfrm>
            <a:off x="1919132" y="4010831"/>
            <a:ext cx="6441097" cy="1815882"/>
          </a:xfrm>
          <a:prstGeom prst="rect">
            <a:avLst/>
          </a:prstGeom>
          <a:noFill/>
        </p:spPr>
        <p:txBody>
          <a:bodyPr wrap="square">
            <a:spAutoFit/>
          </a:bodyPr>
          <a:lstStyle/>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Pitch du projet : résumé, le pourquoi</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Enjeux et impacts : (les indicateurs)</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Productions réalisées</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Budget de mise en œuvre (version expérimentation)</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Durée de mise en œuvre (version expérimentation) – extrapolation du temps pour la version déploiement = gain de temps</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Les réussites</a:t>
            </a:r>
          </a:p>
          <a:p>
            <a:pPr marL="171450" indent="-171450" algn="l">
              <a:buFont typeface="Arial" panose="020B0604020202020204" pitchFamily="34" charset="0"/>
              <a:buChar char="•"/>
            </a:pPr>
            <a:r>
              <a:rPr lang="fr-FR" sz="1400" b="0" dirty="0">
                <a:solidFill>
                  <a:schemeClr val="tx1">
                    <a:lumMod val="75000"/>
                    <a:lumOff val="25000"/>
                  </a:schemeClr>
                </a:solidFill>
                <a:effectLst/>
                <a:latin typeface="Segoe UI" panose="020B0502040204020203" pitchFamily="34" charset="0"/>
              </a:rPr>
              <a:t>« Si c’était à refaire… » le retour d’expériences</a:t>
            </a:r>
          </a:p>
        </p:txBody>
      </p:sp>
      <p:pic>
        <p:nvPicPr>
          <p:cNvPr id="9" name="Graphique 8">
            <a:extLst>
              <a:ext uri="{FF2B5EF4-FFF2-40B4-BE49-F238E27FC236}">
                <a16:creationId xmlns:a16="http://schemas.microsoft.com/office/drawing/2014/main" id="{9B39D19E-1E8E-4C6D-CD4F-CFBA74E909D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132" y="4202764"/>
            <a:ext cx="1152000" cy="1152000"/>
          </a:xfrm>
          <a:prstGeom prst="rect">
            <a:avLst/>
          </a:prstGeom>
        </p:spPr>
      </p:pic>
      <p:sp>
        <p:nvSpPr>
          <p:cNvPr id="6" name="Rectangle : coins arrondis 5">
            <a:extLst>
              <a:ext uri="{FF2B5EF4-FFF2-40B4-BE49-F238E27FC236}">
                <a16:creationId xmlns:a16="http://schemas.microsoft.com/office/drawing/2014/main" id="{4D004F22-F296-89F8-8DE5-4EFF3E1955F4}"/>
              </a:ext>
            </a:extLst>
          </p:cNvPr>
          <p:cNvSpPr/>
          <p:nvPr/>
        </p:nvSpPr>
        <p:spPr>
          <a:xfrm>
            <a:off x="3004856" y="6001964"/>
            <a:ext cx="6181210" cy="532128"/>
          </a:xfrm>
          <a:prstGeom prst="roundRect">
            <a:avLst/>
          </a:prstGeom>
          <a:solidFill>
            <a:schemeClr val="tx1">
              <a:lumMod val="50000"/>
              <a:lumOff val="50000"/>
            </a:schemeClr>
          </a:solidFill>
          <a:ln>
            <a:solidFill>
              <a:schemeClr val="accent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Exemple d’article </a:t>
            </a:r>
            <a:r>
              <a:rPr lang="fr-FR" sz="1400" dirty="0">
                <a:solidFill>
                  <a:schemeClr val="bg1"/>
                </a:solidFill>
              </a:rPr>
              <a:t>: </a:t>
            </a:r>
            <a:r>
              <a:rPr lang="fr-FR" sz="1400" dirty="0">
                <a:solidFill>
                  <a:schemeClr val="bg1"/>
                </a:solidFill>
                <a:hlinkClick r:id="rId8">
                  <a:extLst>
                    <a:ext uri="{A12FA001-AC4F-418D-AE19-62706E023703}">
                      <ahyp:hlinkClr xmlns:ahyp="http://schemas.microsoft.com/office/drawing/2018/hyperlinkcolor" val="tx"/>
                    </a:ext>
                  </a:extLst>
                </a:hlinkClick>
              </a:rPr>
              <a:t>Escape Game - </a:t>
            </a:r>
            <a:r>
              <a:rPr lang="fr-FR" sz="1400" dirty="0" err="1">
                <a:solidFill>
                  <a:schemeClr val="bg1"/>
                </a:solidFill>
                <a:hlinkClick r:id="rId8">
                  <a:extLst>
                    <a:ext uri="{A12FA001-AC4F-418D-AE19-62706E023703}">
                      <ahyp:hlinkClr xmlns:ahyp="http://schemas.microsoft.com/office/drawing/2018/hyperlinkcolor" val="tx"/>
                    </a:ext>
                  </a:extLst>
                </a:hlinkClick>
              </a:rPr>
              <a:t>After</a:t>
            </a:r>
            <a:r>
              <a:rPr lang="fr-FR" sz="1400" dirty="0">
                <a:solidFill>
                  <a:schemeClr val="bg1"/>
                </a:solidFill>
                <a:hlinkClick r:id="rId8">
                  <a:extLst>
                    <a:ext uri="{A12FA001-AC4F-418D-AE19-62706E023703}">
                      <ahyp:hlinkClr xmlns:ahyp="http://schemas.microsoft.com/office/drawing/2018/hyperlinkcolor" val="tx"/>
                    </a:ext>
                  </a:extLst>
                </a:hlinkClick>
              </a:rPr>
              <a:t>-Storm | Les appels à projets du CCCA-BTP (appels-a-projets-cccabtp.fr)</a:t>
            </a:r>
            <a:r>
              <a:rPr lang="fr-FR" sz="1400" dirty="0">
                <a:solidFill>
                  <a:schemeClr val="bg1"/>
                </a:solidFill>
              </a:rPr>
              <a:t>  </a:t>
            </a:r>
          </a:p>
        </p:txBody>
      </p:sp>
      <p:pic>
        <p:nvPicPr>
          <p:cNvPr id="8" name="Graphique 7" descr="Curseur avec un remplissage uni">
            <a:extLst>
              <a:ext uri="{FF2B5EF4-FFF2-40B4-BE49-F238E27FC236}">
                <a16:creationId xmlns:a16="http://schemas.microsoft.com/office/drawing/2014/main" id="{007D5684-7956-3134-2AB4-631851101A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18099" y="6352023"/>
            <a:ext cx="457200" cy="457200"/>
          </a:xfrm>
          <a:prstGeom prst="rect">
            <a:avLst/>
          </a:prstGeom>
        </p:spPr>
      </p:pic>
    </p:spTree>
    <p:extLst>
      <p:ext uri="{BB962C8B-B14F-4D97-AF65-F5344CB8AC3E}">
        <p14:creationId xmlns:p14="http://schemas.microsoft.com/office/powerpoint/2010/main" val="351918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2DEFFF-4485-46D8-96FB-52E6F2CDFE5A}"/>
              </a:ext>
            </a:extLst>
          </p:cNvPr>
          <p:cNvSpPr/>
          <p:nvPr/>
        </p:nvSpPr>
        <p:spPr>
          <a:xfrm>
            <a:off x="3279299" y="3293940"/>
            <a:ext cx="6318113" cy="50510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5" name="Rectangle 24">
            <a:extLst>
              <a:ext uri="{FF2B5EF4-FFF2-40B4-BE49-F238E27FC236}">
                <a16:creationId xmlns:a16="http://schemas.microsoft.com/office/drawing/2014/main" id="{EFBD7E33-2330-4024-884D-12FEEFFB1E0C}"/>
              </a:ext>
            </a:extLst>
          </p:cNvPr>
          <p:cNvSpPr/>
          <p:nvPr/>
        </p:nvSpPr>
        <p:spPr>
          <a:xfrm>
            <a:off x="3279299" y="2475209"/>
            <a:ext cx="6318113" cy="505101"/>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1" name="Rectangle 20">
            <a:extLst>
              <a:ext uri="{FF2B5EF4-FFF2-40B4-BE49-F238E27FC236}">
                <a16:creationId xmlns:a16="http://schemas.microsoft.com/office/drawing/2014/main" id="{0171841C-7E2C-4238-8F84-7F06AC33F5A3}"/>
              </a:ext>
            </a:extLst>
          </p:cNvPr>
          <p:cNvSpPr/>
          <p:nvPr/>
        </p:nvSpPr>
        <p:spPr>
          <a:xfrm>
            <a:off x="3279299" y="1416946"/>
            <a:ext cx="6318113" cy="830997"/>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5" name="ZoneTexte 4">
            <a:extLst>
              <a:ext uri="{FF2B5EF4-FFF2-40B4-BE49-F238E27FC236}">
                <a16:creationId xmlns:a16="http://schemas.microsoft.com/office/drawing/2014/main" id="{1A59A3F4-90A3-47F4-93C1-5352B6C6689C}"/>
              </a:ext>
            </a:extLst>
          </p:cNvPr>
          <p:cNvSpPr txBox="1"/>
          <p:nvPr/>
        </p:nvSpPr>
        <p:spPr>
          <a:xfrm>
            <a:off x="3228498" y="3381872"/>
            <a:ext cx="6581877" cy="307777"/>
          </a:xfrm>
          <a:prstGeom prst="rect">
            <a:avLst/>
          </a:prstGeom>
          <a:noFill/>
        </p:spPr>
        <p:txBody>
          <a:bodyPr wrap="square">
            <a:spAutoFit/>
          </a:bodyPr>
          <a:lstStyle/>
          <a:p>
            <a:pPr algn="l"/>
            <a:r>
              <a:rPr lang="fr-FR" sz="1400" b="0" i="0" dirty="0">
                <a:solidFill>
                  <a:schemeClr val="tx1">
                    <a:lumMod val="65000"/>
                    <a:lumOff val="35000"/>
                  </a:schemeClr>
                </a:solidFill>
                <a:effectLst/>
                <a:latin typeface="Segoe UI" panose="020B0502040204020203" pitchFamily="34" charset="0"/>
              </a:rPr>
              <a:t>Les éléments techniques </a:t>
            </a:r>
            <a:r>
              <a:rPr lang="fr-FR" sz="1400" dirty="0">
                <a:solidFill>
                  <a:schemeClr val="tx1">
                    <a:lumMod val="65000"/>
                    <a:lumOff val="35000"/>
                  </a:schemeClr>
                </a:solidFill>
                <a:latin typeface="Segoe UI" panose="020B0502040204020203" pitchFamily="34" charset="0"/>
              </a:rPr>
              <a:t>sont disponibles dans le Kit de valorisation «pas à pas»</a:t>
            </a:r>
            <a:endParaRPr lang="fr-FR" sz="1400" b="0" i="0" dirty="0">
              <a:solidFill>
                <a:schemeClr val="tx1">
                  <a:lumMod val="65000"/>
                  <a:lumOff val="35000"/>
                </a:schemeClr>
              </a:solidFill>
              <a:effectLst/>
              <a:latin typeface="Segoe UI" panose="020B0502040204020203" pitchFamily="34" charset="0"/>
            </a:endParaRPr>
          </a:p>
        </p:txBody>
      </p:sp>
      <p:sp>
        <p:nvSpPr>
          <p:cNvPr id="13" name="ZoneTexte 12">
            <a:extLst>
              <a:ext uri="{FF2B5EF4-FFF2-40B4-BE49-F238E27FC236}">
                <a16:creationId xmlns:a16="http://schemas.microsoft.com/office/drawing/2014/main" id="{5BA9BA67-2BF6-45C4-A667-0D9E35F5FBD5}"/>
              </a:ext>
            </a:extLst>
          </p:cNvPr>
          <p:cNvSpPr txBox="1"/>
          <p:nvPr/>
        </p:nvSpPr>
        <p:spPr>
          <a:xfrm>
            <a:off x="413783" y="4017769"/>
            <a:ext cx="9795088" cy="369332"/>
          </a:xfrm>
          <a:prstGeom prst="rect">
            <a:avLst/>
          </a:prstGeom>
          <a:solidFill>
            <a:schemeClr val="tx2">
              <a:lumMod val="40000"/>
              <a:lumOff val="60000"/>
            </a:schemeClr>
          </a:solidFill>
        </p:spPr>
        <p:txBody>
          <a:bodyPr wrap="square">
            <a:spAutoFit/>
          </a:bodyPr>
          <a:lstStyle/>
          <a:p>
            <a:r>
              <a:rPr lang="fr-FR" sz="1800" b="1" i="0" cap="small" dirty="0">
                <a:solidFill>
                  <a:schemeClr val="tx1">
                    <a:lumMod val="65000"/>
                    <a:lumOff val="35000"/>
                  </a:schemeClr>
                </a:solidFill>
                <a:effectLst/>
                <a:latin typeface="Segoe UI" panose="020B0502040204020203" pitchFamily="34" charset="0"/>
              </a:rPr>
              <a:t>La vidéo à réaliser chez le porteur de projet (sur site) : des bonnes pratiques</a:t>
            </a:r>
            <a:endParaRPr lang="fr-FR" b="1" cap="small" dirty="0">
              <a:solidFill>
                <a:schemeClr val="tx1">
                  <a:lumMod val="65000"/>
                  <a:lumOff val="35000"/>
                </a:schemeClr>
              </a:solidFill>
            </a:endParaRPr>
          </a:p>
        </p:txBody>
      </p:sp>
      <p:pic>
        <p:nvPicPr>
          <p:cNvPr id="14" name="Graphique 13">
            <a:extLst>
              <a:ext uri="{FF2B5EF4-FFF2-40B4-BE49-F238E27FC236}">
                <a16:creationId xmlns:a16="http://schemas.microsoft.com/office/drawing/2014/main" id="{2C964534-798F-46FE-B3B2-5ED86D1D00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4178" y="2457471"/>
            <a:ext cx="469010" cy="469010"/>
          </a:xfrm>
          <a:prstGeom prst="rect">
            <a:avLst/>
          </a:prstGeom>
        </p:spPr>
      </p:pic>
      <p:pic>
        <p:nvPicPr>
          <p:cNvPr id="18" name="Graphique 17">
            <a:extLst>
              <a:ext uri="{FF2B5EF4-FFF2-40B4-BE49-F238E27FC236}">
                <a16:creationId xmlns:a16="http://schemas.microsoft.com/office/drawing/2014/main" id="{AC8A07A9-BCA4-476C-9232-EB510887FB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4784" y="1504121"/>
            <a:ext cx="705598" cy="705598"/>
          </a:xfrm>
          <a:prstGeom prst="rect">
            <a:avLst/>
          </a:prstGeom>
        </p:spPr>
      </p:pic>
      <p:sp>
        <p:nvSpPr>
          <p:cNvPr id="22" name="ZoneTexte 21">
            <a:extLst>
              <a:ext uri="{FF2B5EF4-FFF2-40B4-BE49-F238E27FC236}">
                <a16:creationId xmlns:a16="http://schemas.microsoft.com/office/drawing/2014/main" id="{B6AE244C-28E6-42BC-8753-1ADC08D62F3A}"/>
              </a:ext>
            </a:extLst>
          </p:cNvPr>
          <p:cNvSpPr txBox="1"/>
          <p:nvPr/>
        </p:nvSpPr>
        <p:spPr>
          <a:xfrm>
            <a:off x="3279299" y="2580429"/>
            <a:ext cx="6096000" cy="307777"/>
          </a:xfrm>
          <a:prstGeom prst="rect">
            <a:avLst/>
          </a:prstGeom>
          <a:noFill/>
        </p:spPr>
        <p:txBody>
          <a:bodyPr wrap="square">
            <a:spAutoFit/>
          </a:bodyPr>
          <a:lstStyle>
            <a:defPPr>
              <a:defRPr lang="fr-FR"/>
            </a:defPPr>
            <a:lvl1pPr>
              <a:defRPr b="0" i="0">
                <a:solidFill>
                  <a:schemeClr val="bg1">
                    <a:lumMod val="50000"/>
                  </a:schemeClr>
                </a:solidFill>
                <a:effectLst/>
                <a:latin typeface="Segoe UI" panose="020B0502040204020203" pitchFamily="34" charset="0"/>
              </a:defRPr>
            </a:lvl1pPr>
          </a:lstStyle>
          <a:p>
            <a:r>
              <a:rPr lang="fr-FR" sz="1400" dirty="0">
                <a:solidFill>
                  <a:schemeClr val="tx1">
                    <a:lumMod val="65000"/>
                    <a:lumOff val="35000"/>
                  </a:schemeClr>
                </a:solidFill>
              </a:rPr>
              <a:t>Durée max : </a:t>
            </a:r>
            <a:r>
              <a:rPr lang="fr-FR" sz="1400" dirty="0">
                <a:solidFill>
                  <a:srgbClr val="FF0000"/>
                </a:solidFill>
              </a:rPr>
              <a:t>5 à 10 </a:t>
            </a:r>
            <a:r>
              <a:rPr lang="fr-FR" sz="1400" dirty="0">
                <a:solidFill>
                  <a:schemeClr val="tx1">
                    <a:lumMod val="65000"/>
                    <a:lumOff val="35000"/>
                  </a:schemeClr>
                </a:solidFill>
              </a:rPr>
              <a:t>min maximum</a:t>
            </a:r>
          </a:p>
        </p:txBody>
      </p:sp>
      <p:pic>
        <p:nvPicPr>
          <p:cNvPr id="29" name="Graphique 28">
            <a:extLst>
              <a:ext uri="{FF2B5EF4-FFF2-40B4-BE49-F238E27FC236}">
                <a16:creationId xmlns:a16="http://schemas.microsoft.com/office/drawing/2014/main" id="{DFDE3167-5A54-4B0D-A6CD-70280BA2B4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04683" y="3308135"/>
            <a:ext cx="468000" cy="468000"/>
          </a:xfrm>
          <a:prstGeom prst="rect">
            <a:avLst/>
          </a:prstGeom>
        </p:spPr>
      </p:pic>
      <p:sp>
        <p:nvSpPr>
          <p:cNvPr id="23" name="Titre 2">
            <a:extLst>
              <a:ext uri="{FF2B5EF4-FFF2-40B4-BE49-F238E27FC236}">
                <a16:creationId xmlns:a16="http://schemas.microsoft.com/office/drawing/2014/main" id="{5E9F3866-EE84-F154-BB1D-DA75862AFE5A}"/>
              </a:ext>
            </a:extLst>
          </p:cNvPr>
          <p:cNvSpPr>
            <a:spLocks noGrp="1"/>
          </p:cNvSpPr>
          <p:nvPr>
            <p:ph type="title"/>
          </p:nvPr>
        </p:nvSpPr>
        <p:spPr>
          <a:xfrm>
            <a:off x="396005" y="338479"/>
            <a:ext cx="11186395" cy="607604"/>
          </a:xfrm>
        </p:spPr>
        <p:txBody>
          <a:bodyPr/>
          <a:lstStyle/>
          <a:p>
            <a:r>
              <a:rPr lang="fr-FR" dirty="0"/>
              <a:t>3 </a:t>
            </a:r>
            <a:r>
              <a:rPr lang="fr-FR" sz="1600" dirty="0"/>
              <a:t>(1/2) </a:t>
            </a:r>
            <a:r>
              <a:rPr lang="fr-FR" dirty="0"/>
              <a:t>- La vidéo du projet : dans la vie du projet et les résultats concrets</a:t>
            </a:r>
          </a:p>
        </p:txBody>
      </p:sp>
      <p:sp>
        <p:nvSpPr>
          <p:cNvPr id="26" name="ZoneTexte 25">
            <a:extLst>
              <a:ext uri="{FF2B5EF4-FFF2-40B4-BE49-F238E27FC236}">
                <a16:creationId xmlns:a16="http://schemas.microsoft.com/office/drawing/2014/main" id="{65902568-136B-FCDA-A193-4D9CFF2BC002}"/>
              </a:ext>
            </a:extLst>
          </p:cNvPr>
          <p:cNvSpPr txBox="1"/>
          <p:nvPr/>
        </p:nvSpPr>
        <p:spPr>
          <a:xfrm>
            <a:off x="3279298" y="1403647"/>
            <a:ext cx="6318113" cy="830997"/>
          </a:xfrm>
          <a:prstGeom prst="rect">
            <a:avLst/>
          </a:prstGeom>
          <a:noFill/>
        </p:spPr>
        <p:txBody>
          <a:bodyPr wrap="square">
            <a:spAutoFit/>
          </a:bodyPr>
          <a:lstStyle/>
          <a:p>
            <a:pPr algn="l"/>
            <a:r>
              <a:rPr lang="fr-FR" sz="1200" b="0" i="0" u="sng" dirty="0">
                <a:solidFill>
                  <a:schemeClr val="tx1">
                    <a:lumMod val="65000"/>
                    <a:lumOff val="35000"/>
                  </a:schemeClr>
                </a:solidFill>
                <a:effectLst/>
                <a:latin typeface="Segoe UI" panose="020B0502040204020203" pitchFamily="34" charset="0"/>
              </a:rPr>
              <a:t>Pour le porteur de projet </a:t>
            </a:r>
            <a:r>
              <a:rPr lang="fr-FR" sz="1500" b="0" i="0" u="sng" dirty="0">
                <a:solidFill>
                  <a:schemeClr val="tx1">
                    <a:lumMod val="65000"/>
                    <a:lumOff val="35000"/>
                  </a:schemeClr>
                </a:solidFill>
                <a:effectLst/>
                <a:latin typeface="Segoe UI" panose="020B0502040204020203" pitchFamily="34" charset="0"/>
              </a:rPr>
              <a:t>:</a:t>
            </a:r>
          </a:p>
          <a:p>
            <a:pPr marL="180975" indent="-90488" algn="l">
              <a:buFont typeface="Arial" panose="020B0604020202020204" pitchFamily="34" charset="0"/>
              <a:buChar char="•"/>
            </a:pPr>
            <a:r>
              <a:rPr lang="fr-FR" sz="1100" b="0" i="1" dirty="0">
                <a:solidFill>
                  <a:schemeClr val="tx1">
                    <a:lumMod val="65000"/>
                    <a:lumOff val="35000"/>
                  </a:schemeClr>
                </a:solidFill>
                <a:effectLst/>
                <a:latin typeface="Segoe UI" panose="020B0502040204020203" pitchFamily="34" charset="0"/>
              </a:rPr>
              <a:t>Valoriser l’équipe projet, les partenaires, les entreprises de la construction …</a:t>
            </a:r>
          </a:p>
          <a:p>
            <a:pPr marL="180975" indent="-90488" algn="l">
              <a:buFont typeface="Arial" panose="020B0604020202020204" pitchFamily="34" charset="0"/>
              <a:buChar char="•"/>
            </a:pPr>
            <a:r>
              <a:rPr lang="fr-FR" sz="1100" b="0" i="1" dirty="0">
                <a:solidFill>
                  <a:schemeClr val="tx1">
                    <a:lumMod val="65000"/>
                    <a:lumOff val="35000"/>
                  </a:schemeClr>
                </a:solidFill>
                <a:effectLst/>
                <a:latin typeface="Segoe UI" panose="020B0502040204020203" pitchFamily="34" charset="0"/>
              </a:rPr>
              <a:t>Valoriser les apprentis utilisant les résultats du projet</a:t>
            </a:r>
          </a:p>
          <a:p>
            <a:pPr marL="180975" indent="-90488" algn="l">
              <a:buFont typeface="Arial" panose="020B0604020202020204" pitchFamily="34" charset="0"/>
              <a:buChar char="•"/>
            </a:pPr>
            <a:r>
              <a:rPr lang="fr-FR" sz="1100" b="0" i="1" dirty="0">
                <a:solidFill>
                  <a:schemeClr val="tx1">
                    <a:lumMod val="65000"/>
                    <a:lumOff val="35000"/>
                  </a:schemeClr>
                </a:solidFill>
                <a:effectLst/>
                <a:latin typeface="Segoe UI" panose="020B0502040204020203" pitchFamily="34" charset="0"/>
              </a:rPr>
              <a:t>Valoriser le soutien du CCCA-BTP au secteur de la construction </a:t>
            </a:r>
          </a:p>
        </p:txBody>
      </p:sp>
      <p:sp>
        <p:nvSpPr>
          <p:cNvPr id="31" name="ZoneTexte 30">
            <a:extLst>
              <a:ext uri="{FF2B5EF4-FFF2-40B4-BE49-F238E27FC236}">
                <a16:creationId xmlns:a16="http://schemas.microsoft.com/office/drawing/2014/main" id="{153486A1-8138-3B06-621B-D3F246C1E5B0}"/>
              </a:ext>
            </a:extLst>
          </p:cNvPr>
          <p:cNvSpPr txBox="1"/>
          <p:nvPr/>
        </p:nvSpPr>
        <p:spPr>
          <a:xfrm>
            <a:off x="1803993" y="4524021"/>
            <a:ext cx="9275133" cy="2246769"/>
          </a:xfrm>
          <a:prstGeom prst="rect">
            <a:avLst/>
          </a:prstGeom>
          <a:noFill/>
        </p:spPr>
        <p:txBody>
          <a:bodyPr wrap="square" lIns="91440" tIns="45720" rIns="91440" bIns="45720" anchor="t">
            <a:spAutoFit/>
          </a:bodyPr>
          <a:lstStyle/>
          <a:p>
            <a:pPr marL="285750" indent="-194945" algn="l">
              <a:buFont typeface="Wingdings" panose="05000000000000000000" pitchFamily="2" charset="2"/>
              <a:buChar char="§"/>
            </a:pPr>
            <a:r>
              <a:rPr lang="fr-FR" sz="1400" b="0" i="0" dirty="0">
                <a:solidFill>
                  <a:schemeClr val="tx1">
                    <a:lumMod val="65000"/>
                    <a:lumOff val="35000"/>
                  </a:schemeClr>
                </a:solidFill>
                <a:effectLst/>
                <a:latin typeface="Segoe UI" panose="020B0502040204020203" pitchFamily="34" charset="0"/>
              </a:rPr>
              <a:t>Préparer et structurer le tournage à l’aide de ce kit et de la version du kit « pas à pas »</a:t>
            </a:r>
            <a:endParaRPr lang="fr-FR" dirty="0"/>
          </a:p>
          <a:p>
            <a:pPr marL="285750" indent="-194945">
              <a:buFont typeface="Wingdings" panose="05000000000000000000" pitchFamily="2" charset="2"/>
              <a:buChar char="§"/>
            </a:pPr>
            <a:r>
              <a:rPr lang="fr-FR" sz="1400" b="0" i="0" dirty="0">
                <a:solidFill>
                  <a:schemeClr val="tx1">
                    <a:lumMod val="65000"/>
                    <a:lumOff val="35000"/>
                  </a:schemeClr>
                </a:solidFill>
                <a:effectLst/>
                <a:latin typeface="Segoe UI"/>
                <a:cs typeface="Segoe UI"/>
              </a:rPr>
              <a:t>Planifier la date de </a:t>
            </a:r>
            <a:r>
              <a:rPr lang="fr-FR" sz="1400" dirty="0">
                <a:solidFill>
                  <a:schemeClr val="tx1">
                    <a:lumMod val="65000"/>
                    <a:lumOff val="35000"/>
                  </a:schemeClr>
                </a:solidFill>
                <a:latin typeface="Segoe UI"/>
                <a:cs typeface="Segoe UI"/>
              </a:rPr>
              <a:t>tournage </a:t>
            </a:r>
            <a:r>
              <a:rPr lang="fr-FR" sz="1400" b="0" i="0" dirty="0">
                <a:solidFill>
                  <a:schemeClr val="tx1">
                    <a:lumMod val="65000"/>
                    <a:lumOff val="35000"/>
                  </a:schemeClr>
                </a:solidFill>
                <a:effectLst/>
                <a:latin typeface="Segoe UI"/>
                <a:cs typeface="Segoe UI"/>
              </a:rPr>
              <a:t>avec la DAPEX, l’équipe de tournage et s’assurer de la disponibilité des personnes interviewées</a:t>
            </a:r>
          </a:p>
          <a:p>
            <a:pPr marL="285750" indent="-194945">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Déterminer le lieu des tournages (choix des ateliers) et prévoir si vous le souhaitez des kakémonos, affiches ou maquettes du projet </a:t>
            </a:r>
            <a:endParaRPr lang="fr-FR" sz="14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194945">
              <a:buFont typeface="Wingdings" panose="05000000000000000000" pitchFamily="2" charset="2"/>
              <a:buChar char="§"/>
            </a:pPr>
            <a:r>
              <a:rPr lang="fr-FR" sz="1400" dirty="0">
                <a:solidFill>
                  <a:schemeClr val="tx1">
                    <a:lumMod val="65000"/>
                    <a:lumOff val="35000"/>
                  </a:schemeClr>
                </a:solidFill>
                <a:latin typeface="Segoe UI" panose="020B0502040204020203" pitchFamily="34" charset="0"/>
              </a:rPr>
              <a:t>Faire une proposition de scénario à l’équipe Thalamus en suivant </a:t>
            </a:r>
            <a:r>
              <a:rPr lang="fr-FR" sz="1400" b="0" i="0" dirty="0">
                <a:solidFill>
                  <a:schemeClr val="tx1">
                    <a:lumMod val="65000"/>
                    <a:lumOff val="35000"/>
                  </a:schemeClr>
                </a:solidFill>
                <a:effectLst/>
                <a:latin typeface="Segoe UI" panose="020B0502040204020203" pitchFamily="34" charset="0"/>
              </a:rPr>
              <a:t>la version du kit « pas à pas »</a:t>
            </a:r>
            <a:r>
              <a:rPr lang="fr-FR" sz="1400" b="0" i="0" dirty="0">
                <a:effectLst/>
              </a:rPr>
              <a:t> </a:t>
            </a:r>
            <a:r>
              <a:rPr lang="fr-FR" sz="1400" dirty="0">
                <a:solidFill>
                  <a:schemeClr val="tx1">
                    <a:lumMod val="65000"/>
                    <a:lumOff val="35000"/>
                  </a:schemeClr>
                </a:solidFill>
                <a:latin typeface="Segoe UI" panose="020B0502040204020203" pitchFamily="34" charset="0"/>
              </a:rPr>
              <a:t>(identifier les intervenants, …)</a:t>
            </a:r>
            <a:endParaRPr lang="fr-FR" sz="14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194945" algn="l">
              <a:buFont typeface="Wingdings" panose="05000000000000000000" pitchFamily="2" charset="2"/>
              <a:buChar char="§"/>
            </a:pPr>
            <a:r>
              <a:rPr lang="fr-FR" sz="1400" b="0" i="0" dirty="0">
                <a:solidFill>
                  <a:schemeClr val="tx1">
                    <a:lumMod val="65000"/>
                    <a:lumOff val="35000"/>
                  </a:schemeClr>
                </a:solidFill>
                <a:effectLst/>
                <a:latin typeface="Segoe UI" panose="020B0502040204020203" pitchFamily="34" charset="0"/>
              </a:rPr>
              <a:t>Filmer l’équipe projet </a:t>
            </a:r>
            <a:r>
              <a:rPr lang="fr-FR" sz="1400" dirty="0">
                <a:solidFill>
                  <a:schemeClr val="tx1">
                    <a:lumMod val="65000"/>
                    <a:lumOff val="35000"/>
                  </a:schemeClr>
                </a:solidFill>
                <a:latin typeface="Segoe UI" panose="020B0502040204020203" pitchFamily="34" charset="0"/>
              </a:rPr>
              <a:t>en situation (format interview) </a:t>
            </a:r>
            <a:r>
              <a:rPr lang="fr-FR" sz="1400" b="0" i="0" dirty="0">
                <a:solidFill>
                  <a:schemeClr val="tx1">
                    <a:lumMod val="65000"/>
                    <a:lumOff val="35000"/>
                  </a:schemeClr>
                </a:solidFill>
                <a:effectLst/>
                <a:latin typeface="Segoe UI" panose="020B0502040204020203" pitchFamily="34" charset="0"/>
              </a:rPr>
              <a:t>: un formateur, un apprenti participant au projet, une à deux personnes de l’équipe et un partenaire prescripteur utilisant les résultats du projet</a:t>
            </a:r>
            <a:endParaRPr lang="fr-FR" sz="14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194945" algn="l">
              <a:buFont typeface="Wingdings" panose="05000000000000000000" pitchFamily="2" charset="2"/>
              <a:buChar char="§"/>
            </a:pPr>
            <a:r>
              <a:rPr lang="fr-FR" sz="1400" dirty="0">
                <a:solidFill>
                  <a:schemeClr val="tx1">
                    <a:lumMod val="65000"/>
                    <a:lumOff val="35000"/>
                  </a:schemeClr>
                </a:solidFill>
                <a:latin typeface="Segoe UI"/>
                <a:cs typeface="Segoe UI"/>
              </a:rPr>
              <a:t>Montrer les résultats et productions du projet</a:t>
            </a:r>
          </a:p>
        </p:txBody>
      </p:sp>
      <p:pic>
        <p:nvPicPr>
          <p:cNvPr id="33" name="Graphique 32" descr="Bonne idée contour">
            <a:extLst>
              <a:ext uri="{FF2B5EF4-FFF2-40B4-BE49-F238E27FC236}">
                <a16:creationId xmlns:a16="http://schemas.microsoft.com/office/drawing/2014/main" id="{5E4D1356-EB43-F710-7A9D-FDF2B19CA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851" y="4791873"/>
            <a:ext cx="1024743" cy="1024743"/>
          </a:xfrm>
          <a:prstGeom prst="rect">
            <a:avLst/>
          </a:prstGeom>
        </p:spPr>
      </p:pic>
    </p:spTree>
    <p:extLst>
      <p:ext uri="{BB962C8B-B14F-4D97-AF65-F5344CB8AC3E}">
        <p14:creationId xmlns:p14="http://schemas.microsoft.com/office/powerpoint/2010/main" val="286600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7232D9-87AF-4BB6-376B-D50FC4440AE6}"/>
              </a:ext>
            </a:extLst>
          </p:cNvPr>
          <p:cNvSpPr/>
          <p:nvPr/>
        </p:nvSpPr>
        <p:spPr>
          <a:xfrm>
            <a:off x="0" y="5657900"/>
            <a:ext cx="12192000" cy="12001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72E2EA23-D187-48F6-85C3-9E1D93B89F25}"/>
              </a:ext>
            </a:extLst>
          </p:cNvPr>
          <p:cNvSpPr>
            <a:spLocks noGrp="1"/>
          </p:cNvSpPr>
          <p:nvPr>
            <p:ph type="title"/>
          </p:nvPr>
        </p:nvSpPr>
        <p:spPr>
          <a:xfrm>
            <a:off x="396005" y="310600"/>
            <a:ext cx="11186395" cy="704831"/>
          </a:xfrm>
        </p:spPr>
        <p:txBody>
          <a:bodyPr/>
          <a:lstStyle/>
          <a:p>
            <a:r>
              <a:rPr lang="fr-FR" dirty="0"/>
              <a:t>3 </a:t>
            </a:r>
            <a:r>
              <a:rPr lang="fr-FR" sz="1600" dirty="0"/>
              <a:t>(2/2) </a:t>
            </a:r>
            <a:r>
              <a:rPr lang="fr-FR" dirty="0"/>
              <a:t>- La vidéo du projet en trois temps</a:t>
            </a:r>
          </a:p>
        </p:txBody>
      </p:sp>
      <p:sp>
        <p:nvSpPr>
          <p:cNvPr id="2" name="ZoneTexte 1">
            <a:extLst>
              <a:ext uri="{FF2B5EF4-FFF2-40B4-BE49-F238E27FC236}">
                <a16:creationId xmlns:a16="http://schemas.microsoft.com/office/drawing/2014/main" id="{CD216B4E-98C9-57BB-0B72-5EDA622C1CC0}"/>
              </a:ext>
            </a:extLst>
          </p:cNvPr>
          <p:cNvSpPr txBox="1"/>
          <p:nvPr/>
        </p:nvSpPr>
        <p:spPr>
          <a:xfrm>
            <a:off x="2230823" y="1383657"/>
            <a:ext cx="10595428" cy="584775"/>
          </a:xfrm>
          <a:prstGeom prst="rect">
            <a:avLst/>
          </a:prstGeom>
          <a:noFill/>
        </p:spPr>
        <p:txBody>
          <a:bodyPr wrap="square" rtlCol="0">
            <a:spAutoFit/>
          </a:bodyPr>
          <a:lstStyle/>
          <a:p>
            <a:r>
              <a:rPr lang="fr-FR" sz="1600" i="1">
                <a:solidFill>
                  <a:schemeClr val="tx1">
                    <a:lumMod val="65000"/>
                    <a:lumOff val="35000"/>
                  </a:schemeClr>
                </a:solidFill>
                <a:latin typeface="Segoe UI" panose="020B0502040204020203" pitchFamily="34" charset="0"/>
              </a:rPr>
              <a:t>La vidéo doit permettre de comprendre votre projet et de le concrétiser. </a:t>
            </a:r>
          </a:p>
          <a:p>
            <a:r>
              <a:rPr lang="fr-FR" sz="1600" i="1">
                <a:solidFill>
                  <a:schemeClr val="tx1">
                    <a:lumMod val="65000"/>
                    <a:lumOff val="35000"/>
                  </a:schemeClr>
                </a:solidFill>
                <a:latin typeface="Segoe UI" panose="020B0502040204020203" pitchFamily="34" charset="0"/>
              </a:rPr>
              <a:t>Elle est découpée en 3 temps : </a:t>
            </a:r>
          </a:p>
        </p:txBody>
      </p:sp>
      <p:pic>
        <p:nvPicPr>
          <p:cNvPr id="4" name="Image 3">
            <a:extLst>
              <a:ext uri="{FF2B5EF4-FFF2-40B4-BE49-F238E27FC236}">
                <a16:creationId xmlns:a16="http://schemas.microsoft.com/office/drawing/2014/main" id="{767C190A-FFC8-80AB-B209-5FD25B676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13" y="1260411"/>
            <a:ext cx="890421" cy="890421"/>
          </a:xfrm>
          <a:prstGeom prst="rect">
            <a:avLst/>
          </a:prstGeom>
        </p:spPr>
      </p:pic>
      <p:sp>
        <p:nvSpPr>
          <p:cNvPr id="5" name="Rectangle : coins arrondis 4">
            <a:extLst>
              <a:ext uri="{FF2B5EF4-FFF2-40B4-BE49-F238E27FC236}">
                <a16:creationId xmlns:a16="http://schemas.microsoft.com/office/drawing/2014/main" id="{1053A7B0-FA98-9121-68CD-9E339D00B7A9}"/>
              </a:ext>
            </a:extLst>
          </p:cNvPr>
          <p:cNvSpPr/>
          <p:nvPr/>
        </p:nvSpPr>
        <p:spPr>
          <a:xfrm>
            <a:off x="570788" y="2414460"/>
            <a:ext cx="3144685" cy="38829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93A76A4D-5951-B15E-27A8-3F37A564970D}"/>
              </a:ext>
            </a:extLst>
          </p:cNvPr>
          <p:cNvSpPr/>
          <p:nvPr/>
        </p:nvSpPr>
        <p:spPr>
          <a:xfrm>
            <a:off x="570788" y="2717257"/>
            <a:ext cx="3144685" cy="4350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26B62B0-93CA-DD63-48ED-9429615BF597}"/>
              </a:ext>
            </a:extLst>
          </p:cNvPr>
          <p:cNvSpPr txBox="1"/>
          <p:nvPr/>
        </p:nvSpPr>
        <p:spPr>
          <a:xfrm>
            <a:off x="665006" y="2764800"/>
            <a:ext cx="2979495" cy="2893100"/>
          </a:xfrm>
          <a:prstGeom prst="rect">
            <a:avLst/>
          </a:prstGeom>
          <a:noFill/>
        </p:spPr>
        <p:txBody>
          <a:bodyPr wrap="square">
            <a:spAutoFit/>
          </a:bodyPr>
          <a:lstStyle/>
          <a:p>
            <a:pPr algn="ctr"/>
            <a:r>
              <a:rPr lang="fr-FR" sz="1400" b="1" dirty="0">
                <a:solidFill>
                  <a:schemeClr val="tx1">
                    <a:lumMod val="75000"/>
                    <a:lumOff val="25000"/>
                  </a:schemeClr>
                </a:solidFill>
                <a:latin typeface="Segoe UI" panose="020B0502040204020203" pitchFamily="34" charset="0"/>
              </a:rPr>
              <a:t>Temps 1 – Le pitch du projet</a:t>
            </a:r>
          </a:p>
          <a:p>
            <a:pPr algn="just"/>
            <a:endParaRPr lang="fr-FR" sz="1400" b="1" dirty="0">
              <a:solidFill>
                <a:schemeClr val="tx1">
                  <a:lumMod val="75000"/>
                  <a:lumOff val="25000"/>
                </a:schemeClr>
              </a:solidFill>
              <a:latin typeface="Segoe UI" panose="020B0502040204020203" pitchFamily="34" charset="0"/>
            </a:endParaRPr>
          </a:p>
          <a:p>
            <a:pPr algn="just"/>
            <a:r>
              <a:rPr lang="fr-FR" sz="1400" i="1" u="sng" dirty="0">
                <a:solidFill>
                  <a:schemeClr val="tx1">
                    <a:lumMod val="75000"/>
                    <a:lumOff val="25000"/>
                  </a:schemeClr>
                </a:solidFill>
                <a:latin typeface="Segoe UI" panose="020B0502040204020203" pitchFamily="34" charset="0"/>
              </a:rPr>
              <a:t>Contenu : </a:t>
            </a:r>
          </a:p>
          <a:p>
            <a:pPr algn="just"/>
            <a:r>
              <a:rPr lang="fr-FR" sz="1400" dirty="0">
                <a:solidFill>
                  <a:schemeClr val="tx1">
                    <a:lumMod val="75000"/>
                    <a:lumOff val="25000"/>
                  </a:schemeClr>
                </a:solidFill>
                <a:latin typeface="Segoe UI" panose="020B0502040204020203" pitchFamily="34" charset="0"/>
              </a:rPr>
              <a:t>Présenter votre projet en quelques phrases clefs pour permettre au plus grand nombre de comprendre le sujet et l’intérêt pour les OFA.</a:t>
            </a:r>
          </a:p>
          <a:p>
            <a:pPr algn="just"/>
            <a:endParaRPr lang="fr-FR" sz="1400" dirty="0">
              <a:solidFill>
                <a:schemeClr val="tx1">
                  <a:lumMod val="75000"/>
                  <a:lumOff val="25000"/>
                </a:schemeClr>
              </a:solidFill>
              <a:latin typeface="Segoe UI" panose="020B0502040204020203" pitchFamily="34" charset="0"/>
            </a:endParaRPr>
          </a:p>
          <a:p>
            <a:pPr algn="just"/>
            <a:endParaRPr lang="fr-FR" sz="1400" dirty="0">
              <a:solidFill>
                <a:schemeClr val="tx1">
                  <a:lumMod val="75000"/>
                  <a:lumOff val="25000"/>
                </a:schemeClr>
              </a:solidFill>
              <a:latin typeface="Segoe UI" panose="020B0502040204020203" pitchFamily="34" charset="0"/>
            </a:endParaRPr>
          </a:p>
          <a:p>
            <a:pPr algn="just"/>
            <a:r>
              <a:rPr lang="fr-FR" sz="1400" i="1" u="sng" dirty="0">
                <a:solidFill>
                  <a:schemeClr val="tx1">
                    <a:lumMod val="75000"/>
                    <a:lumOff val="25000"/>
                  </a:schemeClr>
                </a:solidFill>
                <a:latin typeface="Segoe UI" panose="020B0502040204020203" pitchFamily="34" charset="0"/>
              </a:rPr>
              <a:t>Notre recommandation pour la prise de parole du pitch </a:t>
            </a:r>
            <a:r>
              <a:rPr lang="fr-FR" sz="1400" u="sng" dirty="0">
                <a:solidFill>
                  <a:schemeClr val="tx1">
                    <a:lumMod val="75000"/>
                    <a:lumOff val="25000"/>
                  </a:schemeClr>
                </a:solidFill>
                <a:latin typeface="Segoe UI" panose="020B0502040204020203" pitchFamily="34" charset="0"/>
              </a:rPr>
              <a:t>: </a:t>
            </a:r>
          </a:p>
          <a:p>
            <a:pPr algn="just"/>
            <a:r>
              <a:rPr lang="fr-FR" sz="1400" dirty="0">
                <a:solidFill>
                  <a:schemeClr val="tx1">
                    <a:lumMod val="75000"/>
                    <a:lumOff val="25000"/>
                  </a:schemeClr>
                </a:solidFill>
                <a:latin typeface="Segoe UI" panose="020B0502040204020203" pitchFamily="34" charset="0"/>
              </a:rPr>
              <a:t>Le pilote du projet et/ou le responsable de l’OF-A !</a:t>
            </a:r>
          </a:p>
        </p:txBody>
      </p:sp>
      <p:sp>
        <p:nvSpPr>
          <p:cNvPr id="9" name="Rectangle : coins arrondis 8">
            <a:extLst>
              <a:ext uri="{FF2B5EF4-FFF2-40B4-BE49-F238E27FC236}">
                <a16:creationId xmlns:a16="http://schemas.microsoft.com/office/drawing/2014/main" id="{1727637E-AC99-C088-5641-79302503A640}"/>
              </a:ext>
            </a:extLst>
          </p:cNvPr>
          <p:cNvSpPr/>
          <p:nvPr/>
        </p:nvSpPr>
        <p:spPr>
          <a:xfrm>
            <a:off x="4523657" y="2420796"/>
            <a:ext cx="3144685" cy="38829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55DF065-244C-0211-A836-AE37D335B87C}"/>
              </a:ext>
            </a:extLst>
          </p:cNvPr>
          <p:cNvSpPr/>
          <p:nvPr/>
        </p:nvSpPr>
        <p:spPr>
          <a:xfrm>
            <a:off x="4523657" y="2723593"/>
            <a:ext cx="3144685" cy="4350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C489D6B-A223-FFA1-507A-55FCA8DD634E}"/>
              </a:ext>
            </a:extLst>
          </p:cNvPr>
          <p:cNvSpPr txBox="1"/>
          <p:nvPr/>
        </p:nvSpPr>
        <p:spPr>
          <a:xfrm>
            <a:off x="4507349" y="2771136"/>
            <a:ext cx="3177300" cy="3108543"/>
          </a:xfrm>
          <a:prstGeom prst="rect">
            <a:avLst/>
          </a:prstGeom>
          <a:noFill/>
        </p:spPr>
        <p:txBody>
          <a:bodyPr wrap="square">
            <a:spAutoFit/>
          </a:bodyPr>
          <a:lstStyle/>
          <a:p>
            <a:pPr algn="ctr"/>
            <a:r>
              <a:rPr lang="fr-FR" sz="1400" b="1" dirty="0">
                <a:solidFill>
                  <a:schemeClr val="tx1">
                    <a:lumMod val="75000"/>
                    <a:lumOff val="25000"/>
                  </a:schemeClr>
                </a:solidFill>
                <a:latin typeface="Segoe UI" panose="020B0502040204020203" pitchFamily="34" charset="0"/>
              </a:rPr>
              <a:t>Temps 2 – Les productions réalisées</a:t>
            </a:r>
          </a:p>
          <a:p>
            <a:pPr algn="just"/>
            <a:endParaRPr lang="fr-FR" sz="1400" b="1" dirty="0">
              <a:solidFill>
                <a:schemeClr val="tx1">
                  <a:lumMod val="75000"/>
                  <a:lumOff val="25000"/>
                </a:schemeClr>
              </a:solidFill>
              <a:latin typeface="Segoe UI" panose="020B0502040204020203" pitchFamily="34" charset="0"/>
            </a:endParaRPr>
          </a:p>
          <a:p>
            <a:pPr algn="just"/>
            <a:r>
              <a:rPr lang="fr-FR" sz="1400" i="1" u="sng" dirty="0">
                <a:solidFill>
                  <a:schemeClr val="tx1">
                    <a:lumMod val="75000"/>
                    <a:lumOff val="25000"/>
                  </a:schemeClr>
                </a:solidFill>
                <a:latin typeface="Segoe UI" panose="020B0502040204020203" pitchFamily="34" charset="0"/>
              </a:rPr>
              <a:t>Contenu : </a:t>
            </a:r>
          </a:p>
          <a:p>
            <a:pPr algn="just"/>
            <a:r>
              <a:rPr lang="fr-FR" sz="1400" dirty="0">
                <a:solidFill>
                  <a:schemeClr val="tx1">
                    <a:lumMod val="75000"/>
                    <a:lumOff val="25000"/>
                  </a:schemeClr>
                </a:solidFill>
                <a:latin typeface="Segoe UI" panose="020B0502040204020203" pitchFamily="34" charset="0"/>
              </a:rPr>
              <a:t>Rentrer dans le détail du projet pour valoriser les réalisations concrètes et </a:t>
            </a:r>
          </a:p>
          <a:p>
            <a:pPr algn="just"/>
            <a:r>
              <a:rPr lang="fr-FR" sz="1400" dirty="0">
                <a:solidFill>
                  <a:schemeClr val="tx1">
                    <a:lumMod val="75000"/>
                    <a:lumOff val="25000"/>
                  </a:schemeClr>
                </a:solidFill>
                <a:latin typeface="Segoe UI" panose="020B0502040204020203" pitchFamily="34" charset="0"/>
              </a:rPr>
              <a:t>ce qu’a apporter votre projet.</a:t>
            </a:r>
          </a:p>
          <a:p>
            <a:pPr algn="just"/>
            <a:endParaRPr lang="fr-FR" sz="1400" dirty="0">
              <a:solidFill>
                <a:schemeClr val="tx1">
                  <a:lumMod val="75000"/>
                  <a:lumOff val="25000"/>
                </a:schemeClr>
              </a:solidFill>
              <a:latin typeface="Segoe UI" panose="020B0502040204020203" pitchFamily="34" charset="0"/>
            </a:endParaRPr>
          </a:p>
          <a:p>
            <a:pPr algn="just"/>
            <a:endParaRPr lang="fr-FR" sz="1400" i="1" u="sng" dirty="0">
              <a:solidFill>
                <a:schemeClr val="tx1">
                  <a:lumMod val="75000"/>
                  <a:lumOff val="25000"/>
                </a:schemeClr>
              </a:solidFill>
              <a:latin typeface="Segoe UI" panose="020B0502040204020203" pitchFamily="34" charset="0"/>
            </a:endParaRPr>
          </a:p>
          <a:p>
            <a:pPr algn="just"/>
            <a:r>
              <a:rPr lang="fr-FR" sz="1400" i="1" u="sng" dirty="0">
                <a:solidFill>
                  <a:schemeClr val="tx1">
                    <a:lumMod val="75000"/>
                    <a:lumOff val="25000"/>
                  </a:schemeClr>
                </a:solidFill>
                <a:latin typeface="Segoe UI" panose="020B0502040204020203" pitchFamily="34" charset="0"/>
              </a:rPr>
              <a:t>Notre recommandation pour la prise de parole du pitch </a:t>
            </a:r>
            <a:r>
              <a:rPr lang="fr-FR" sz="1400" u="sng" dirty="0">
                <a:solidFill>
                  <a:schemeClr val="tx1">
                    <a:lumMod val="75000"/>
                    <a:lumOff val="25000"/>
                  </a:schemeClr>
                </a:solidFill>
                <a:latin typeface="Segoe UI" panose="020B0502040204020203" pitchFamily="34" charset="0"/>
              </a:rPr>
              <a:t>: </a:t>
            </a:r>
          </a:p>
          <a:p>
            <a:pPr algn="just"/>
            <a:r>
              <a:rPr lang="fr-FR" sz="1400" dirty="0">
                <a:solidFill>
                  <a:schemeClr val="tx1">
                    <a:lumMod val="75000"/>
                    <a:lumOff val="25000"/>
                  </a:schemeClr>
                </a:solidFill>
                <a:latin typeface="Segoe UI" panose="020B0502040204020203" pitchFamily="34" charset="0"/>
              </a:rPr>
              <a:t>1 ou 2 personnes en charge du projet,</a:t>
            </a:r>
          </a:p>
          <a:p>
            <a:pPr algn="just"/>
            <a:r>
              <a:rPr lang="fr-FR" sz="1400" dirty="0">
                <a:solidFill>
                  <a:schemeClr val="tx1">
                    <a:lumMod val="75000"/>
                    <a:lumOff val="25000"/>
                  </a:schemeClr>
                </a:solidFill>
                <a:latin typeface="Segoe UI" panose="020B0502040204020203" pitchFamily="34" charset="0"/>
              </a:rPr>
              <a:t>des collaborateurs, des partenaires et aussi des apprentis ayant bénéficiés des résultats et/ou productions</a:t>
            </a:r>
          </a:p>
        </p:txBody>
      </p:sp>
      <p:sp>
        <p:nvSpPr>
          <p:cNvPr id="12" name="Rectangle : coins arrondis 11">
            <a:extLst>
              <a:ext uri="{FF2B5EF4-FFF2-40B4-BE49-F238E27FC236}">
                <a16:creationId xmlns:a16="http://schemas.microsoft.com/office/drawing/2014/main" id="{55DD3367-5436-18A7-A1B9-FB910A0BE45F}"/>
              </a:ext>
            </a:extLst>
          </p:cNvPr>
          <p:cNvSpPr/>
          <p:nvPr/>
        </p:nvSpPr>
        <p:spPr>
          <a:xfrm>
            <a:off x="8492833" y="2414460"/>
            <a:ext cx="3177300" cy="38829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7CB134B5-D53C-04C0-D705-776402522185}"/>
              </a:ext>
            </a:extLst>
          </p:cNvPr>
          <p:cNvSpPr/>
          <p:nvPr/>
        </p:nvSpPr>
        <p:spPr>
          <a:xfrm>
            <a:off x="8492833" y="2717257"/>
            <a:ext cx="3177300" cy="4350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3B29693-6E1B-3992-D005-C8873CD94497}"/>
              </a:ext>
            </a:extLst>
          </p:cNvPr>
          <p:cNvSpPr txBox="1"/>
          <p:nvPr/>
        </p:nvSpPr>
        <p:spPr>
          <a:xfrm>
            <a:off x="8571296" y="2764800"/>
            <a:ext cx="3045054" cy="2462213"/>
          </a:xfrm>
          <a:prstGeom prst="rect">
            <a:avLst/>
          </a:prstGeom>
          <a:noFill/>
        </p:spPr>
        <p:txBody>
          <a:bodyPr wrap="square">
            <a:spAutoFit/>
          </a:bodyPr>
          <a:lstStyle/>
          <a:p>
            <a:pPr algn="ctr"/>
            <a:r>
              <a:rPr lang="fr-FR" sz="1400" b="1" dirty="0">
                <a:solidFill>
                  <a:schemeClr val="tx1">
                    <a:lumMod val="75000"/>
                    <a:lumOff val="25000"/>
                  </a:schemeClr>
                </a:solidFill>
                <a:latin typeface="Segoe UI" panose="020B0502040204020203" pitchFamily="34" charset="0"/>
              </a:rPr>
              <a:t>Temps 3 – Retours d’expériences</a:t>
            </a:r>
          </a:p>
          <a:p>
            <a:pPr algn="just"/>
            <a:endParaRPr lang="fr-FR" sz="1400" b="1" dirty="0">
              <a:solidFill>
                <a:schemeClr val="tx1">
                  <a:lumMod val="75000"/>
                  <a:lumOff val="25000"/>
                </a:schemeClr>
              </a:solidFill>
              <a:latin typeface="Segoe UI" panose="020B0502040204020203" pitchFamily="34" charset="0"/>
            </a:endParaRPr>
          </a:p>
          <a:p>
            <a:pPr algn="just"/>
            <a:r>
              <a:rPr lang="fr-FR" sz="1400" i="1" u="sng" dirty="0">
                <a:solidFill>
                  <a:schemeClr val="tx1">
                    <a:lumMod val="75000"/>
                    <a:lumOff val="25000"/>
                  </a:schemeClr>
                </a:solidFill>
                <a:latin typeface="Segoe UI" panose="020B0502040204020203" pitchFamily="34" charset="0"/>
              </a:rPr>
              <a:t>Contenu : </a:t>
            </a:r>
          </a:p>
          <a:p>
            <a:pPr algn="just"/>
            <a:r>
              <a:rPr lang="fr-FR" sz="1400" dirty="0">
                <a:solidFill>
                  <a:schemeClr val="tx1">
                    <a:lumMod val="75000"/>
                    <a:lumOff val="25000"/>
                  </a:schemeClr>
                </a:solidFill>
                <a:latin typeface="Segoe UI" panose="020B0502040204020203" pitchFamily="34" charset="0"/>
              </a:rPr>
              <a:t>Dresser le bilan du projet : succès, vecteurs de réussite, la suite à donner au projet…</a:t>
            </a:r>
          </a:p>
          <a:p>
            <a:pPr algn="just"/>
            <a:endParaRPr lang="fr-FR" sz="1400" dirty="0">
              <a:solidFill>
                <a:schemeClr val="tx1">
                  <a:lumMod val="75000"/>
                  <a:lumOff val="25000"/>
                </a:schemeClr>
              </a:solidFill>
              <a:latin typeface="Segoe UI" panose="020B0502040204020203" pitchFamily="34" charset="0"/>
            </a:endParaRPr>
          </a:p>
          <a:p>
            <a:pPr algn="just"/>
            <a:endParaRPr lang="fr-FR" sz="1400" dirty="0">
              <a:solidFill>
                <a:schemeClr val="tx1">
                  <a:lumMod val="75000"/>
                  <a:lumOff val="25000"/>
                </a:schemeClr>
              </a:solidFill>
              <a:latin typeface="Segoe UI" panose="020B0502040204020203" pitchFamily="34" charset="0"/>
            </a:endParaRPr>
          </a:p>
          <a:p>
            <a:pPr algn="just"/>
            <a:r>
              <a:rPr lang="fr-FR" sz="1400" u="sng" dirty="0">
                <a:solidFill>
                  <a:schemeClr val="tx1">
                    <a:lumMod val="75000"/>
                    <a:lumOff val="25000"/>
                  </a:schemeClr>
                </a:solidFill>
                <a:latin typeface="Segoe UI" panose="020B0502040204020203" pitchFamily="34" charset="0"/>
              </a:rPr>
              <a:t>Notre recommandation pour la prise de parole du pitch : </a:t>
            </a:r>
          </a:p>
          <a:p>
            <a:pPr algn="just"/>
            <a:r>
              <a:rPr lang="fr-FR" sz="1400" dirty="0">
                <a:solidFill>
                  <a:schemeClr val="tx1">
                    <a:lumMod val="75000"/>
                    <a:lumOff val="25000"/>
                  </a:schemeClr>
                </a:solidFill>
                <a:latin typeface="Segoe UI" panose="020B0502040204020203" pitchFamily="34" charset="0"/>
              </a:rPr>
              <a:t>Le pilote du projet</a:t>
            </a:r>
          </a:p>
        </p:txBody>
      </p:sp>
    </p:spTree>
    <p:extLst>
      <p:ext uri="{BB962C8B-B14F-4D97-AF65-F5344CB8AC3E}">
        <p14:creationId xmlns:p14="http://schemas.microsoft.com/office/powerpoint/2010/main" val="189383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749DEC-39AA-67F7-F1D1-D92FB7BA39BD}"/>
              </a:ext>
            </a:extLst>
          </p:cNvPr>
          <p:cNvSpPr/>
          <p:nvPr/>
        </p:nvSpPr>
        <p:spPr>
          <a:xfrm>
            <a:off x="2583312" y="5682474"/>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AE2DEFFF-4485-46D8-96FB-52E6F2CDFE5A}"/>
              </a:ext>
            </a:extLst>
          </p:cNvPr>
          <p:cNvSpPr/>
          <p:nvPr/>
        </p:nvSpPr>
        <p:spPr>
          <a:xfrm>
            <a:off x="3279299" y="2887338"/>
            <a:ext cx="6318113" cy="584776"/>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5" name="Rectangle 24">
            <a:extLst>
              <a:ext uri="{FF2B5EF4-FFF2-40B4-BE49-F238E27FC236}">
                <a16:creationId xmlns:a16="http://schemas.microsoft.com/office/drawing/2014/main" id="{EFBD7E33-2330-4024-884D-12FEEFFB1E0C}"/>
              </a:ext>
            </a:extLst>
          </p:cNvPr>
          <p:cNvSpPr/>
          <p:nvPr/>
        </p:nvSpPr>
        <p:spPr>
          <a:xfrm>
            <a:off x="3279299" y="2054718"/>
            <a:ext cx="6318113" cy="584776"/>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1" name="Rectangle 20">
            <a:extLst>
              <a:ext uri="{FF2B5EF4-FFF2-40B4-BE49-F238E27FC236}">
                <a16:creationId xmlns:a16="http://schemas.microsoft.com/office/drawing/2014/main" id="{0171841C-7E2C-4238-8F84-7F06AC33F5A3}"/>
              </a:ext>
            </a:extLst>
          </p:cNvPr>
          <p:cNvSpPr/>
          <p:nvPr/>
        </p:nvSpPr>
        <p:spPr>
          <a:xfrm>
            <a:off x="3279299" y="1222095"/>
            <a:ext cx="6318113" cy="584775"/>
          </a:xfrm>
          <a:prstGeom prst="rect">
            <a:avLst/>
          </a:prstGeom>
          <a:solidFill>
            <a:srgbClr val="F9E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3" name="Titre 2">
            <a:extLst>
              <a:ext uri="{FF2B5EF4-FFF2-40B4-BE49-F238E27FC236}">
                <a16:creationId xmlns:a16="http://schemas.microsoft.com/office/drawing/2014/main" id="{FF5B2115-7276-4EBE-9C3C-F299323D00F4}"/>
              </a:ext>
            </a:extLst>
          </p:cNvPr>
          <p:cNvSpPr>
            <a:spLocks noGrp="1"/>
          </p:cNvSpPr>
          <p:nvPr>
            <p:ph type="title"/>
          </p:nvPr>
        </p:nvSpPr>
        <p:spPr>
          <a:xfrm>
            <a:off x="399019" y="475983"/>
            <a:ext cx="11186395" cy="301617"/>
          </a:xfrm>
        </p:spPr>
        <p:txBody>
          <a:bodyPr/>
          <a:lstStyle/>
          <a:p>
            <a:r>
              <a:rPr lang="fr-FR" sz="1850" dirty="0"/>
              <a:t>4 - Le teaser : une vidéo courte et impactante pour donner envie d’aller plus loin</a:t>
            </a:r>
          </a:p>
        </p:txBody>
      </p:sp>
      <p:sp>
        <p:nvSpPr>
          <p:cNvPr id="5" name="ZoneTexte 4">
            <a:extLst>
              <a:ext uri="{FF2B5EF4-FFF2-40B4-BE49-F238E27FC236}">
                <a16:creationId xmlns:a16="http://schemas.microsoft.com/office/drawing/2014/main" id="{1A59A3F4-90A3-47F4-93C1-5352B6C6689C}"/>
              </a:ext>
            </a:extLst>
          </p:cNvPr>
          <p:cNvSpPr txBox="1"/>
          <p:nvPr/>
        </p:nvSpPr>
        <p:spPr>
          <a:xfrm>
            <a:off x="3279298" y="2891419"/>
            <a:ext cx="6318113" cy="584775"/>
          </a:xfrm>
          <a:prstGeom prst="rect">
            <a:avLst/>
          </a:prstGeom>
          <a:noFill/>
        </p:spPr>
        <p:txBody>
          <a:bodyPr wrap="square">
            <a:spAutoFit/>
          </a:bodyPr>
          <a:lstStyle/>
          <a:p>
            <a:pPr algn="l"/>
            <a:r>
              <a:rPr lang="fr-FR" sz="1600" b="1" dirty="0">
                <a:solidFill>
                  <a:schemeClr val="tx1">
                    <a:lumMod val="65000"/>
                    <a:lumOff val="35000"/>
                  </a:schemeClr>
                </a:solidFill>
                <a:latin typeface="Segoe UI" panose="020B0502040204020203" pitchFamily="34" charset="0"/>
              </a:rPr>
              <a:t>Pour rappel </a:t>
            </a:r>
            <a:r>
              <a:rPr lang="fr-FR" sz="1600" dirty="0">
                <a:solidFill>
                  <a:schemeClr val="tx1">
                    <a:lumMod val="65000"/>
                    <a:lumOff val="35000"/>
                  </a:schemeClr>
                </a:solidFill>
                <a:latin typeface="Segoe UI" panose="020B0502040204020203" pitchFamily="34" charset="0"/>
              </a:rPr>
              <a:t>: le teaser est construit </a:t>
            </a:r>
            <a:r>
              <a:rPr lang="fr-FR" sz="1600" b="1" u="sng" dirty="0">
                <a:solidFill>
                  <a:schemeClr val="tx1">
                    <a:lumMod val="65000"/>
                    <a:lumOff val="35000"/>
                  </a:schemeClr>
                </a:solidFill>
                <a:latin typeface="Segoe UI" panose="020B0502040204020203" pitchFamily="34" charset="0"/>
              </a:rPr>
              <a:t>par le prestataire du CCCA-BTP </a:t>
            </a:r>
            <a:r>
              <a:rPr lang="fr-FR" sz="1600" dirty="0">
                <a:solidFill>
                  <a:schemeClr val="tx1">
                    <a:lumMod val="65000"/>
                    <a:lumOff val="35000"/>
                  </a:schemeClr>
                </a:solidFill>
                <a:latin typeface="Segoe UI" panose="020B0502040204020203" pitchFamily="34" charset="0"/>
              </a:rPr>
              <a:t>à partir des captures d’images de la vidéo du projet</a:t>
            </a:r>
            <a:endParaRPr lang="fr-FR" sz="1600" b="0" i="0" dirty="0">
              <a:solidFill>
                <a:schemeClr val="tx1">
                  <a:lumMod val="65000"/>
                  <a:lumOff val="35000"/>
                </a:schemeClr>
              </a:solidFill>
              <a:effectLst/>
              <a:latin typeface="Segoe UI" panose="020B0502040204020203" pitchFamily="34" charset="0"/>
            </a:endParaRPr>
          </a:p>
        </p:txBody>
      </p:sp>
      <p:pic>
        <p:nvPicPr>
          <p:cNvPr id="10" name="Image 9">
            <a:extLst>
              <a:ext uri="{FF2B5EF4-FFF2-40B4-BE49-F238E27FC236}">
                <a16:creationId xmlns:a16="http://schemas.microsoft.com/office/drawing/2014/main" id="{DA689D11-C94B-4FF3-A13E-CB7F47856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09" y="4253789"/>
            <a:ext cx="1196068" cy="1196068"/>
          </a:xfrm>
          <a:prstGeom prst="rect">
            <a:avLst/>
          </a:prstGeom>
        </p:spPr>
      </p:pic>
      <p:sp>
        <p:nvSpPr>
          <p:cNvPr id="13" name="ZoneTexte 12">
            <a:extLst>
              <a:ext uri="{FF2B5EF4-FFF2-40B4-BE49-F238E27FC236}">
                <a16:creationId xmlns:a16="http://schemas.microsoft.com/office/drawing/2014/main" id="{5BA9BA67-2BF6-45C4-A667-0D9E35F5FBD5}"/>
              </a:ext>
            </a:extLst>
          </p:cNvPr>
          <p:cNvSpPr txBox="1"/>
          <p:nvPr/>
        </p:nvSpPr>
        <p:spPr>
          <a:xfrm>
            <a:off x="773309" y="3765562"/>
            <a:ext cx="6644640" cy="369332"/>
          </a:xfrm>
          <a:prstGeom prst="rect">
            <a:avLst/>
          </a:prstGeom>
          <a:solidFill>
            <a:schemeClr val="tx2">
              <a:lumMod val="40000"/>
              <a:lumOff val="60000"/>
            </a:schemeClr>
          </a:solidFill>
        </p:spPr>
        <p:txBody>
          <a:bodyPr wrap="square">
            <a:spAutoFit/>
          </a:bodyPr>
          <a:lstStyle/>
          <a:p>
            <a:r>
              <a:rPr lang="fr-FR" sz="1800" b="1" i="0" cap="small">
                <a:solidFill>
                  <a:schemeClr val="tx1">
                    <a:lumMod val="65000"/>
                    <a:lumOff val="35000"/>
                  </a:schemeClr>
                </a:solidFill>
                <a:effectLst/>
                <a:latin typeface="Segoe UI" panose="020B0502040204020203" pitchFamily="34" charset="0"/>
              </a:rPr>
              <a:t>Le teaser : type motion design </a:t>
            </a:r>
            <a:endParaRPr lang="fr-FR" b="1" cap="small">
              <a:solidFill>
                <a:schemeClr val="tx1">
                  <a:lumMod val="65000"/>
                  <a:lumOff val="35000"/>
                </a:schemeClr>
              </a:solidFill>
            </a:endParaRPr>
          </a:p>
        </p:txBody>
      </p:sp>
      <p:pic>
        <p:nvPicPr>
          <p:cNvPr id="14" name="Graphique 13">
            <a:extLst>
              <a:ext uri="{FF2B5EF4-FFF2-40B4-BE49-F238E27FC236}">
                <a16:creationId xmlns:a16="http://schemas.microsoft.com/office/drawing/2014/main" id="{2C964534-798F-46FE-B3B2-5ED86D1D00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4784" y="2084410"/>
            <a:ext cx="469010" cy="469010"/>
          </a:xfrm>
          <a:prstGeom prst="rect">
            <a:avLst/>
          </a:prstGeom>
        </p:spPr>
      </p:pic>
      <p:pic>
        <p:nvPicPr>
          <p:cNvPr id="18" name="Graphique 17">
            <a:extLst>
              <a:ext uri="{FF2B5EF4-FFF2-40B4-BE49-F238E27FC236}">
                <a16:creationId xmlns:a16="http://schemas.microsoft.com/office/drawing/2014/main" id="{AC8A07A9-BCA4-476C-9232-EB510887FB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6948" y="1162828"/>
            <a:ext cx="705598" cy="705598"/>
          </a:xfrm>
          <a:prstGeom prst="rect">
            <a:avLst/>
          </a:prstGeom>
        </p:spPr>
      </p:pic>
      <p:sp>
        <p:nvSpPr>
          <p:cNvPr id="20" name="ZoneTexte 19">
            <a:extLst>
              <a:ext uri="{FF2B5EF4-FFF2-40B4-BE49-F238E27FC236}">
                <a16:creationId xmlns:a16="http://schemas.microsoft.com/office/drawing/2014/main" id="{A029CDE0-63A0-4544-8412-34EC3D0009CB}"/>
              </a:ext>
            </a:extLst>
          </p:cNvPr>
          <p:cNvSpPr txBox="1"/>
          <p:nvPr/>
        </p:nvSpPr>
        <p:spPr>
          <a:xfrm>
            <a:off x="3279299" y="1222095"/>
            <a:ext cx="6514011" cy="584775"/>
          </a:xfrm>
          <a:prstGeom prst="rect">
            <a:avLst/>
          </a:prstGeom>
          <a:noFill/>
        </p:spPr>
        <p:txBody>
          <a:bodyPr wrap="square">
            <a:spAutoFit/>
          </a:bodyPr>
          <a:lstStyle/>
          <a:p>
            <a:pPr algn="l"/>
            <a:r>
              <a:rPr lang="fr-FR" sz="1600" b="0" i="0" dirty="0">
                <a:solidFill>
                  <a:schemeClr val="tx1">
                    <a:lumMod val="65000"/>
                    <a:lumOff val="35000"/>
                  </a:schemeClr>
                </a:solidFill>
                <a:effectLst/>
                <a:latin typeface="Segoe UI" panose="020B0502040204020203" pitchFamily="34" charset="0"/>
              </a:rPr>
              <a:t>Objectif : Mettre en valeur de manière brève le projet afin de </a:t>
            </a:r>
            <a:r>
              <a:rPr lang="fr-FR" sz="1600" b="1" i="0" dirty="0">
                <a:solidFill>
                  <a:schemeClr val="tx1">
                    <a:lumMod val="65000"/>
                    <a:lumOff val="35000"/>
                  </a:schemeClr>
                </a:solidFill>
                <a:effectLst/>
                <a:latin typeface="Segoe UI" panose="020B0502040204020203" pitchFamily="34" charset="0"/>
              </a:rPr>
              <a:t>donner envie </a:t>
            </a:r>
            <a:r>
              <a:rPr lang="fr-FR" sz="1600" b="0" i="0" dirty="0">
                <a:solidFill>
                  <a:schemeClr val="tx1">
                    <a:lumMod val="65000"/>
                    <a:lumOff val="35000"/>
                  </a:schemeClr>
                </a:solidFill>
                <a:effectLst/>
                <a:latin typeface="Segoe UI" panose="020B0502040204020203" pitchFamily="34" charset="0"/>
              </a:rPr>
              <a:t>aux autres OFA de s’intéresser au projet</a:t>
            </a:r>
          </a:p>
        </p:txBody>
      </p:sp>
      <p:sp>
        <p:nvSpPr>
          <p:cNvPr id="22" name="ZoneTexte 21">
            <a:extLst>
              <a:ext uri="{FF2B5EF4-FFF2-40B4-BE49-F238E27FC236}">
                <a16:creationId xmlns:a16="http://schemas.microsoft.com/office/drawing/2014/main" id="{B6AE244C-28E6-42BC-8753-1ADC08D62F3A}"/>
              </a:ext>
            </a:extLst>
          </p:cNvPr>
          <p:cNvSpPr txBox="1"/>
          <p:nvPr/>
        </p:nvSpPr>
        <p:spPr>
          <a:xfrm>
            <a:off x="3279299" y="2177829"/>
            <a:ext cx="6096000" cy="338554"/>
          </a:xfrm>
          <a:prstGeom prst="rect">
            <a:avLst/>
          </a:prstGeom>
          <a:noFill/>
        </p:spPr>
        <p:txBody>
          <a:bodyPr wrap="square">
            <a:spAutoFit/>
          </a:bodyPr>
          <a:lstStyle>
            <a:defPPr>
              <a:defRPr lang="fr-FR"/>
            </a:defPPr>
            <a:lvl1pPr>
              <a:defRPr b="0" i="0">
                <a:solidFill>
                  <a:schemeClr val="bg1">
                    <a:lumMod val="50000"/>
                  </a:schemeClr>
                </a:solidFill>
                <a:effectLst/>
                <a:latin typeface="Segoe UI" panose="020B0502040204020203" pitchFamily="34" charset="0"/>
              </a:defRPr>
            </a:lvl1pPr>
          </a:lstStyle>
          <a:p>
            <a:r>
              <a:rPr lang="fr-FR" sz="1600" dirty="0">
                <a:solidFill>
                  <a:schemeClr val="tx1">
                    <a:lumMod val="65000"/>
                    <a:lumOff val="35000"/>
                  </a:schemeClr>
                </a:solidFill>
              </a:rPr>
              <a:t>Durée max : 1 min. </a:t>
            </a:r>
            <a:endParaRPr lang="fr-FR" sz="1600" strike="sngStrike" dirty="0">
              <a:solidFill>
                <a:schemeClr val="tx1">
                  <a:lumMod val="65000"/>
                  <a:lumOff val="35000"/>
                </a:schemeClr>
              </a:solidFill>
              <a:highlight>
                <a:srgbClr val="00FF00"/>
              </a:highlight>
            </a:endParaRPr>
          </a:p>
        </p:txBody>
      </p:sp>
      <p:pic>
        <p:nvPicPr>
          <p:cNvPr id="29" name="Graphique 28">
            <a:extLst>
              <a:ext uri="{FF2B5EF4-FFF2-40B4-BE49-F238E27FC236}">
                <a16:creationId xmlns:a16="http://schemas.microsoft.com/office/drawing/2014/main" id="{DFDE3167-5A54-4B0D-A6CD-70280BA2B4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4784" y="2945726"/>
            <a:ext cx="468000" cy="468000"/>
          </a:xfrm>
          <a:prstGeom prst="rect">
            <a:avLst/>
          </a:prstGeom>
        </p:spPr>
      </p:pic>
      <p:sp>
        <p:nvSpPr>
          <p:cNvPr id="6" name="Rectangle 5">
            <a:extLst>
              <a:ext uri="{FF2B5EF4-FFF2-40B4-BE49-F238E27FC236}">
                <a16:creationId xmlns:a16="http://schemas.microsoft.com/office/drawing/2014/main" id="{5F500848-DE6D-A0BB-60DE-B8DA681B1637}"/>
              </a:ext>
            </a:extLst>
          </p:cNvPr>
          <p:cNvSpPr/>
          <p:nvPr/>
        </p:nvSpPr>
        <p:spPr>
          <a:xfrm>
            <a:off x="2583312" y="4426114"/>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5BD547B-BE3B-7AE1-0BDB-D7FE5D841583}"/>
              </a:ext>
            </a:extLst>
          </p:cNvPr>
          <p:cNvSpPr/>
          <p:nvPr/>
        </p:nvSpPr>
        <p:spPr>
          <a:xfrm>
            <a:off x="2583312" y="4632832"/>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0E3DE6C-4E66-1344-0095-0AF4ABD82732}"/>
              </a:ext>
            </a:extLst>
          </p:cNvPr>
          <p:cNvSpPr/>
          <p:nvPr/>
        </p:nvSpPr>
        <p:spPr>
          <a:xfrm>
            <a:off x="2583312" y="4831574"/>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157CBB1-E864-221F-2D6D-F49C803F6CC3}"/>
              </a:ext>
            </a:extLst>
          </p:cNvPr>
          <p:cNvSpPr/>
          <p:nvPr/>
        </p:nvSpPr>
        <p:spPr>
          <a:xfrm>
            <a:off x="2583312" y="5065083"/>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2077CD4-36C1-464F-3B5F-4D0B6274D150}"/>
              </a:ext>
            </a:extLst>
          </p:cNvPr>
          <p:cNvSpPr/>
          <p:nvPr/>
        </p:nvSpPr>
        <p:spPr>
          <a:xfrm>
            <a:off x="2583312" y="5271801"/>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4FFDA976-72C8-5B1E-0DCB-8804D7ABA27C}"/>
              </a:ext>
            </a:extLst>
          </p:cNvPr>
          <p:cNvSpPr/>
          <p:nvPr/>
        </p:nvSpPr>
        <p:spPr>
          <a:xfrm>
            <a:off x="2583312" y="5470543"/>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1154D0D-A687-5E3A-3D5F-A36DD950BCDC}"/>
              </a:ext>
            </a:extLst>
          </p:cNvPr>
          <p:cNvSpPr/>
          <p:nvPr/>
        </p:nvSpPr>
        <p:spPr>
          <a:xfrm>
            <a:off x="2583312" y="5684076"/>
            <a:ext cx="86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B56536A-BD7A-604A-4F0C-36FB6B24F7A0}"/>
              </a:ext>
            </a:extLst>
          </p:cNvPr>
          <p:cNvSpPr txBox="1"/>
          <p:nvPr/>
        </p:nvSpPr>
        <p:spPr>
          <a:xfrm>
            <a:off x="2614755" y="4257916"/>
            <a:ext cx="8970659" cy="1600438"/>
          </a:xfrm>
          <a:prstGeom prst="rect">
            <a:avLst/>
          </a:prstGeom>
          <a:noFill/>
        </p:spPr>
        <p:txBody>
          <a:bodyPr wrap="square" lIns="91440" tIns="45720" rIns="91440" bIns="45720" anchor="t">
            <a:spAutoFit/>
          </a:bodyPr>
          <a:lstStyle/>
          <a:p>
            <a:pPr algn="l"/>
            <a:r>
              <a:rPr lang="fr-FR" sz="1400" b="1" i="0" dirty="0">
                <a:solidFill>
                  <a:schemeClr val="tx1">
                    <a:lumMod val="65000"/>
                    <a:lumOff val="35000"/>
                  </a:schemeClr>
                </a:solidFill>
                <a:effectLst/>
                <a:latin typeface="Segoe UI" panose="020B0502040204020203" pitchFamily="34" charset="0"/>
              </a:rPr>
              <a:t>1</a:t>
            </a:r>
            <a:r>
              <a:rPr lang="fr-FR" sz="1400" b="1" i="0" baseline="30000" dirty="0">
                <a:solidFill>
                  <a:schemeClr val="tx1">
                    <a:lumMod val="65000"/>
                    <a:lumOff val="35000"/>
                  </a:schemeClr>
                </a:solidFill>
                <a:effectLst/>
                <a:latin typeface="Segoe UI" panose="020B0502040204020203" pitchFamily="34" charset="0"/>
              </a:rPr>
              <a:t>er</a:t>
            </a:r>
            <a:r>
              <a:rPr lang="fr-FR" sz="1400" b="1" i="0" dirty="0">
                <a:solidFill>
                  <a:schemeClr val="tx1">
                    <a:lumMod val="65000"/>
                    <a:lumOff val="35000"/>
                  </a:schemeClr>
                </a:solidFill>
                <a:effectLst/>
                <a:latin typeface="Segoe UI" panose="020B0502040204020203" pitchFamily="34" charset="0"/>
              </a:rPr>
              <a:t> écra</a:t>
            </a:r>
            <a:r>
              <a:rPr lang="fr-FR" sz="1400" b="1" dirty="0">
                <a:solidFill>
                  <a:schemeClr val="tx1">
                    <a:lumMod val="65000"/>
                    <a:lumOff val="35000"/>
                  </a:schemeClr>
                </a:solidFill>
                <a:latin typeface="Segoe UI" panose="020B0502040204020203" pitchFamily="34" charset="0"/>
              </a:rPr>
              <a:t>n  </a:t>
            </a:r>
            <a:r>
              <a:rPr lang="fr-FR" sz="1400" dirty="0">
                <a:solidFill>
                  <a:schemeClr val="tx1">
                    <a:lumMod val="65000"/>
                    <a:lumOff val="35000"/>
                  </a:schemeClr>
                </a:solidFill>
                <a:latin typeface="Segoe UI" panose="020B0502040204020203" pitchFamily="34" charset="0"/>
              </a:rPr>
              <a:t>: votre logo, votre projet « XX »  financé ou co-financé par le CCCA-BTP</a:t>
            </a:r>
          </a:p>
          <a:p>
            <a:pPr algn="l"/>
            <a:r>
              <a:rPr lang="fr-FR" sz="1400" b="1" i="0" dirty="0">
                <a:solidFill>
                  <a:schemeClr val="tx1">
                    <a:lumMod val="65000"/>
                    <a:lumOff val="35000"/>
                  </a:schemeClr>
                </a:solidFill>
                <a:effectLst/>
                <a:latin typeface="Segoe UI" panose="020B0502040204020203" pitchFamily="34" charset="0"/>
              </a:rPr>
              <a:t>2</a:t>
            </a:r>
            <a:r>
              <a:rPr lang="fr-FR" sz="1400" b="1" i="0" baseline="30000" dirty="0">
                <a:solidFill>
                  <a:schemeClr val="tx1">
                    <a:lumMod val="65000"/>
                    <a:lumOff val="35000"/>
                  </a:schemeClr>
                </a:solidFill>
                <a:effectLst/>
                <a:latin typeface="Segoe UI" panose="020B0502040204020203" pitchFamily="34" charset="0"/>
              </a:rPr>
              <a:t>e</a:t>
            </a:r>
            <a:r>
              <a:rPr lang="fr-FR" sz="1400" b="1" i="0" dirty="0">
                <a:solidFill>
                  <a:schemeClr val="tx1">
                    <a:lumMod val="65000"/>
                    <a:lumOff val="35000"/>
                  </a:schemeClr>
                </a:solidFill>
                <a:effectLst/>
                <a:latin typeface="Segoe UI" panose="020B0502040204020203" pitchFamily="34" charset="0"/>
              </a:rPr>
              <a:t> écran   </a:t>
            </a:r>
            <a:r>
              <a:rPr lang="fr-FR" sz="1400" b="0" i="0" dirty="0">
                <a:solidFill>
                  <a:schemeClr val="tx1">
                    <a:lumMod val="65000"/>
                    <a:lumOff val="35000"/>
                  </a:schemeClr>
                </a:solidFill>
                <a:effectLst/>
                <a:latin typeface="Segoe UI" panose="020B0502040204020203" pitchFamily="34" charset="0"/>
              </a:rPr>
              <a:t>: photos, des équipements, agenda, image de marque, harmonisation</a:t>
            </a:r>
          </a:p>
          <a:p>
            <a:r>
              <a:rPr lang="fr-FR" sz="1400" b="1" dirty="0">
                <a:solidFill>
                  <a:schemeClr val="tx1">
                    <a:lumMod val="65000"/>
                    <a:lumOff val="35000"/>
                  </a:schemeClr>
                </a:solidFill>
                <a:latin typeface="Segoe UI"/>
                <a:cs typeface="Segoe UI"/>
              </a:rPr>
              <a:t>3</a:t>
            </a:r>
            <a:r>
              <a:rPr lang="fr-FR" sz="1400" b="1" baseline="30000" dirty="0">
                <a:solidFill>
                  <a:schemeClr val="tx1">
                    <a:lumMod val="65000"/>
                    <a:lumOff val="35000"/>
                  </a:schemeClr>
                </a:solidFill>
                <a:latin typeface="Segoe UI" panose="020B0502040204020203" pitchFamily="34" charset="0"/>
              </a:rPr>
              <a:t>e</a:t>
            </a:r>
            <a:r>
              <a:rPr lang="fr-FR" sz="1400" b="1" dirty="0">
                <a:solidFill>
                  <a:schemeClr val="tx1">
                    <a:lumMod val="65000"/>
                    <a:lumOff val="35000"/>
                  </a:schemeClr>
                </a:solidFill>
                <a:latin typeface="Segoe UI"/>
                <a:cs typeface="Segoe UI"/>
              </a:rPr>
              <a:t>  écran  </a:t>
            </a:r>
            <a:r>
              <a:rPr lang="fr-FR" sz="1400" dirty="0">
                <a:solidFill>
                  <a:schemeClr val="tx1">
                    <a:lumMod val="65000"/>
                    <a:lumOff val="35000"/>
                  </a:schemeClr>
                </a:solidFill>
                <a:latin typeface="Segoe UI"/>
                <a:cs typeface="Segoe UI"/>
              </a:rPr>
              <a:t>: une mini vidéo du projet</a:t>
            </a:r>
          </a:p>
          <a:p>
            <a:pPr algn="l"/>
            <a:r>
              <a:rPr lang="fr-FR" sz="1400" b="1" i="0" dirty="0">
                <a:solidFill>
                  <a:schemeClr val="tx1">
                    <a:lumMod val="65000"/>
                    <a:lumOff val="35000"/>
                  </a:schemeClr>
                </a:solidFill>
                <a:effectLst/>
                <a:latin typeface="Segoe UI" panose="020B0502040204020203" pitchFamily="34" charset="0"/>
              </a:rPr>
              <a:t>4</a:t>
            </a:r>
            <a:r>
              <a:rPr lang="fr-FR" sz="1400" b="1" i="0" baseline="30000" dirty="0">
                <a:solidFill>
                  <a:schemeClr val="tx1">
                    <a:lumMod val="65000"/>
                    <a:lumOff val="35000"/>
                  </a:schemeClr>
                </a:solidFill>
                <a:effectLst/>
                <a:latin typeface="Segoe UI" panose="020B0502040204020203" pitchFamily="34" charset="0"/>
              </a:rPr>
              <a:t>e</a:t>
            </a:r>
            <a:r>
              <a:rPr lang="fr-FR" sz="1400" b="1" i="0" dirty="0">
                <a:solidFill>
                  <a:schemeClr val="tx1">
                    <a:lumMod val="65000"/>
                    <a:lumOff val="35000"/>
                  </a:schemeClr>
                </a:solidFill>
                <a:effectLst/>
                <a:latin typeface="Segoe UI" panose="020B0502040204020203" pitchFamily="34" charset="0"/>
              </a:rPr>
              <a:t> écran   </a:t>
            </a:r>
            <a:r>
              <a:rPr lang="fr-FR" sz="1400" b="0" i="0" dirty="0">
                <a:solidFill>
                  <a:schemeClr val="tx1">
                    <a:lumMod val="65000"/>
                    <a:lumOff val="35000"/>
                  </a:schemeClr>
                </a:solidFill>
                <a:effectLst/>
                <a:latin typeface="Segoe UI" panose="020B0502040204020203" pitchFamily="34" charset="0"/>
              </a:rPr>
              <a:t>: mise en valeur des indicateurs de réussite </a:t>
            </a:r>
          </a:p>
          <a:p>
            <a:pPr algn="l"/>
            <a:r>
              <a:rPr lang="fr-FR" sz="1400" b="1" dirty="0">
                <a:solidFill>
                  <a:schemeClr val="tx1">
                    <a:lumMod val="65000"/>
                    <a:lumOff val="35000"/>
                  </a:schemeClr>
                </a:solidFill>
                <a:latin typeface="Segoe UI" panose="020B0502040204020203" pitchFamily="34" charset="0"/>
              </a:rPr>
              <a:t>5</a:t>
            </a:r>
            <a:r>
              <a:rPr lang="fr-FR" sz="1400" b="1" baseline="30000" dirty="0">
                <a:solidFill>
                  <a:schemeClr val="tx1">
                    <a:lumMod val="65000"/>
                    <a:lumOff val="35000"/>
                  </a:schemeClr>
                </a:solidFill>
                <a:latin typeface="Segoe UI" panose="020B0502040204020203" pitchFamily="34" charset="0"/>
              </a:rPr>
              <a:t>e</a:t>
            </a:r>
            <a:r>
              <a:rPr lang="fr-FR" sz="1400" b="1" dirty="0">
                <a:solidFill>
                  <a:schemeClr val="tx1">
                    <a:lumMod val="65000"/>
                    <a:lumOff val="35000"/>
                  </a:schemeClr>
                </a:solidFill>
                <a:latin typeface="Segoe UI" panose="020B0502040204020203" pitchFamily="34" charset="0"/>
              </a:rPr>
              <a:t> écran   </a:t>
            </a:r>
            <a:r>
              <a:rPr lang="fr-FR" sz="1400" dirty="0">
                <a:solidFill>
                  <a:schemeClr val="tx1">
                    <a:lumMod val="65000"/>
                    <a:lumOff val="35000"/>
                  </a:schemeClr>
                </a:solidFill>
                <a:latin typeface="Segoe UI" panose="020B0502040204020203" pitchFamily="34" charset="0"/>
              </a:rPr>
              <a:t>: exemples de valorisation de l’OFA grâce à la réalisation du projet</a:t>
            </a:r>
          </a:p>
          <a:p>
            <a:pPr algn="l"/>
            <a:r>
              <a:rPr lang="fr-FR" sz="1400" b="1" i="0" dirty="0">
                <a:solidFill>
                  <a:schemeClr val="tx1">
                    <a:lumMod val="65000"/>
                    <a:lumOff val="35000"/>
                  </a:schemeClr>
                </a:solidFill>
                <a:effectLst/>
                <a:latin typeface="Segoe UI" panose="020B0502040204020203" pitchFamily="34" charset="0"/>
              </a:rPr>
              <a:t>6</a:t>
            </a:r>
            <a:r>
              <a:rPr lang="fr-FR" sz="1400" b="1" i="0" baseline="30000" dirty="0">
                <a:solidFill>
                  <a:schemeClr val="tx1">
                    <a:lumMod val="65000"/>
                    <a:lumOff val="35000"/>
                  </a:schemeClr>
                </a:solidFill>
                <a:effectLst/>
                <a:latin typeface="Segoe UI" panose="020B0502040204020203" pitchFamily="34" charset="0"/>
              </a:rPr>
              <a:t>e</a:t>
            </a:r>
            <a:r>
              <a:rPr lang="fr-FR" sz="1400" b="1" i="0" dirty="0">
                <a:solidFill>
                  <a:schemeClr val="tx1">
                    <a:lumMod val="65000"/>
                    <a:lumOff val="35000"/>
                  </a:schemeClr>
                </a:solidFill>
                <a:effectLst/>
                <a:latin typeface="Segoe UI" panose="020B0502040204020203" pitchFamily="34" charset="0"/>
              </a:rPr>
              <a:t> écran   </a:t>
            </a:r>
            <a:r>
              <a:rPr lang="fr-FR" sz="1400" b="0" i="0" dirty="0">
                <a:solidFill>
                  <a:schemeClr val="tx1">
                    <a:lumMod val="65000"/>
                    <a:lumOff val="35000"/>
                  </a:schemeClr>
                </a:solidFill>
                <a:effectLst/>
                <a:latin typeface="Segoe UI" panose="020B0502040204020203" pitchFamily="34" charset="0"/>
              </a:rPr>
              <a:t>: impacts / contexte</a:t>
            </a:r>
            <a:endParaRPr lang="fr-FR" sz="1400" i="0" dirty="0">
              <a:solidFill>
                <a:schemeClr val="tx1">
                  <a:lumMod val="65000"/>
                  <a:lumOff val="35000"/>
                </a:schemeClr>
              </a:solidFill>
              <a:effectLst/>
              <a:latin typeface="Segoe UI" panose="020B0502040204020203" pitchFamily="34" charset="0"/>
            </a:endParaRPr>
          </a:p>
          <a:p>
            <a:pPr algn="l"/>
            <a:r>
              <a:rPr lang="fr-FR" sz="1400" b="1" dirty="0">
                <a:solidFill>
                  <a:schemeClr val="tx1">
                    <a:lumMod val="65000"/>
                    <a:lumOff val="35000"/>
                  </a:schemeClr>
                </a:solidFill>
                <a:latin typeface="Segoe UI" panose="020B0502040204020203" pitchFamily="34" charset="0"/>
              </a:rPr>
              <a:t>7</a:t>
            </a:r>
            <a:r>
              <a:rPr lang="fr-FR" sz="1400" b="1" baseline="30000" dirty="0">
                <a:solidFill>
                  <a:schemeClr val="tx1">
                    <a:lumMod val="65000"/>
                    <a:lumOff val="35000"/>
                  </a:schemeClr>
                </a:solidFill>
                <a:latin typeface="Segoe UI" panose="020B0502040204020203" pitchFamily="34" charset="0"/>
              </a:rPr>
              <a:t>e</a:t>
            </a:r>
            <a:r>
              <a:rPr lang="fr-FR" sz="1400" b="1" dirty="0">
                <a:solidFill>
                  <a:schemeClr val="tx1">
                    <a:lumMod val="65000"/>
                    <a:lumOff val="35000"/>
                  </a:schemeClr>
                </a:solidFill>
                <a:latin typeface="Segoe UI" panose="020B0502040204020203" pitchFamily="34" charset="0"/>
              </a:rPr>
              <a:t> écran   </a:t>
            </a:r>
            <a:r>
              <a:rPr lang="fr-FR" sz="1400" dirty="0">
                <a:solidFill>
                  <a:schemeClr val="tx1">
                    <a:lumMod val="65000"/>
                    <a:lumOff val="35000"/>
                  </a:schemeClr>
                </a:solidFill>
                <a:latin typeface="Segoe UI" panose="020B0502040204020203" pitchFamily="34" charset="0"/>
              </a:rPr>
              <a:t>: projet financé ou co-financé par le CCCA-BTP avec Logo</a:t>
            </a:r>
            <a:endParaRPr lang="fr-FR" sz="1400" b="0" i="0" dirty="0">
              <a:solidFill>
                <a:schemeClr val="tx1">
                  <a:lumMod val="65000"/>
                  <a:lumOff val="35000"/>
                </a:schemeClr>
              </a:solidFill>
              <a:effectLst/>
              <a:latin typeface="Segoe UI" panose="020B0502040204020203" pitchFamily="34" charset="0"/>
            </a:endParaRPr>
          </a:p>
        </p:txBody>
      </p:sp>
      <p:sp>
        <p:nvSpPr>
          <p:cNvPr id="17" name="Rectangle : coins arrondis 16">
            <a:extLst>
              <a:ext uri="{FF2B5EF4-FFF2-40B4-BE49-F238E27FC236}">
                <a16:creationId xmlns:a16="http://schemas.microsoft.com/office/drawing/2014/main" id="{FC57887B-BF5D-AB16-9AA4-14D55AE57932}"/>
              </a:ext>
            </a:extLst>
          </p:cNvPr>
          <p:cNvSpPr/>
          <p:nvPr/>
        </p:nvSpPr>
        <p:spPr>
          <a:xfrm>
            <a:off x="3004856" y="6062948"/>
            <a:ext cx="6181210" cy="532128"/>
          </a:xfrm>
          <a:prstGeom prst="roundRect">
            <a:avLst/>
          </a:prstGeom>
          <a:solidFill>
            <a:schemeClr val="tx1">
              <a:lumMod val="50000"/>
              <a:lumOff val="50000"/>
            </a:schemeClr>
          </a:solidFill>
          <a:ln>
            <a:solidFill>
              <a:schemeClr val="accent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Exemple de teaser </a:t>
            </a:r>
            <a:r>
              <a:rPr lang="fr-FR" sz="1400" b="1" dirty="0">
                <a:solidFill>
                  <a:schemeClr val="bg2"/>
                </a:solidFill>
              </a:rPr>
              <a:t>: </a:t>
            </a:r>
            <a:r>
              <a:rPr lang="fr-FR" sz="1400" b="1" dirty="0">
                <a:solidFill>
                  <a:schemeClr val="bg2"/>
                </a:solidFill>
                <a:hlinkClick r:id="rId9">
                  <a:extLst>
                    <a:ext uri="{A12FA001-AC4F-418D-AE19-62706E023703}">
                      <ahyp:hlinkClr xmlns:ahyp="http://schemas.microsoft.com/office/drawing/2018/hyperlinkcolor" val="tx"/>
                    </a:ext>
                  </a:extLst>
                </a:hlinkClick>
              </a:rPr>
              <a:t>Projet d’intégration de simulateurs dans la formation à la conduite d’engins travaux publics de l’Ecole des Travaux Publics Normandie</a:t>
            </a:r>
            <a:endParaRPr lang="fr-FR" sz="1400" dirty="0">
              <a:solidFill>
                <a:schemeClr val="bg2"/>
              </a:solidFill>
            </a:endParaRPr>
          </a:p>
        </p:txBody>
      </p:sp>
      <p:pic>
        <p:nvPicPr>
          <p:cNvPr id="19" name="Graphique 18" descr="Curseur avec un remplissage uni">
            <a:extLst>
              <a:ext uri="{FF2B5EF4-FFF2-40B4-BE49-F238E27FC236}">
                <a16:creationId xmlns:a16="http://schemas.microsoft.com/office/drawing/2014/main" id="{7FCCF88D-EFBF-ACDA-8656-CD5D1F56F7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18099" y="6366476"/>
            <a:ext cx="457200" cy="457200"/>
          </a:xfrm>
          <a:prstGeom prst="rect">
            <a:avLst/>
          </a:prstGeom>
        </p:spPr>
      </p:pic>
      <p:sp>
        <p:nvSpPr>
          <p:cNvPr id="2" name="Rectangle : coins arrondis 1">
            <a:extLst>
              <a:ext uri="{FF2B5EF4-FFF2-40B4-BE49-F238E27FC236}">
                <a16:creationId xmlns:a16="http://schemas.microsoft.com/office/drawing/2014/main" id="{9BD40175-FB20-0323-31A8-E2C069E62E9E}"/>
              </a:ext>
            </a:extLst>
          </p:cNvPr>
          <p:cNvSpPr/>
          <p:nvPr/>
        </p:nvSpPr>
        <p:spPr>
          <a:xfrm>
            <a:off x="9717216" y="2857303"/>
            <a:ext cx="2349116" cy="1148159"/>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accent1">
                  <a:lumMod val="75000"/>
                  <a:lumOff val="25000"/>
                </a:schemeClr>
              </a:solidFill>
            </a:endParaRPr>
          </a:p>
          <a:p>
            <a:pPr algn="just"/>
            <a:endParaRPr lang="fr-FR" sz="1200" dirty="0">
              <a:solidFill>
                <a:schemeClr val="accent1">
                  <a:lumMod val="75000"/>
                  <a:lumOff val="25000"/>
                </a:schemeClr>
              </a:solidFill>
            </a:endParaRPr>
          </a:p>
          <a:p>
            <a:pPr algn="just">
              <a:spcAft>
                <a:spcPts val="300"/>
              </a:spcAft>
            </a:pPr>
            <a:r>
              <a:rPr lang="fr-FR" sz="1200" i="1" dirty="0">
                <a:solidFill>
                  <a:srgbClr val="FF0000"/>
                </a:solidFill>
                <a:highlight>
                  <a:srgbClr val="FFFF00"/>
                </a:highlight>
              </a:rPr>
              <a:t>Le teaser est réalisé par l’équipe </a:t>
            </a:r>
          </a:p>
          <a:p>
            <a:pPr algn="just">
              <a:spcAft>
                <a:spcPts val="600"/>
              </a:spcAft>
            </a:pPr>
            <a:endParaRPr lang="fr-FR" sz="600" i="1" dirty="0">
              <a:solidFill>
                <a:schemeClr val="accent1">
                  <a:lumMod val="75000"/>
                  <a:lumOff val="25000"/>
                </a:schemeClr>
              </a:solidFill>
            </a:endParaRPr>
          </a:p>
        </p:txBody>
      </p:sp>
      <p:sp>
        <p:nvSpPr>
          <p:cNvPr id="23" name="ZoneTexte 22">
            <a:extLst>
              <a:ext uri="{FF2B5EF4-FFF2-40B4-BE49-F238E27FC236}">
                <a16:creationId xmlns:a16="http://schemas.microsoft.com/office/drawing/2014/main" id="{EDCB094F-ECEF-3339-D39F-A9CC0A15D3D3}"/>
              </a:ext>
            </a:extLst>
          </p:cNvPr>
          <p:cNvSpPr txBox="1"/>
          <p:nvPr/>
        </p:nvSpPr>
        <p:spPr>
          <a:xfrm>
            <a:off x="9988253" y="2845237"/>
            <a:ext cx="1807041" cy="367058"/>
          </a:xfrm>
          <a:prstGeom prst="rect">
            <a:avLst/>
          </a:prstGeom>
          <a:noFill/>
        </p:spPr>
        <p:txBody>
          <a:bodyPr wrap="square" rtlCol="0">
            <a:spAutoFit/>
          </a:bodyPr>
          <a:lstStyle/>
          <a:p>
            <a:pPr algn="ctr"/>
            <a:r>
              <a:rPr lang="fr-FR" sz="1600" b="1" i="1" dirty="0">
                <a:solidFill>
                  <a:schemeClr val="tx1">
                    <a:lumMod val="75000"/>
                    <a:lumOff val="25000"/>
                  </a:schemeClr>
                </a:solidFill>
              </a:rPr>
              <a:t>Pour information : </a:t>
            </a:r>
          </a:p>
        </p:txBody>
      </p:sp>
    </p:spTree>
    <p:extLst>
      <p:ext uri="{BB962C8B-B14F-4D97-AF65-F5344CB8AC3E}">
        <p14:creationId xmlns:p14="http://schemas.microsoft.com/office/powerpoint/2010/main" val="544186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B8qg92SjKjdKa_iFrOx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SUSjCoRZhQkBHHH0Opc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1tLKY5TsIsIV6DkosGLOA"/>
</p:tagLst>
</file>

<file path=ppt/theme/theme1.xml><?xml version="1.0" encoding="utf-8"?>
<a:theme xmlns:a="http://schemas.openxmlformats.org/drawingml/2006/main" name="2_Thème Office">
  <a:themeElements>
    <a:clrScheme name="Transform'BTP">
      <a:dk1>
        <a:sysClr val="windowText" lastClr="000000"/>
      </a:dk1>
      <a:lt1>
        <a:sysClr val="window" lastClr="FFFFFF"/>
      </a:lt1>
      <a:dk2>
        <a:srgbClr val="FFEC00"/>
      </a:dk2>
      <a:lt2>
        <a:srgbClr val="FFFFFF"/>
      </a:lt2>
      <a:accent1>
        <a:srgbClr val="000000"/>
      </a:accent1>
      <a:accent2>
        <a:srgbClr val="FFEC00"/>
      </a:accent2>
      <a:accent3>
        <a:srgbClr val="000000"/>
      </a:accent3>
      <a:accent4>
        <a:srgbClr val="FFFFFF"/>
      </a:accent4>
      <a:accent5>
        <a:srgbClr val="FFEC00"/>
      </a:accent5>
      <a:accent6>
        <a:srgbClr val="FFFFF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DB19A061DE2648B887E36B1A666BDF" ma:contentTypeVersion="7" ma:contentTypeDescription="Crée un document." ma:contentTypeScope="" ma:versionID="c58930f9331637a5b8910a5250d839f8">
  <xsd:schema xmlns:xsd="http://www.w3.org/2001/XMLSchema" xmlns:xs="http://www.w3.org/2001/XMLSchema" xmlns:p="http://schemas.microsoft.com/office/2006/metadata/properties" xmlns:ns2="cf0fea8e-bb4f-4b2f-af2d-5f87dafa973c" targetNamespace="http://schemas.microsoft.com/office/2006/metadata/properties" ma:root="true" ma:fieldsID="30f5468670125d2a3cd8fd41f5416a26" ns2:_="">
    <xsd:import namespace="cf0fea8e-bb4f-4b2f-af2d-5f87dafa97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fea8e-bb4f-4b2f-af2d-5f87dafa9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42c8cb3d-9cd8-4abd-b294-ac0c74a83d0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0fea8e-bb4f-4b2f-af2d-5f87dafa973c">
      <Terms xmlns="http://schemas.microsoft.com/office/infopath/2007/PartnerControls"/>
    </lcf76f155ced4ddcb4097134ff3c332f>
    <MediaLengthInSeconds xmlns="cf0fea8e-bb4f-4b2f-af2d-5f87dafa973c" xsi:nil="true"/>
  </documentManagement>
</p:properties>
</file>

<file path=customXml/itemProps1.xml><?xml version="1.0" encoding="utf-8"?>
<ds:datastoreItem xmlns:ds="http://schemas.openxmlformats.org/officeDocument/2006/customXml" ds:itemID="{5F303280-0978-463D-B38A-7CE21E38A58F}">
  <ds:schemaRefs>
    <ds:schemaRef ds:uri="http://schemas.microsoft.com/sharepoint/v3/contenttype/forms"/>
  </ds:schemaRefs>
</ds:datastoreItem>
</file>

<file path=customXml/itemProps2.xml><?xml version="1.0" encoding="utf-8"?>
<ds:datastoreItem xmlns:ds="http://schemas.openxmlformats.org/officeDocument/2006/customXml" ds:itemID="{53230CC5-F8C6-41D7-9434-324727A3E1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fea8e-bb4f-4b2f-af2d-5f87dafa9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77C477-0F96-4BFD-868D-4E2EBB1C283B}">
  <ds:schemaRefs>
    <ds:schemaRef ds:uri="cf0fea8e-bb4f-4b2f-af2d-5f87dafa973c"/>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768</TotalTime>
  <Words>1393</Words>
  <Application>Microsoft Office PowerPoint</Application>
  <PresentationFormat>Grand écran</PresentationFormat>
  <Paragraphs>130</Paragraphs>
  <Slides>10</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8" baseType="lpstr">
      <vt:lpstr>Arial</vt:lpstr>
      <vt:lpstr>Arial Black</vt:lpstr>
      <vt:lpstr>Calibri</vt:lpstr>
      <vt:lpstr>Calibri Light</vt:lpstr>
      <vt:lpstr>Segoe UI</vt:lpstr>
      <vt:lpstr>Wingdings</vt:lpstr>
      <vt:lpstr>2_Thème Office</vt:lpstr>
      <vt:lpstr>think-cell Slide</vt:lpstr>
      <vt:lpstr>Kit synthétique de valorisation de projet -      </vt:lpstr>
      <vt:lpstr>Pourquoi et comment valoriser son projet ?</vt:lpstr>
      <vt:lpstr>Le rôle de la DAPEX dans la valorisation de votre projet</vt:lpstr>
      <vt:lpstr>Les contenus à formaliser dans le cadre de la valorisation</vt:lpstr>
      <vt:lpstr>1 – Les productions et résultats du projet : une présentation à la hauteur de vos enjeux</vt:lpstr>
      <vt:lpstr>2 - L’article : une présentation complète du projet</vt:lpstr>
      <vt:lpstr>3 (1/2) - La vidéo du projet : dans la vie du projet et les résultats concrets</vt:lpstr>
      <vt:lpstr>3 (2/2) - La vidéo du projet en trois temps</vt:lpstr>
      <vt:lpstr>4 - Le teaser : une vidéo courte et impactante pour donner envie d’aller plus loin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MOLLOIS Ewa</dc:creator>
  <cp:lastModifiedBy>MOLLOIS Ewa</cp:lastModifiedBy>
  <cp:revision>111</cp:revision>
  <dcterms:created xsi:type="dcterms:W3CDTF">2022-04-25T13:38:43Z</dcterms:created>
  <dcterms:modified xsi:type="dcterms:W3CDTF">2023-10-12T12:21:30Z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0x01010048DB19A061DE2648B887E36B1A666BDF</vt:lpwstr>
  </property>
  <property fmtid="{D5CDD505-2E9C-101B-9397-08002B2CF9AE}" pid="3" name="MediaServiceImageTags">
    <vt:lpwstr/>
  </property>
  <property fmtid="{D5CDD505-2E9C-101B-9397-08002B2CF9AE}" pid="4" name="Order">
    <vt:r8>1124600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