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71" r:id="rId6"/>
    <p:sldMasterId id="2147483696" r:id="rId7"/>
    <p:sldMasterId id="2147483705" r:id="rId8"/>
  </p:sldMasterIdLst>
  <p:notesMasterIdLst>
    <p:notesMasterId r:id="rId35"/>
  </p:notesMasterIdLst>
  <p:handoutMasterIdLst>
    <p:handoutMasterId r:id="rId36"/>
  </p:handoutMasterIdLst>
  <p:sldIdLst>
    <p:sldId id="1416256108" r:id="rId9"/>
    <p:sldId id="429" r:id="rId10"/>
    <p:sldId id="1416256119" r:id="rId11"/>
    <p:sldId id="2147472770" r:id="rId12"/>
    <p:sldId id="1416256095" r:id="rId13"/>
    <p:sldId id="2147472771" r:id="rId14"/>
    <p:sldId id="2147472772" r:id="rId15"/>
    <p:sldId id="2147472775" r:id="rId16"/>
    <p:sldId id="2147472777" r:id="rId17"/>
    <p:sldId id="1416256096" r:id="rId18"/>
    <p:sldId id="2147472756" r:id="rId19"/>
    <p:sldId id="2147472781" r:id="rId20"/>
    <p:sldId id="2147472773" r:id="rId21"/>
    <p:sldId id="2147472774" r:id="rId22"/>
    <p:sldId id="2147472776" r:id="rId23"/>
    <p:sldId id="2147472761" r:id="rId24"/>
    <p:sldId id="1215" r:id="rId25"/>
    <p:sldId id="2147472762" r:id="rId26"/>
    <p:sldId id="2147472769" r:id="rId27"/>
    <p:sldId id="1416256098" r:id="rId28"/>
    <p:sldId id="2147472768" r:id="rId29"/>
    <p:sldId id="2147472783" r:id="rId30"/>
    <p:sldId id="2147472779" r:id="rId31"/>
    <p:sldId id="2147472782" r:id="rId32"/>
    <p:sldId id="1416256114" r:id="rId33"/>
    <p:sldId id="2147472778" r:id="rId34"/>
  </p:sldIdLst>
  <p:sldSz cx="16256000" cy="9144000"/>
  <p:notesSz cx="6797675" cy="9926638"/>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3CA33-B376-834B-BE4B-9356DC5BA1C3}" name="LEGUERNEY Alexis" initials="LA" userId="S::alexis.leguerney@ccca-btp.fr::518446a1-643b-41b6-ae6b-4a3f71cc16ab" providerId="AD"/>
  <p188:author id="{91711FC1-3228-4319-4B8E-DDD7C79A3213}" name="GILLAND Mélanie" initials="GM" userId="S::mg.convictionsrh@ccca-btp.fr::b53cc87c-602f-476a-aee6-4a2c57ab2002" providerId="AD"/>
  <p188:author id="{80FC25D6-99F2-3C1E-F0D4-53428B375522}" name="MOLLOIS Ewa" initials="ME" userId="S::em@ccca-btp.fr::e15a782e-2e74-42de-8a9b-bd971e1532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ULD Astou" initials="AA" lastIdx="1" clrIdx="0">
    <p:extLst>
      <p:ext uri="{19B8F6BF-5375-455C-9EA6-DF929625EA0E}">
        <p15:presenceInfo xmlns:p15="http://schemas.microsoft.com/office/powerpoint/2012/main" userId="S::astou.arnould@ccca-btp.fr::c5536a2a-d1d7-4698-9a9f-e58074213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F9E"/>
    <a:srgbClr val="FEEC02"/>
    <a:srgbClr val="8C8C8C"/>
    <a:srgbClr val="F2F2F2"/>
    <a:srgbClr val="FFFFFF"/>
    <a:srgbClr val="FDEB1A"/>
    <a:srgbClr val="FCFCFC"/>
    <a:srgbClr val="F3F1EF"/>
    <a:srgbClr val="FFED00"/>
    <a:srgbClr val="FFE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1771B-2691-2EB6-9C2B-54EEE29488D7}" v="43" dt="2025-01-22T14:50:26.203"/>
    <p1510:client id="{38432738-7487-4140-9EB3-21561448F57F}" v="3" dt="2025-01-22T21:02:03.640"/>
    <p1510:client id="{583FCE4D-E2FE-4413-949A-FC69C36F4E0B}" v="10" dt="2025-01-23T09:14:11.7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4660"/>
  </p:normalViewPr>
  <p:slideViewPr>
    <p:cSldViewPr snapToGrid="0">
      <p:cViewPr>
        <p:scale>
          <a:sx n="48" d="100"/>
          <a:sy n="48" d="100"/>
        </p:scale>
        <p:origin x="96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BC8CF-220E-473C-B76F-2639E81AA1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CF84FDD5-EB3B-4492-BE24-F4E6BC19090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9A9E58F-F4DF-4176-AC71-237F7F3E2EBF}" type="datetimeFigureOut">
              <a:rPr lang="fr-FR" smtClean="0"/>
              <a:t>23/01/2025</a:t>
            </a:fld>
            <a:endParaRPr lang="fr-FR"/>
          </a:p>
        </p:txBody>
      </p:sp>
      <p:sp>
        <p:nvSpPr>
          <p:cNvPr id="4" name="Footer Placeholder 3">
            <a:extLst>
              <a:ext uri="{FF2B5EF4-FFF2-40B4-BE49-F238E27FC236}">
                <a16:creationId xmlns:a16="http://schemas.microsoft.com/office/drawing/2014/main" id="{B718A2F8-347F-4230-B857-ECAD22B6583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33FB3D8A-4E4D-4076-BFF0-D990E5839B7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85E200-771C-4664-B9D4-7492564CEF4C}" type="slidenum">
              <a:rPr lang="fr-FR" smtClean="0"/>
              <a:t>‹N°›</a:t>
            </a:fld>
            <a:endParaRPr lang="fr-FR"/>
          </a:p>
        </p:txBody>
      </p:sp>
    </p:spTree>
    <p:extLst>
      <p:ext uri="{BB962C8B-B14F-4D97-AF65-F5344CB8AC3E}">
        <p14:creationId xmlns:p14="http://schemas.microsoft.com/office/powerpoint/2010/main" val="2159192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1C3837-F882-4D2E-A14F-0BEDE2685376}" type="datetimeFigureOut">
              <a:rPr lang="fr-FR" smtClean="0"/>
              <a:t>23/01/2025</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45705E-B4A9-4A7E-826E-F5AC2209D5D8}" type="slidenum">
              <a:rPr lang="fr-FR" smtClean="0"/>
              <a:t>‹N°›</a:t>
            </a:fld>
            <a:endParaRPr lang="fr-FR"/>
          </a:p>
        </p:txBody>
      </p:sp>
    </p:spTree>
    <p:extLst>
      <p:ext uri="{BB962C8B-B14F-4D97-AF65-F5344CB8AC3E}">
        <p14:creationId xmlns:p14="http://schemas.microsoft.com/office/powerpoint/2010/main" val="23878085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12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45705E-B4A9-4A7E-826E-F5AC2209D5D8}" type="slidenum">
              <a:rPr lang="fr-FR" smtClean="0"/>
              <a:t>17</a:t>
            </a:fld>
            <a:endParaRPr lang="fr-FR"/>
          </a:p>
        </p:txBody>
      </p:sp>
    </p:spTree>
    <p:extLst>
      <p:ext uri="{BB962C8B-B14F-4D97-AF65-F5344CB8AC3E}">
        <p14:creationId xmlns:p14="http://schemas.microsoft.com/office/powerpoint/2010/main" val="3260242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E553-B3DA-0DDC-44E5-2804872BCA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5C5800-C961-8899-A255-AB1F21DE53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FDDD27-AD31-D458-DAB2-F63F718663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193E61B-6E86-18BD-EDB9-00EAF93F1096}"/>
              </a:ext>
            </a:extLst>
          </p:cNvPr>
          <p:cNvSpPr>
            <a:spLocks noGrp="1"/>
          </p:cNvSpPr>
          <p:nvPr>
            <p:ph type="sldNum" sz="quarter" idx="5"/>
          </p:nvPr>
        </p:nvSpPr>
        <p:spPr/>
        <p:txBody>
          <a:bodyPr/>
          <a:lstStyle/>
          <a:p>
            <a:fld id="{3245705E-B4A9-4A7E-826E-F5AC2209D5D8}" type="slidenum">
              <a:rPr lang="fr-FR" smtClean="0"/>
              <a:t>18</a:t>
            </a:fld>
            <a:endParaRPr lang="fr-FR"/>
          </a:p>
        </p:txBody>
      </p:sp>
    </p:spTree>
    <p:extLst>
      <p:ext uri="{BB962C8B-B14F-4D97-AF65-F5344CB8AC3E}">
        <p14:creationId xmlns:p14="http://schemas.microsoft.com/office/powerpoint/2010/main" val="52425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13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9EE3-8CD7-57C0-C8E3-4776514012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AE2F22-5C6B-933F-8080-C66AD548A2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9D0D1A-186E-5BB5-74C1-6B61197DEB0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7CBF70A-B949-CC0A-17E0-D1AC4F3D73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9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72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071E-E40B-08E2-1685-1FF3A47242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EE8EB4-08E1-EAAC-B375-24B2DE84E8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D5C5C4-7439-7D71-D172-87EAB749B4C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DAED9A2-1F03-83DD-8724-50FC40E7CF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0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77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45705E-B4A9-4A7E-826E-F5AC2209D5D8}" type="slidenum">
              <a:rPr lang="fr-FR" smtClean="0"/>
              <a:t>7</a:t>
            </a:fld>
            <a:endParaRPr lang="fr-FR"/>
          </a:p>
        </p:txBody>
      </p:sp>
    </p:spTree>
    <p:extLst>
      <p:ext uri="{BB962C8B-B14F-4D97-AF65-F5344CB8AC3E}">
        <p14:creationId xmlns:p14="http://schemas.microsoft.com/office/powerpoint/2010/main" val="199357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1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F56E-6BC0-012B-4456-47FA7E8656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072359-FB1D-55E2-78B9-A8F5E21684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18819D4-0238-0C4D-4F0C-DA455B1E9D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DDFB12A-4914-9745-1A4A-C15109C633FA}"/>
              </a:ext>
            </a:extLst>
          </p:cNvPr>
          <p:cNvSpPr>
            <a:spLocks noGrp="1"/>
          </p:cNvSpPr>
          <p:nvPr>
            <p:ph type="sldNum" sz="quarter" idx="5"/>
          </p:nvPr>
        </p:nvSpPr>
        <p:spPr/>
        <p:txBody>
          <a:bodyPr/>
          <a:lstStyle/>
          <a:p>
            <a:fld id="{3245705E-B4A9-4A7E-826E-F5AC2209D5D8}" type="slidenum">
              <a:rPr lang="fr-FR" smtClean="0"/>
              <a:t>11</a:t>
            </a:fld>
            <a:endParaRPr lang="fr-FR"/>
          </a:p>
        </p:txBody>
      </p:sp>
    </p:spTree>
    <p:extLst>
      <p:ext uri="{BB962C8B-B14F-4D97-AF65-F5344CB8AC3E}">
        <p14:creationId xmlns:p14="http://schemas.microsoft.com/office/powerpoint/2010/main" val="39857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8885-C228-F690-39F6-7463AFA6B2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601896-D202-B063-AD4A-A0DF107CBE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0CD0F0-2D8B-DC09-CC8C-36D6C880BAF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ABA6E11-B128-41B9-36B0-E9AA45552F76}"/>
              </a:ext>
            </a:extLst>
          </p:cNvPr>
          <p:cNvSpPr>
            <a:spLocks noGrp="1"/>
          </p:cNvSpPr>
          <p:nvPr>
            <p:ph type="sldNum" sz="quarter" idx="5"/>
          </p:nvPr>
        </p:nvSpPr>
        <p:spPr/>
        <p:txBody>
          <a:bodyPr/>
          <a:lstStyle/>
          <a:p>
            <a:fld id="{3245705E-B4A9-4A7E-826E-F5AC2209D5D8}" type="slidenum">
              <a:rPr lang="fr-FR" smtClean="0"/>
              <a:t>12</a:t>
            </a:fld>
            <a:endParaRPr lang="fr-FR"/>
          </a:p>
        </p:txBody>
      </p:sp>
    </p:spTree>
    <p:extLst>
      <p:ext uri="{BB962C8B-B14F-4D97-AF65-F5344CB8AC3E}">
        <p14:creationId xmlns:p14="http://schemas.microsoft.com/office/powerpoint/2010/main" val="124411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9880-8C9F-5881-D2DA-047D5A82AB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73C99C-D2D4-7686-689F-316E2DF5CF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46C403-D831-3490-2F1C-0B02412D6FA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AD0E0BD-2F9E-4695-C916-F3C222261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20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B0B8-C864-21F8-4C8A-1A5AB86CED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2B1030-49E5-4F78-68A3-D61A7D01A5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31E6EDB-4BAA-B46C-C3B5-5ADDD9DCDCE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1DF8AD-D4A3-540A-77DF-C61C7A242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878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tags" Target="../tags/tag59.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5.xml"/><Relationship Id="rId7"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19655739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4"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4"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0" y="6973218"/>
            <a:ext cx="2174251" cy="1809744"/>
          </a:xfrm>
          <a:prstGeom prst="rect">
            <a:avLst/>
          </a:prstGeom>
        </p:spPr>
      </p:pic>
    </p:spTree>
    <p:extLst>
      <p:ext uri="{BB962C8B-B14F-4D97-AF65-F5344CB8AC3E}">
        <p14:creationId xmlns:p14="http://schemas.microsoft.com/office/powerpoint/2010/main" val="31230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dirty="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endParaRPr lang="fr-FR" dirty="0"/>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‹N°›</a:t>
            </a:fld>
            <a:endParaRPr lang="fr-FR" dirty="0"/>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73820231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dirty="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dirty="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dirty="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dirty="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dirty="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dirty="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dirty="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dirty="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dirty="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dirty="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dirty="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dirty="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dirty="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dirty="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dirty="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dirty="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dirty="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dirty="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dirty="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dirty="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dirty="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dirty="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dirty="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dirty="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dirty="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dirty="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dirty="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dirty="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dirty="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dirty="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dirty="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dirty="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dirty="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dirty="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dirty="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237669502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210285740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9473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‹N°›</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30962154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2"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7" name="Graphique 6">
            <a:extLst>
              <a:ext uri="{FF2B5EF4-FFF2-40B4-BE49-F238E27FC236}">
                <a16:creationId xmlns:a16="http://schemas.microsoft.com/office/drawing/2014/main" id="{893309CE-B9DE-4094-84B1-5F65EA862B3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1151" y="7428541"/>
            <a:ext cx="1543050" cy="1284362"/>
          </a:xfrm>
          <a:prstGeom prst="rect">
            <a:avLst/>
          </a:prstGeom>
        </p:spPr>
      </p:pic>
      <p:pic>
        <p:nvPicPr>
          <p:cNvPr id="4" name="Image 3">
            <a:extLst>
              <a:ext uri="{FF2B5EF4-FFF2-40B4-BE49-F238E27FC236}">
                <a16:creationId xmlns:a16="http://schemas.microsoft.com/office/drawing/2014/main" id="{37632E41-2739-415D-C4D8-8C34170A3A31}"/>
              </a:ext>
            </a:extLst>
          </p:cNvPr>
          <p:cNvPicPr>
            <a:picLocks noChangeAspect="1"/>
          </p:cNvPicPr>
          <p:nvPr userDrawn="1"/>
        </p:nvPicPr>
        <p:blipFill>
          <a:blip r:embed="rId9"/>
          <a:stretch>
            <a:fillRect/>
          </a:stretch>
        </p:blipFill>
        <p:spPr>
          <a:xfrm>
            <a:off x="11824447" y="7384265"/>
            <a:ext cx="3999754" cy="1328638"/>
          </a:xfrm>
          <a:prstGeom prst="rect">
            <a:avLst/>
          </a:prstGeom>
        </p:spPr>
      </p:pic>
    </p:spTree>
    <p:extLst>
      <p:ext uri="{BB962C8B-B14F-4D97-AF65-F5344CB8AC3E}">
        <p14:creationId xmlns:p14="http://schemas.microsoft.com/office/powerpoint/2010/main" val="415819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mc:Choice xmlns:p15="http://schemas.microsoft.com/office/powerpoint/2012/main" Requires="p15">
      <p:transition spd="med" advClick="0" advTm="9000">
        <p15:prstTrans prst="peelOff"/>
      </p:transition>
    </mc:Choice>
    <mc:Fallback>
      <p:transition spd="med" advClick="0" advTm="9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‹N°›</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mc:Choice xmlns:p15="http://schemas.microsoft.com/office/powerpoint/2012/main" Requires="p15">
      <p:transition spd="med" advClick="0" advTm="9000">
        <p15:prstTrans prst="peelOff"/>
      </p:transition>
    </mc:Choice>
    <mc:Fallback>
      <p:transition spd="med" advClick="0" advTm="9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extLst>
              <p:ext uri="{D42A27DB-BD31-4B8C-83A1-F6EECF244321}">
                <p14:modId xmlns:p14="http://schemas.microsoft.com/office/powerpoint/2010/main" val="254717796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‹N°›</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518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‹N°›</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mc:Choice xmlns:p15="http://schemas.microsoft.com/office/powerpoint/2012/main" Requires="p15">
      <p:transition spd="med" advClick="0" advTm="9000">
        <p15:prstTrans prst="peelOff"/>
      </p:transition>
    </mc:Choice>
    <mc:Fallback>
      <p:transition spd="med" advClick="0" advTm="9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extLst>
              <p:ext uri="{D42A27DB-BD31-4B8C-83A1-F6EECF244321}">
                <p14:modId xmlns:p14="http://schemas.microsoft.com/office/powerpoint/2010/main" val="2905829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7" y="1016"/>
            <a:ext cx="16252388" cy="9141968"/>
          </a:xfrm>
          <a:prstGeom prst="rect">
            <a:avLst/>
          </a:prstGeom>
        </p:spPr>
      </p:pic>
    </p:spTree>
    <p:extLst>
      <p:ext uri="{BB962C8B-B14F-4D97-AF65-F5344CB8AC3E}">
        <p14:creationId xmlns:p14="http://schemas.microsoft.com/office/powerpoint/2010/main" val="138812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E6D71B0-95A3-4493-9D96-5908323A7020}"/>
              </a:ext>
            </a:extLst>
          </p:cNvPr>
          <p:cNvGraphicFramePr>
            <a:graphicFrameLocks noChangeAspect="1"/>
          </p:cNvGraphicFramePr>
          <p:nvPr userDrawn="1">
            <p:custDataLst>
              <p:tags r:id="rId1"/>
            </p:custDataLst>
            <p:extLst>
              <p:ext uri="{D42A27DB-BD31-4B8C-83A1-F6EECF244321}">
                <p14:modId xmlns:p14="http://schemas.microsoft.com/office/powerpoint/2010/main" val="1177219332"/>
              </p:ext>
            </p:extLst>
          </p:nvPr>
        </p:nvGraphicFramePr>
        <p:xfrm>
          <a:off x="3765" y="1589"/>
          <a:ext cx="3764"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7E6D71B0-95A3-4493-9D96-5908323A7020}"/>
                          </a:ext>
                        </a:extLst>
                      </p:cNvPr>
                      <p:cNvPicPr/>
                      <p:nvPr/>
                    </p:nvPicPr>
                    <p:blipFill>
                      <a:blip r:embed="rId5"/>
                      <a:stretch>
                        <a:fillRect/>
                      </a:stretch>
                    </p:blipFill>
                    <p:spPr>
                      <a:xfrm>
                        <a:off x="3765" y="1589"/>
                        <a:ext cx="3764"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0B3DDA-1A61-4EE4-AB39-49E465C883C7}"/>
              </a:ext>
            </a:extLst>
          </p:cNvPr>
          <p:cNvSpPr/>
          <p:nvPr userDrawn="1">
            <p:custDataLst>
              <p:tags r:id="rId2"/>
            </p:custDataLst>
          </p:nvPr>
        </p:nvSpPr>
        <p:spPr>
          <a:xfrm>
            <a:off x="0" y="1"/>
            <a:ext cx="376296"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5E84A14C-54A4-4544-BB85-1B78D5EF5D7F}"/>
              </a:ext>
            </a:extLst>
          </p:cNvPr>
          <p:cNvSpPr>
            <a:spLocks noGrp="1"/>
          </p:cNvSpPr>
          <p:nvPr>
            <p:ph type="title" hasCustomPrompt="1"/>
          </p:nvPr>
        </p:nvSpPr>
        <p:spPr>
          <a:xfrm>
            <a:off x="1272915" y="437446"/>
            <a:ext cx="13710178" cy="701731"/>
          </a:xfrm>
        </p:spPr>
        <p:txBody>
          <a:bodyPr>
            <a:spAutoFit/>
          </a:bodyPr>
          <a:lstStyle>
            <a:lvl1pPr>
              <a:defRPr sz="4400">
                <a:solidFill>
                  <a:schemeClr val="bg2"/>
                </a:solidFill>
              </a:defRPr>
            </a:lvl1pPr>
          </a:lstStyle>
          <a:p>
            <a:r>
              <a:rPr lang="en-US"/>
              <a:t>SOMMAIRE</a:t>
            </a:r>
            <a:endParaRPr lang="fr-FR"/>
          </a:p>
        </p:txBody>
      </p:sp>
    </p:spTree>
    <p:extLst>
      <p:ext uri="{BB962C8B-B14F-4D97-AF65-F5344CB8AC3E}">
        <p14:creationId xmlns:p14="http://schemas.microsoft.com/office/powerpoint/2010/main" val="14282862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30962154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2"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7" name="Graphique 6">
            <a:extLst>
              <a:ext uri="{FF2B5EF4-FFF2-40B4-BE49-F238E27FC236}">
                <a16:creationId xmlns:a16="http://schemas.microsoft.com/office/drawing/2014/main" id="{893309CE-B9DE-4094-84B1-5F65EA862B3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1151" y="7428541"/>
            <a:ext cx="1543050" cy="1284362"/>
          </a:xfrm>
          <a:prstGeom prst="rect">
            <a:avLst/>
          </a:prstGeom>
        </p:spPr>
      </p:pic>
    </p:spTree>
    <p:extLst>
      <p:ext uri="{BB962C8B-B14F-4D97-AF65-F5344CB8AC3E}">
        <p14:creationId xmlns:p14="http://schemas.microsoft.com/office/powerpoint/2010/main" val="48608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extLst>
              <p:ext uri="{D42A27DB-BD31-4B8C-83A1-F6EECF244321}">
                <p14:modId xmlns:p14="http://schemas.microsoft.com/office/powerpoint/2010/main" val="2905829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7" y="1016"/>
            <a:ext cx="16252388" cy="9141968"/>
          </a:xfrm>
          <a:prstGeom prst="rect">
            <a:avLst/>
          </a:prstGeom>
        </p:spPr>
      </p:pic>
    </p:spTree>
    <p:extLst>
      <p:ext uri="{BB962C8B-B14F-4D97-AF65-F5344CB8AC3E}">
        <p14:creationId xmlns:p14="http://schemas.microsoft.com/office/powerpoint/2010/main" val="258246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dirty="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endParaRPr lang="fr-FR" dirty="0"/>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174899330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dirty="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dirty="0"/>
              <a:t>TITRE DU </a:t>
            </a:r>
            <a:br>
              <a:rPr lang="fr-FR" dirty="0"/>
            </a:br>
            <a:r>
              <a:rPr lang="fr-FR" dirty="0"/>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372652866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3.svg"/><Relationship Id="rId3" Type="http://schemas.openxmlformats.org/officeDocument/2006/relationships/slideLayout" Target="../slideLayouts/slideLayout10.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emf"/><Relationship Id="rId5" Type="http://schemas.openxmlformats.org/officeDocument/2006/relationships/slideLayout" Target="../slideLayouts/slideLayout12.xml"/><Relationship Id="rId10" Type="http://schemas.openxmlformats.org/officeDocument/2006/relationships/oleObject" Target="../embeddings/oleObject9.bin"/><Relationship Id="rId4" Type="http://schemas.openxmlformats.org/officeDocument/2006/relationships/slideLayout" Target="../slideLayouts/slideLayout11.xml"/><Relationship Id="rId9" Type="http://schemas.openxmlformats.org/officeDocument/2006/relationships/tags" Target="../tags/tag17.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oleObject" Target="../embeddings/oleObject15.bin"/><Relationship Id="rId5" Type="http://schemas.openxmlformats.org/officeDocument/2006/relationships/slideLayout" Target="../slideLayouts/slideLayout18.xml"/><Relationship Id="rId15" Type="http://schemas.openxmlformats.org/officeDocument/2006/relationships/image" Target="../media/image9.png"/><Relationship Id="rId10" Type="http://schemas.openxmlformats.org/officeDocument/2006/relationships/tags" Target="../tags/tag27.xml"/><Relationship Id="rId4" Type="http://schemas.openxmlformats.org/officeDocument/2006/relationships/slideLayout" Target="../slideLayouts/slideLayout17.xml"/><Relationship Id="rId9" Type="http://schemas.openxmlformats.org/officeDocument/2006/relationships/tags" Target="../tags/tag26.xml"/><Relationship Id="rId14"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oleObject" Target="../embeddings/oleObject22.bin"/><Relationship Id="rId5" Type="http://schemas.openxmlformats.org/officeDocument/2006/relationships/slideLayout" Target="../slideLayouts/slideLayout25.xml"/><Relationship Id="rId15" Type="http://schemas.openxmlformats.org/officeDocument/2006/relationships/image" Target="../media/image9.png"/><Relationship Id="rId10" Type="http://schemas.openxmlformats.org/officeDocument/2006/relationships/tags" Target="../tags/tag39.xml"/><Relationship Id="rId4" Type="http://schemas.openxmlformats.org/officeDocument/2006/relationships/slideLayout" Target="../slideLayouts/slideLayout24.xml"/><Relationship Id="rId9" Type="http://schemas.openxmlformats.org/officeDocument/2006/relationships/tags" Target="../tags/tag38.xml"/><Relationship Id="rId14" Type="http://schemas.openxmlformats.org/officeDocument/2006/relationships/image" Target="../media/image3.sv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oleObject" Target="../embeddings/oleObject29.bin"/><Relationship Id="rId5" Type="http://schemas.openxmlformats.org/officeDocument/2006/relationships/slideLayout" Target="../slideLayouts/slideLayout32.xml"/><Relationship Id="rId15" Type="http://schemas.openxmlformats.org/officeDocument/2006/relationships/image" Target="../media/image9.png"/><Relationship Id="rId10" Type="http://schemas.openxmlformats.org/officeDocument/2006/relationships/tags" Target="../tags/tag51.xml"/><Relationship Id="rId4" Type="http://schemas.openxmlformats.org/officeDocument/2006/relationships/slideLayout" Target="../slideLayouts/slideLayout31.xml"/><Relationship Id="rId9" Type="http://schemas.openxmlformats.org/officeDocument/2006/relationships/tags" Target="../tags/tag50.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9"/>
            </p:custDataLst>
            <p:extLst>
              <p:ext uri="{D42A27DB-BD31-4B8C-83A1-F6EECF244321}">
                <p14:modId xmlns:p14="http://schemas.microsoft.com/office/powerpoint/2010/main" val="120800333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1" imgW="470" imgH="469" progId="TCLayout.ActiveDocument.1">
                  <p:embed/>
                </p:oleObj>
              </mc:Choice>
              <mc:Fallback>
                <p:oleObj name="think-cell Slide" r:id="rId11"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20" y="3367012"/>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6"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9"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50"/>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‹N°›</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16890" y="-75096"/>
            <a:ext cx="1470023" cy="1223578"/>
          </a:xfrm>
          <a:prstGeom prst="rect">
            <a:avLst/>
          </a:prstGeom>
        </p:spPr>
      </p:pic>
      <p:pic>
        <p:nvPicPr>
          <p:cNvPr id="9" name="Image 8">
            <a:extLst>
              <a:ext uri="{FF2B5EF4-FFF2-40B4-BE49-F238E27FC236}">
                <a16:creationId xmlns:a16="http://schemas.microsoft.com/office/drawing/2014/main" id="{696C01BF-ABA8-2D14-A4C8-21AB55A23405}"/>
              </a:ext>
            </a:extLst>
          </p:cNvPr>
          <p:cNvPicPr>
            <a:picLocks noChangeAspect="1"/>
          </p:cNvPicPr>
          <p:nvPr userDrawn="1"/>
        </p:nvPicPr>
        <p:blipFill>
          <a:blip r:embed="rId15"/>
          <a:stretch>
            <a:fillRect/>
          </a:stretch>
        </p:blipFill>
        <p:spPr>
          <a:xfrm>
            <a:off x="12980297" y="124812"/>
            <a:ext cx="2790552" cy="926966"/>
          </a:xfrm>
          <a:prstGeom prst="rect">
            <a:avLst/>
          </a:prstGeom>
        </p:spPr>
      </p:pic>
    </p:spTree>
    <p:extLst>
      <p:ext uri="{BB962C8B-B14F-4D97-AF65-F5344CB8AC3E}">
        <p14:creationId xmlns:p14="http://schemas.microsoft.com/office/powerpoint/2010/main" val="1293927601"/>
      </p:ext>
    </p:extLst>
  </p:cSld>
  <p:clrMap bg1="lt1" tx1="dk1" bg2="lt2" tx2="dk2" accent1="accent1" accent2="accent2" accent3="accent3" accent4="accent4" accent5="accent5" accent6="accent6" hlink="hlink" folHlink="folHlink"/>
  <p:sldLayoutIdLst>
    <p:sldLayoutId id="2147483690" r:id="rId1"/>
    <p:sldLayoutId id="2147483674" r:id="rId2"/>
    <p:sldLayoutId id="2147483691" r:id="rId3"/>
    <p:sldLayoutId id="2147483692" r:id="rId4"/>
    <p:sldLayoutId id="2147483693" r:id="rId5"/>
    <p:sldLayoutId id="2147483694" r:id="rId6"/>
    <p:sldLayoutId id="2147483682" r:id="rId7"/>
  </p:sldLayoutIdLst>
  <p:hf hdr="0" ftr="0" dt="0"/>
  <p:txStyles>
    <p:titleStyle>
      <a:lvl1pPr algn="l" defTabSz="1219215" rtl="0" eaLnBrk="1" latinLnBrk="0" hangingPunct="1">
        <a:lnSpc>
          <a:spcPct val="90000"/>
        </a:lnSpc>
        <a:spcBef>
          <a:spcPct val="0"/>
        </a:spcBef>
        <a:buNone/>
        <a:defRPr sz="4800" b="1" kern="1200">
          <a:solidFill>
            <a:sysClr val="windowText" lastClr="000000"/>
          </a:solidFill>
          <a:latin typeface="+mn-lt"/>
          <a:ea typeface="+mj-ea"/>
          <a:cs typeface="+mj-cs"/>
        </a:defRPr>
      </a:lvl1pPr>
    </p:titleStyle>
    <p:bodyStyle>
      <a:lvl1pPr marL="241303" indent="-241303" algn="l" defTabSz="1219215" rtl="0" eaLnBrk="1" latinLnBrk="0" hangingPunct="1">
        <a:lnSpc>
          <a:spcPct val="90000"/>
        </a:lnSpc>
        <a:spcBef>
          <a:spcPts val="1333"/>
        </a:spcBef>
        <a:buClr>
          <a:schemeClr val="tx2"/>
        </a:buClr>
        <a:buSzPct val="80000"/>
        <a:buFont typeface="Verdana" panose="020B0604030504040204" pitchFamily="34" charset="0"/>
        <a:buChar char="●"/>
        <a:defRPr sz="2933" b="1" kern="1200">
          <a:solidFill>
            <a:sysClr val="windowText" lastClr="000000"/>
          </a:solidFill>
          <a:latin typeface="+mn-lt"/>
          <a:ea typeface="+mn-ea"/>
          <a:cs typeface="+mn-cs"/>
        </a:defRPr>
      </a:lvl1pPr>
      <a:lvl2pPr marL="482606" indent="-241303" algn="l" defTabSz="1219215" rtl="0" eaLnBrk="1" latinLnBrk="0" hangingPunct="1">
        <a:lnSpc>
          <a:spcPct val="90000"/>
        </a:lnSpc>
        <a:spcBef>
          <a:spcPts val="1333"/>
        </a:spcBef>
        <a:buClr>
          <a:srgbClr val="FEED02"/>
        </a:buClr>
        <a:buSzPct val="90000"/>
        <a:buFont typeface="Wingdings" panose="05000000000000000000" pitchFamily="2" charset="2"/>
        <a:buChar char="§"/>
        <a:defRPr sz="2933" kern="1200">
          <a:solidFill>
            <a:schemeClr val="tx1"/>
          </a:solidFill>
          <a:latin typeface="+mn-lt"/>
          <a:ea typeface="+mn-ea"/>
          <a:cs typeface="+mn-cs"/>
        </a:defRPr>
      </a:lvl2pPr>
      <a:lvl3pPr marL="721793" indent="-243421" algn="l" defTabSz="1219215" rtl="0" eaLnBrk="1" latinLnBrk="0" hangingPunct="1">
        <a:lnSpc>
          <a:spcPct val="90000"/>
        </a:lnSpc>
        <a:spcBef>
          <a:spcPts val="1333"/>
        </a:spcBef>
        <a:buClr>
          <a:srgbClr val="FEED02"/>
        </a:buClr>
        <a:buSzPct val="80000"/>
        <a:buFont typeface="Verdana" panose="020B0604030504040204" pitchFamily="34" charset="0"/>
        <a:buChar char="●"/>
        <a:defRPr sz="2400" kern="1200">
          <a:solidFill>
            <a:schemeClr val="tx1"/>
          </a:solidFill>
          <a:latin typeface="+mn-lt"/>
          <a:ea typeface="+mn-ea"/>
          <a:cs typeface="+mn-cs"/>
        </a:defRPr>
      </a:lvl3pPr>
      <a:lvl4pPr marL="956745" indent="-239187" algn="l" defTabSz="1219215" rtl="0" eaLnBrk="1" latinLnBrk="0" hangingPunct="1">
        <a:lnSpc>
          <a:spcPct val="90000"/>
        </a:lnSpc>
        <a:spcBef>
          <a:spcPts val="1333"/>
        </a:spcBef>
        <a:buClr>
          <a:srgbClr val="FEED02"/>
        </a:buClr>
        <a:buSzPct val="90000"/>
        <a:buFont typeface="Wingdings" panose="05000000000000000000" pitchFamily="2" charset="2"/>
        <a:buChar char="§"/>
        <a:defRPr sz="2133" kern="1200">
          <a:solidFill>
            <a:schemeClr val="tx1"/>
          </a:solidFill>
          <a:latin typeface="+mn-lt"/>
          <a:ea typeface="+mn-ea"/>
          <a:cs typeface="+mn-cs"/>
        </a:defRPr>
      </a:lvl4pPr>
      <a:lvl5pPr marL="1195932" indent="-239187" algn="l" defTabSz="1219215" rtl="0" eaLnBrk="1" latinLnBrk="0" hangingPunct="1">
        <a:lnSpc>
          <a:spcPct val="90000"/>
        </a:lnSpc>
        <a:spcBef>
          <a:spcPts val="1333"/>
        </a:spcBef>
        <a:buClr>
          <a:srgbClr val="FEED02"/>
        </a:buClr>
        <a:buSzPct val="80000"/>
        <a:buFont typeface="Verdana" panose="020B0604030504040204" pitchFamily="34" charset="0"/>
        <a:buChar char="●"/>
        <a:defRPr sz="2133" kern="1200">
          <a:solidFill>
            <a:schemeClr val="tx1"/>
          </a:solidFill>
          <a:latin typeface="+mn-lt"/>
          <a:ea typeface="+mn-ea"/>
          <a:cs typeface="+mn-cs"/>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8"/>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0" imgW="470" imgH="469" progId="TCLayout.ActiveDocument.1">
                  <p:embed/>
                </p:oleObj>
              </mc:Choice>
              <mc:Fallback>
                <p:oleObj name="think-cell Slide" r:id="rId10"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1"/>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9"/>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dirty="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dirty="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dirty="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dirty="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dirty="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dirty="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dirty="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dirty="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dirty="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dirty="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dirty="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dirty="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dirty="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dirty="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dirty="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dirty="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dirty="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dirty="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dirty="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dirty="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dirty="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dirty="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dirty="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dirty="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dirty="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dirty="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dirty="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dirty="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dirty="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dirty="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dirty="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dirty="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dirty="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dirty="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dirty="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dirty="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dirty="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dirty="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dirty="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dirty="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dirty="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dirty="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dirty="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dirty="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dirty="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dirty="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dirty="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dirty="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dirty="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dirty="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dirty="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dirty="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dirty="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dirty="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dirty="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dirty="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dirty="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dirty="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dirty="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dirty="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dirty="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dirty="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dirty="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dirty="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dirty="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dirty="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dirty="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dirty="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dirty="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dirty="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dirty="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dirty="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dirty="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dirty="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dirty="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dirty="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dirty="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dirty="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dirty="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dirty="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dirty="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dirty="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dirty="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dirty="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dirty="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dirty="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dirty="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dirty="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dirty="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dirty="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dirty="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dirty="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dirty="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dirty="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dirty="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dirty="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dirty="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dirty="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dirty="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dirty="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dirty="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dirty="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dirty="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dirty="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dirty="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dirty="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dirty="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dirty="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dirty="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dirty="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dirty="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dirty="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dirty="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dirty="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dirty="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dirty="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dirty="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dirty="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dirty="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dirty="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dirty="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dirty="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dirty="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dirty="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dirty="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dirty="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dirty="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dirty="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dirty="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dirty="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dirty="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dirty="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dirty="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dirty="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dirty="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dirty="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dirty="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dirty="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dirty="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dirty="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dirty="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dirty="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dirty="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dirty="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dirty="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dirty="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dirty="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dirty="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dirty="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dirty="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dirty="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dirty="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dirty="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dirty="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dirty="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dirty="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dirty="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dirty="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dirty="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dirty="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dirty="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dirty="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dirty="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dirty="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dirty="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dirty="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dirty="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dirty="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dirty="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dirty="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dirty="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dirty="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dirty="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dirty="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dirty="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dirty="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dirty="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dirty="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dirty="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dirty="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dirty="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dirty="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dirty="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dirty="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dirty="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dirty="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dirty="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dirty="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dirty="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dirty="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dirty="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dirty="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dirty="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dirty="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dirty="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dirty="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dirty="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dirty="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dirty="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dirty="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dirty="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dirty="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dirty="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dirty="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dirty="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dirty="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dirty="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dirty="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dirty="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dirty="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dirty="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dirty="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dirty="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dirty="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dirty="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dirty="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dirty="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dirty="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dirty="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dirty="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dirty="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dirty="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dirty="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dirty="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dirty="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dirty="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dirty="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dirty="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dirty="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dirty="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dirty="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dirty="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dirty="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dirty="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dirty="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dirty="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dirty="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dirty="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dirty="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dirty="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dirty="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dirty="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dirty="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dirty="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dirty="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dirty="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dirty="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dirty="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dirty="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dirty="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dirty="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dirty="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dirty="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dirty="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dirty="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dirty="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dirty="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dirty="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dirty="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dirty="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dirty="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dirty="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dirty="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dirty="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dirty="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dirty="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dirty="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dirty="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dirty="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dirty="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dirty="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dirty="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dirty="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dirty="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dirty="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dirty="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dirty="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dirty="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dirty="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dirty="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dirty="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dirty="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dirty="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dirty="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dirty="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dirty="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dirty="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dirty="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dirty="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dirty="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dirty="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dirty="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dirty="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dirty="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dirty="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dirty="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dirty="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dirty="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dirty="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dirty="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dirty="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dirty="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dirty="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dirty="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dirty="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dirty="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dirty="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dirty="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dirty="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dirty="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dirty="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dirty="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dirty="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dirty="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dirty="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dirty="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dirty="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dirty="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dirty="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dirty="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dirty="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dirty="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dirty="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dirty="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dirty="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dirty="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dirty="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dirty="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dirty="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dirty="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dirty="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dirty="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dirty="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dirty="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dirty="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dirty="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dirty="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dirty="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dirty="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dirty="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dirty="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dirty="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dirty="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dirty="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dirty="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dirty="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dirty="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dirty="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dirty="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dirty="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dirty="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dirty="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dirty="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dirty="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dirty="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dirty="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dirty="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dirty="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dirty="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dirty="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dirty="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dirty="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dirty="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dirty="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dirty="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dirty="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dirty="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dirty="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dirty="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dirty="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dirty="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dirty="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dirty="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dirty="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dirty="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dirty="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dirty="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dirty="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dirty="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dirty="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dirty="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dirty="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dirty="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dirty="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dirty="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dirty="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dirty="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dirty="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dirty="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dirty="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dirty="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dirty="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dirty="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dirty="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dirty="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dirty="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dirty="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dirty="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dirty="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dirty="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dirty="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dirty="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dirty="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dirty="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dirty="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dirty="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dirty="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dirty="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dirty="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dirty="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dirty="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dirty="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dirty="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dirty="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dirty="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dirty="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dirty="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dirty="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dirty="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dirty="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dirty="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dirty="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dirty="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dirty="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dirty="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dirty="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dirty="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dirty="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dirty="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dirty="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dirty="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dirty="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dirty="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dirty="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dirty="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dirty="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dirty="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dirty="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dirty="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dirty="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dirty="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dirty="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dirty="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dirty="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dirty="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dirty="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dirty="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dirty="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dirty="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dirty="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dirty="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dirty="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dirty="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dirty="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dirty="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dirty="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dirty="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dirty="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dirty="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dirty="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dirty="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dirty="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dirty="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dirty="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dirty="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dirty="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dirty="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dirty="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dirty="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dirty="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dirty="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dirty="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dirty="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dirty="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dirty="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dirty="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dirty="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dirty="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dirty="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dirty="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dirty="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dirty="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dirty="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dirty="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dirty="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dirty="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dirty="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dirty="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dirty="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dirty="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dirty="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dirty="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dirty="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dirty="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dirty="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dirty="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dirty="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dirty="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dirty="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dirty="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dirty="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dirty="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dirty="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dirty="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dirty="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dirty="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dirty="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dirty="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dirty="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dirty="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dirty="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dirty="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dirty="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dirty="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dirty="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dirty="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dirty="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dirty="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dirty="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dirty="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dirty="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dirty="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dirty="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dirty="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dirty="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dirty="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dirty="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dirty="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dirty="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dirty="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dirty="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dirty="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dirty="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dirty="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dirty="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dirty="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dirty="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dirty="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dirty="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dirty="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dirty="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dirty="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dirty="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dirty="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dirty="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dirty="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dirty="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dirty="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dirty="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dirty="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dirty="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dirty="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dirty="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dirty="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dirty="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dirty="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dirty="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dirty="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dirty="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dirty="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dirty="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dirty="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dirty="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dirty="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dirty="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dirty="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dirty="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dirty="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dirty="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dirty="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dirty="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dirty="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dirty="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dirty="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dirty="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dirty="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dirty="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dirty="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dirty="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dirty="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dirty="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dirty="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dirty="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dirty="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dirty="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dirty="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dirty="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dirty="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dirty="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dirty="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dirty="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dirty="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dirty="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dirty="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dirty="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dirty="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dirty="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dirty="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dirty="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dirty="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dirty="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dirty="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dirty="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dirty="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dirty="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dirty="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dirty="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dirty="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dirty="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dirty="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dirty="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dirty="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dirty="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dirty="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dirty="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dirty="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dirty="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dirty="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dirty="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dirty="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dirty="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dirty="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dirty="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dirty="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dirty="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dirty="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dirty="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dirty="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dirty="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dirty="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dirty="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dirty="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dirty="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dirty="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dirty="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dirty="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dirty="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dirty="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dirty="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dirty="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dirty="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dirty="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dirty="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dirty="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dirty="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dirty="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dirty="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dirty="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dirty="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dirty="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dirty="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dirty="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dirty="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dirty="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dirty="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dirty="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dirty="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dirty="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dirty="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dirty="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dirty="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dirty="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dirty="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dirty="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dirty="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dirty="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dirty="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dirty="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dirty="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dirty="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dirty="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dirty="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dirty="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dirty="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dirty="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dirty="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dirty="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dirty="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dirty="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dirty="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dirty="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dirty="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dirty="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dirty="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dirty="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dirty="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dirty="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dirty="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dirty="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dirty="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dirty="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dirty="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dirty="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dirty="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dirty="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dirty="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dirty="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dirty="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dirty="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dirty="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dirty="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dirty="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dirty="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dirty="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dirty="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dirty="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dirty="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dirty="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dirty="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dirty="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dirty="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dirty="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dirty="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dirty="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dirty="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dirty="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dirty="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dirty="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dirty="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dirty="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dirty="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dirty="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dirty="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dirty="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dirty="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dirty="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dirty="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dirty="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dirty="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dirty="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dirty="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dirty="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dirty="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dirty="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dirty="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dirty="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dirty="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dirty="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dirty="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dirty="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dirty="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dirty="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dirty="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dirty="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dirty="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dirty="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dirty="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dirty="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dirty="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dirty="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dirty="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dirty="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dirty="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dirty="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dirty="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dirty="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dirty="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dirty="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dirty="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dirty="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dirty="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dirty="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dirty="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dirty="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dirty="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dirty="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dirty="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dirty="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dirty="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dirty="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dirty="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dirty="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dirty="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dirty="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dirty="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dirty="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dirty="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‹N°›</a:t>
            </a:fld>
            <a:endParaRPr lang="fr-FR" dirty="0"/>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577322100"/>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86" r:id="rId3"/>
    <p:sldLayoutId id="2147483687" r:id="rId4"/>
    <p:sldLayoutId id="2147483688" r:id="rId5"/>
    <p:sldLayoutId id="2147483689" r:id="rId6"/>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hf hdr="0" ftr="0" dt="0"/>
  <p:txStyles>
    <p:titleStyle>
      <a:lvl1pPr algn="l" defTabSz="1219170" rtl="0" eaLnBrk="1" latinLnBrk="0" hangingPunct="1">
        <a:lnSpc>
          <a:spcPct val="90000"/>
        </a:lnSpc>
        <a:spcBef>
          <a:spcPct val="0"/>
        </a:spcBef>
        <a:buNone/>
        <a:defRPr sz="4800" b="1" kern="1200">
          <a:solidFill>
            <a:sysClr val="windowText" lastClr="000000"/>
          </a:solidFill>
          <a:latin typeface="+mn-lt"/>
          <a:ea typeface="+mj-ea"/>
          <a:cs typeface="+mj-cs"/>
        </a:defRPr>
      </a:lvl1pPr>
    </p:titleStyle>
    <p:bodyStyle>
      <a:lvl1pPr marL="241294" indent="-241294" algn="l" defTabSz="1219170" rtl="0" eaLnBrk="1" latinLnBrk="0" hangingPunct="1">
        <a:lnSpc>
          <a:spcPct val="90000"/>
        </a:lnSpc>
        <a:spcBef>
          <a:spcPts val="1333"/>
        </a:spcBef>
        <a:buClr>
          <a:schemeClr val="tx2"/>
        </a:buClr>
        <a:buSzPct val="80000"/>
        <a:buFont typeface="Verdana" panose="020B0604030504040204" pitchFamily="34" charset="0"/>
        <a:buChar char="●"/>
        <a:defRPr sz="2933" b="1" kern="1200">
          <a:solidFill>
            <a:sysClr val="windowText" lastClr="000000"/>
          </a:solidFill>
          <a:latin typeface="+mn-lt"/>
          <a:ea typeface="+mn-ea"/>
          <a:cs typeface="+mn-cs"/>
        </a:defRPr>
      </a:lvl1pPr>
      <a:lvl2pPr marL="482588" indent="-241294" algn="l" defTabSz="1219170" rtl="0" eaLnBrk="1" latinLnBrk="0" hangingPunct="1">
        <a:lnSpc>
          <a:spcPct val="90000"/>
        </a:lnSpc>
        <a:spcBef>
          <a:spcPts val="1333"/>
        </a:spcBef>
        <a:buClr>
          <a:srgbClr val="FEED02"/>
        </a:buClr>
        <a:buSzPct val="90000"/>
        <a:buFont typeface="Wingdings" panose="05000000000000000000" pitchFamily="2" charset="2"/>
        <a:buChar char="§"/>
        <a:defRPr sz="2933" kern="1200">
          <a:solidFill>
            <a:schemeClr val="tx1"/>
          </a:solidFill>
          <a:latin typeface="+mn-lt"/>
          <a:ea typeface="+mn-ea"/>
          <a:cs typeface="+mn-cs"/>
        </a:defRPr>
      </a:lvl2pPr>
      <a:lvl3pPr marL="721766" indent="-243411" algn="l" defTabSz="1219170" rtl="0" eaLnBrk="1" latinLnBrk="0" hangingPunct="1">
        <a:lnSpc>
          <a:spcPct val="90000"/>
        </a:lnSpc>
        <a:spcBef>
          <a:spcPts val="1333"/>
        </a:spcBef>
        <a:buClr>
          <a:srgbClr val="FEED02"/>
        </a:buClr>
        <a:buSzPct val="80000"/>
        <a:buFont typeface="Verdana" panose="020B0604030504040204" pitchFamily="34" charset="0"/>
        <a:buChar char="●"/>
        <a:defRPr sz="2400" kern="1200">
          <a:solidFill>
            <a:schemeClr val="tx1"/>
          </a:solidFill>
          <a:latin typeface="+mn-lt"/>
          <a:ea typeface="+mn-ea"/>
          <a:cs typeface="+mn-cs"/>
        </a:defRPr>
      </a:lvl3pPr>
      <a:lvl4pPr marL="956709" indent="-239178" algn="l" defTabSz="1219170" rtl="0" eaLnBrk="1" latinLnBrk="0" hangingPunct="1">
        <a:lnSpc>
          <a:spcPct val="90000"/>
        </a:lnSpc>
        <a:spcBef>
          <a:spcPts val="1333"/>
        </a:spcBef>
        <a:buClr>
          <a:srgbClr val="FEED02"/>
        </a:buClr>
        <a:buSzPct val="90000"/>
        <a:buFont typeface="Wingdings" panose="05000000000000000000" pitchFamily="2" charset="2"/>
        <a:buChar char="§"/>
        <a:defRPr sz="2133" kern="1200">
          <a:solidFill>
            <a:schemeClr val="tx1"/>
          </a:solidFill>
          <a:latin typeface="+mn-lt"/>
          <a:ea typeface="+mn-ea"/>
          <a:cs typeface="+mn-cs"/>
        </a:defRPr>
      </a:lvl4pPr>
      <a:lvl5pPr marL="1195887" indent="-239178" algn="l" defTabSz="1219170" rtl="0" eaLnBrk="1" latinLnBrk="0" hangingPunct="1">
        <a:lnSpc>
          <a:spcPct val="90000"/>
        </a:lnSpc>
        <a:spcBef>
          <a:spcPts val="1333"/>
        </a:spcBef>
        <a:buClr>
          <a:srgbClr val="FEED02"/>
        </a:buClr>
        <a:buSzPct val="80000"/>
        <a:buFont typeface="Verdana" panose="020B0604030504040204" pitchFamily="34" charset="0"/>
        <a:buChar char="●"/>
        <a:defRPr sz="21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9"/>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1" imgW="470" imgH="469" progId="TCLayout.ActiveDocument.1">
                  <p:embed/>
                </p:oleObj>
              </mc:Choice>
              <mc:Fallback>
                <p:oleObj name="think-cell Slide" r:id="rId11"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‹N°›</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8" r:id="rId4"/>
    <p:sldLayoutId id="2147483679"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9"/>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1" imgW="470" imgH="469" progId="TCLayout.ActiveDocument.1">
                  <p:embed/>
                </p:oleObj>
              </mc:Choice>
              <mc:Fallback>
                <p:oleObj name="think-cell Slide" r:id="rId11"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‹N°›</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9"/>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1" imgW="470" imgH="469" progId="TCLayout.ActiveDocument.1">
                  <p:embed/>
                </p:oleObj>
              </mc:Choice>
              <mc:Fallback>
                <p:oleObj name="think-cell Slide" r:id="rId11"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‹N°›</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15.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7.sv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treprendre.service-public.fr/vosdroits/F31139"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nstructys.fr/demande-de-subvention-investissements-cfa/"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ppels-a-projets-cccabtp.f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FCF94-F7BE-4FC1-9990-B9F4D1E37121}"/>
              </a:ext>
            </a:extLst>
          </p:cNvPr>
          <p:cNvSpPr>
            <a:spLocks noGrp="1"/>
          </p:cNvSpPr>
          <p:nvPr>
            <p:ph type="ctrTitle"/>
          </p:nvPr>
        </p:nvSpPr>
        <p:spPr>
          <a:xfrm>
            <a:off x="1339421" y="4204964"/>
            <a:ext cx="12322790" cy="2720913"/>
          </a:xfrm>
        </p:spPr>
        <p:txBody>
          <a:bodyPr>
            <a:normAutofit fontScale="90000"/>
          </a:bodyPr>
          <a:lstStyle/>
          <a:p>
            <a:pPr algn="ctr"/>
            <a:r>
              <a:rPr lang="fr-FR" sz="4900" dirty="0">
                <a:latin typeface="Arial Black"/>
                <a:ea typeface="Calibri"/>
                <a:cs typeface="Calibri"/>
              </a:rPr>
              <a:t>Appels à projets</a:t>
            </a:r>
            <a:br>
              <a:rPr lang="fr-FR" sz="4900" dirty="0">
                <a:latin typeface="Arial Black"/>
                <a:ea typeface="Calibri"/>
                <a:cs typeface="Calibri"/>
              </a:rPr>
            </a:br>
            <a:r>
              <a:rPr lang="fr-FR" sz="4900" dirty="0">
                <a:latin typeface="Arial Black"/>
                <a:ea typeface="Calibri"/>
                <a:cs typeface="Calibri"/>
              </a:rPr>
              <a:t>Investissement énergétique : </a:t>
            </a:r>
            <a:br>
              <a:rPr lang="fr-FR" sz="4900" dirty="0">
                <a:latin typeface="Arial Black"/>
                <a:ea typeface="Calibri"/>
                <a:cs typeface="Calibri"/>
              </a:rPr>
            </a:br>
            <a:r>
              <a:rPr lang="fr-FR" sz="4900" dirty="0">
                <a:latin typeface="Arial Black"/>
                <a:ea typeface="Calibri"/>
                <a:cs typeface="Calibri"/>
              </a:rPr>
              <a:t>espace formation et hébergement </a:t>
            </a:r>
            <a:br>
              <a:rPr lang="fr-FR" sz="4900" dirty="0">
                <a:latin typeface="Arial Black"/>
                <a:ea typeface="Calibri"/>
                <a:cs typeface="Calibri"/>
              </a:rPr>
            </a:br>
            <a:r>
              <a:rPr lang="fr-FR" sz="4900" dirty="0">
                <a:latin typeface="Arial Black"/>
                <a:ea typeface="Calibri"/>
                <a:cs typeface="Calibri"/>
              </a:rPr>
              <a:t>2025 </a:t>
            </a:r>
            <a:br>
              <a:rPr lang="fr-FR" sz="4900" dirty="0">
                <a:latin typeface="Arial Black"/>
                <a:ea typeface="Calibri"/>
                <a:cs typeface="Calibri"/>
              </a:rPr>
            </a:br>
            <a:r>
              <a:rPr lang="fr-FR" sz="4900" dirty="0">
                <a:latin typeface="Arial Black"/>
                <a:ea typeface="Calibri"/>
                <a:cs typeface="Calibri"/>
              </a:rPr>
              <a:t>– </a:t>
            </a:r>
            <a:br>
              <a:rPr lang="fr-FR" sz="4900" dirty="0">
                <a:latin typeface="Arial Black"/>
                <a:ea typeface="Calibri"/>
                <a:cs typeface="Calibri"/>
              </a:rPr>
            </a:br>
            <a:r>
              <a:rPr lang="fr-FR" sz="3600" dirty="0">
                <a:latin typeface="Arial Black"/>
                <a:ea typeface="Calibri"/>
                <a:cs typeface="Calibri"/>
              </a:rPr>
              <a:t>Webinaire</a:t>
            </a:r>
            <a:br>
              <a:rPr lang="fr-FR" sz="3600" dirty="0">
                <a:latin typeface="Arial Black"/>
                <a:ea typeface="Calibri"/>
                <a:cs typeface="Calibri"/>
              </a:rPr>
            </a:br>
            <a:r>
              <a:rPr lang="fr-FR" sz="3600" dirty="0">
                <a:latin typeface="Arial Black"/>
                <a:ea typeface="Calibri"/>
                <a:cs typeface="Calibri"/>
              </a:rPr>
              <a:t>24 janvier 2025</a:t>
            </a:r>
            <a:endParaRPr lang="fr-FR" sz="1300" b="0" dirty="0">
              <a:solidFill>
                <a:srgbClr val="000000"/>
              </a:solidFill>
              <a:latin typeface="Arial Black"/>
              <a:ea typeface="Calibri"/>
              <a:cs typeface="Calibri"/>
            </a:endParaRPr>
          </a:p>
          <a:p>
            <a:pPr>
              <a:lnSpc>
                <a:spcPct val="100000"/>
              </a:lnSpc>
            </a:pPr>
            <a:endParaRPr lang="fr-FR" sz="6400" dirty="0">
              <a:ea typeface="Calibri"/>
              <a:cs typeface="Calibri"/>
            </a:endParaRPr>
          </a:p>
        </p:txBody>
      </p:sp>
      <p:sp>
        <p:nvSpPr>
          <p:cNvPr id="3" name="ZoneTexte 2">
            <a:extLst>
              <a:ext uri="{FF2B5EF4-FFF2-40B4-BE49-F238E27FC236}">
                <a16:creationId xmlns:a16="http://schemas.microsoft.com/office/drawing/2014/main" id="{AF7963A6-2F14-0713-238F-3DCC237E34E0}"/>
              </a:ext>
            </a:extLst>
          </p:cNvPr>
          <p:cNvSpPr txBox="1"/>
          <p:nvPr/>
        </p:nvSpPr>
        <p:spPr>
          <a:xfrm>
            <a:off x="420381" y="8079799"/>
            <a:ext cx="9608990" cy="830997"/>
          </a:xfrm>
          <a:prstGeom prst="rect">
            <a:avLst/>
          </a:prstGeom>
          <a:noFill/>
        </p:spPr>
        <p:txBody>
          <a:bodyPr wrap="square" rtlCol="0">
            <a:spAutoFit/>
          </a:bodyPr>
          <a:lstStyle/>
          <a:p>
            <a:r>
              <a:rPr lang="fr-FR" sz="2400" b="1" dirty="0">
                <a:solidFill>
                  <a:schemeClr val="bg1"/>
                </a:solidFill>
              </a:rPr>
              <a:t>Isabelle JOUANIN-PERIN</a:t>
            </a:r>
          </a:p>
          <a:p>
            <a:r>
              <a:rPr lang="fr-FR" sz="2400" b="1" dirty="0">
                <a:solidFill>
                  <a:schemeClr val="bg1"/>
                </a:solidFill>
              </a:rPr>
              <a:t>Directrice des Appels à Projets et des Expérimentations </a:t>
            </a:r>
            <a:r>
              <a:rPr lang="fr-FR" b="1" dirty="0">
                <a:solidFill>
                  <a:schemeClr val="bg1"/>
                </a:solidFill>
              </a:rPr>
              <a:t>- </a:t>
            </a:r>
            <a:r>
              <a:rPr lang="fr-FR" sz="2400" b="1" dirty="0">
                <a:solidFill>
                  <a:schemeClr val="bg1"/>
                </a:solidFill>
              </a:rPr>
              <a:t>DAPEX </a:t>
            </a:r>
          </a:p>
        </p:txBody>
      </p:sp>
    </p:spTree>
    <p:extLst>
      <p:ext uri="{BB962C8B-B14F-4D97-AF65-F5344CB8AC3E}">
        <p14:creationId xmlns:p14="http://schemas.microsoft.com/office/powerpoint/2010/main" val="87307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C58BA5-05DC-C0D2-B64D-09EA86893B8D}"/>
              </a:ext>
            </a:extLst>
          </p:cNvPr>
          <p:cNvSpPr/>
          <p:nvPr/>
        </p:nvSpPr>
        <p:spPr>
          <a:xfrm>
            <a:off x="14417137" y="7551833"/>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A0FD1C0C-D969-1998-54FA-0FC02520F5CB}"/>
              </a:ext>
            </a:extLst>
          </p:cNvPr>
          <p:cNvSpPr txBox="1"/>
          <p:nvPr/>
        </p:nvSpPr>
        <p:spPr>
          <a:xfrm>
            <a:off x="599090" y="3477726"/>
            <a:ext cx="15142934" cy="3277820"/>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III. Dépenses éligibles et inéligibles</a:t>
            </a:r>
            <a:endParaRPr lang="fr-FR" sz="7100" dirty="0">
              <a:solidFill>
                <a:prstClr val="black"/>
              </a:solidFill>
              <a:latin typeface="Arial Black"/>
              <a:cs typeface="Arial"/>
            </a:endParaRPr>
          </a:p>
          <a:p>
            <a:pPr defTabSz="812810">
              <a:defRPr/>
            </a:pPr>
            <a:r>
              <a:rPr lang="fr-FR" sz="7100" b="1" dirty="0">
                <a:solidFill>
                  <a:prstClr val="black"/>
                </a:solidFill>
                <a:latin typeface="Arial Black"/>
                <a:cs typeface="Arial"/>
              </a:rPr>
              <a:t>	 </a:t>
            </a: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10</a:t>
            </a:fld>
            <a:endParaRPr lang="fr-FR" sz="1333">
              <a:solidFill>
                <a:prstClr val="black"/>
              </a:solidFill>
              <a:latin typeface="Calibri"/>
            </a:endParaRPr>
          </a:p>
        </p:txBody>
      </p:sp>
      <p:pic>
        <p:nvPicPr>
          <p:cNvPr id="3" name="Image 2" descr="Une image contenant Police, Graphique, logo, symbole&#10;&#10;Description générée automatiquement">
            <a:extLst>
              <a:ext uri="{FF2B5EF4-FFF2-40B4-BE49-F238E27FC236}">
                <a16:creationId xmlns:a16="http://schemas.microsoft.com/office/drawing/2014/main" id="{BC9A4D79-E6F1-575C-79D0-BC3FAB20DCDC}"/>
              </a:ext>
            </a:extLst>
          </p:cNvPr>
          <p:cNvPicPr>
            <a:picLocks noChangeAspect="1"/>
          </p:cNvPicPr>
          <p:nvPr/>
        </p:nvPicPr>
        <p:blipFill>
          <a:blip r:embed="rId3"/>
          <a:stretch>
            <a:fillRect/>
          </a:stretch>
        </p:blipFill>
        <p:spPr>
          <a:xfrm>
            <a:off x="14153656" y="7712943"/>
            <a:ext cx="1985643" cy="800945"/>
          </a:xfrm>
          <a:prstGeom prst="rect">
            <a:avLst/>
          </a:prstGeom>
        </p:spPr>
      </p:pic>
    </p:spTree>
    <p:extLst>
      <p:ext uri="{BB962C8B-B14F-4D97-AF65-F5344CB8AC3E}">
        <p14:creationId xmlns:p14="http://schemas.microsoft.com/office/powerpoint/2010/main" val="421784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02B2-B70E-05A7-61DA-851C1947F60F}"/>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02067B15-1F6A-7546-2081-92B2CED8EA2E}"/>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11</a:t>
            </a:fld>
            <a:endParaRPr lang="fr-FR" sz="1400">
              <a:solidFill>
                <a:prstClr val="black"/>
              </a:solidFill>
              <a:latin typeface="Calibri"/>
            </a:endParaRPr>
          </a:p>
        </p:txBody>
      </p:sp>
      <p:sp>
        <p:nvSpPr>
          <p:cNvPr id="4" name="Title 2">
            <a:extLst>
              <a:ext uri="{FF2B5EF4-FFF2-40B4-BE49-F238E27FC236}">
                <a16:creationId xmlns:a16="http://schemas.microsoft.com/office/drawing/2014/main" id="{EC767466-8D1B-81E8-BBC0-FE621E48857B}"/>
              </a:ext>
            </a:extLst>
          </p:cNvPr>
          <p:cNvSpPr>
            <a:spLocks noGrp="1"/>
          </p:cNvSpPr>
          <p:nvPr>
            <p:ph type="title"/>
          </p:nvPr>
        </p:nvSpPr>
        <p:spPr>
          <a:xfrm>
            <a:off x="1667003" y="447605"/>
            <a:ext cx="12088497" cy="535531"/>
          </a:xfrm>
        </p:spPr>
        <p:txBody>
          <a:bodyPr/>
          <a:lstStyle/>
          <a:p>
            <a:pPr algn="l"/>
            <a:r>
              <a:rPr lang="fr-FR" sz="3200" dirty="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9A6355B9-B616-98B3-1F7A-61827BA9DA24}"/>
              </a:ext>
            </a:extLst>
          </p:cNvPr>
          <p:cNvSpPr/>
          <p:nvPr/>
        </p:nvSpPr>
        <p:spPr>
          <a:xfrm>
            <a:off x="123264" y="3294613"/>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2" name="Freeform 4">
            <a:extLst>
              <a:ext uri="{FF2B5EF4-FFF2-40B4-BE49-F238E27FC236}">
                <a16:creationId xmlns:a16="http://schemas.microsoft.com/office/drawing/2014/main" id="{CCAF2896-4239-D823-AB1C-ECA0B38E79FD}"/>
              </a:ext>
            </a:extLst>
          </p:cNvPr>
          <p:cNvSpPr/>
          <p:nvPr/>
        </p:nvSpPr>
        <p:spPr>
          <a:xfrm>
            <a:off x="9358375" y="2590540"/>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23ED7E27-2E8D-ACF8-28CC-1A7E1251C4A6}"/>
              </a:ext>
            </a:extLst>
          </p:cNvPr>
          <p:cNvGrpSpPr>
            <a:grpSpLocks noChangeAspect="1"/>
          </p:cNvGrpSpPr>
          <p:nvPr/>
        </p:nvGrpSpPr>
        <p:grpSpPr>
          <a:xfrm>
            <a:off x="11166448" y="6889628"/>
            <a:ext cx="656439" cy="614232"/>
            <a:chOff x="0" y="0"/>
            <a:chExt cx="816458" cy="866165"/>
          </a:xfrm>
        </p:grpSpPr>
        <p:sp>
          <p:nvSpPr>
            <p:cNvPr id="74" name="Freeform 8">
              <a:extLst>
                <a:ext uri="{FF2B5EF4-FFF2-40B4-BE49-F238E27FC236}">
                  <a16:creationId xmlns:a16="http://schemas.microsoft.com/office/drawing/2014/main" id="{B635E967-E2DD-E449-5778-DA372857DFDA}"/>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grpSp>
        <p:nvGrpSpPr>
          <p:cNvPr id="75" name="Group 9">
            <a:extLst>
              <a:ext uri="{FF2B5EF4-FFF2-40B4-BE49-F238E27FC236}">
                <a16:creationId xmlns:a16="http://schemas.microsoft.com/office/drawing/2014/main" id="{22A7D9F2-F1F4-7934-B859-F6B3253A9AE3}"/>
              </a:ext>
            </a:extLst>
          </p:cNvPr>
          <p:cNvGrpSpPr>
            <a:grpSpLocks noChangeAspect="1"/>
          </p:cNvGrpSpPr>
          <p:nvPr/>
        </p:nvGrpSpPr>
        <p:grpSpPr>
          <a:xfrm>
            <a:off x="7058041" y="1278987"/>
            <a:ext cx="1069959" cy="855491"/>
            <a:chOff x="0" y="0"/>
            <a:chExt cx="1567358" cy="1293952"/>
          </a:xfrm>
        </p:grpSpPr>
        <p:sp>
          <p:nvSpPr>
            <p:cNvPr id="76" name="Freeform 10">
              <a:extLst>
                <a:ext uri="{FF2B5EF4-FFF2-40B4-BE49-F238E27FC236}">
                  <a16:creationId xmlns:a16="http://schemas.microsoft.com/office/drawing/2014/main" id="{8FB7C75D-D4E6-4D51-2DA9-791D4B535BD8}"/>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7" name="Freeform 11">
            <a:extLst>
              <a:ext uri="{FF2B5EF4-FFF2-40B4-BE49-F238E27FC236}">
                <a16:creationId xmlns:a16="http://schemas.microsoft.com/office/drawing/2014/main" id="{875A77C7-137B-A1A7-B074-09E33EAD0C6A}"/>
              </a:ext>
            </a:extLst>
          </p:cNvPr>
          <p:cNvSpPr/>
          <p:nvPr/>
        </p:nvSpPr>
        <p:spPr>
          <a:xfrm>
            <a:off x="11740668" y="6629590"/>
            <a:ext cx="1313699" cy="1539070"/>
          </a:xfrm>
          <a:custGeom>
            <a:avLst/>
            <a:gdLst/>
            <a:ahLst/>
            <a:cxnLst/>
            <a:rect l="l" t="t" r="r" b="b"/>
            <a:pathLst>
              <a:path w="2080384" h="2039864">
                <a:moveTo>
                  <a:pt x="0" y="0"/>
                </a:moveTo>
                <a:lnTo>
                  <a:pt x="2080384" y="0"/>
                </a:lnTo>
                <a:lnTo>
                  <a:pt x="2080384" y="2039865"/>
                </a:lnTo>
                <a:lnTo>
                  <a:pt x="0" y="2039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8" name="Freeform 12">
            <a:extLst>
              <a:ext uri="{FF2B5EF4-FFF2-40B4-BE49-F238E27FC236}">
                <a16:creationId xmlns:a16="http://schemas.microsoft.com/office/drawing/2014/main" id="{D195C29C-DEA2-ABFB-CA88-C0D34EF76BDE}"/>
              </a:ext>
            </a:extLst>
          </p:cNvPr>
          <p:cNvSpPr/>
          <p:nvPr/>
        </p:nvSpPr>
        <p:spPr>
          <a:xfrm>
            <a:off x="11008276" y="6759626"/>
            <a:ext cx="3870642" cy="2787280"/>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81" name="TextBox 15">
            <a:extLst>
              <a:ext uri="{FF2B5EF4-FFF2-40B4-BE49-F238E27FC236}">
                <a16:creationId xmlns:a16="http://schemas.microsoft.com/office/drawing/2014/main" id="{444CF9DE-CEA2-5640-BD46-A91239764916}"/>
              </a:ext>
            </a:extLst>
          </p:cNvPr>
          <p:cNvSpPr txBox="1"/>
          <p:nvPr/>
        </p:nvSpPr>
        <p:spPr>
          <a:xfrm>
            <a:off x="1138655" y="1102075"/>
            <a:ext cx="3649940" cy="562142"/>
          </a:xfrm>
          <a:prstGeom prst="rect">
            <a:avLst/>
          </a:prstGeom>
        </p:spPr>
        <p:txBody>
          <a:bodyPr wrap="square" lIns="0" tIns="0" rIns="0" bIns="0" rtlCol="0" anchor="t">
            <a:spAutoFit/>
          </a:bodyPr>
          <a:lstStyle/>
          <a:p>
            <a:pPr algn="ctr" defTabSz="914400">
              <a:lnSpc>
                <a:spcPts val="5038"/>
              </a:lnSpc>
            </a:pPr>
            <a:r>
              <a:rPr lang="fr-FR" sz="2400" b="1" dirty="0">
                <a:latin typeface="เอฟซี พาเลท"/>
              </a:rPr>
              <a:t>DÉPENSES ÉLIGIBLES </a:t>
            </a:r>
            <a:endParaRPr lang="en-US" sz="2400" b="1" dirty="0">
              <a:latin typeface="เอฟซี พาเลท"/>
            </a:endParaRPr>
          </a:p>
        </p:txBody>
      </p:sp>
      <p:sp>
        <p:nvSpPr>
          <p:cNvPr id="95" name="ZoneTexte 94">
            <a:extLst>
              <a:ext uri="{FF2B5EF4-FFF2-40B4-BE49-F238E27FC236}">
                <a16:creationId xmlns:a16="http://schemas.microsoft.com/office/drawing/2014/main" id="{0103D55B-FE57-C1C0-FA65-5A196B3548B0}"/>
              </a:ext>
            </a:extLst>
          </p:cNvPr>
          <p:cNvSpPr txBox="1"/>
          <p:nvPr/>
        </p:nvSpPr>
        <p:spPr>
          <a:xfrm>
            <a:off x="10468932" y="7467763"/>
            <a:ext cx="4501056" cy="830997"/>
          </a:xfrm>
          <a:prstGeom prst="rect">
            <a:avLst/>
          </a:prstGeom>
          <a:noFill/>
        </p:spPr>
        <p:txBody>
          <a:bodyPr wrap="square">
            <a:spAutoFit/>
          </a:bodyPr>
          <a:lstStyle/>
          <a:p>
            <a:pPr algn="ctr"/>
            <a:r>
              <a:rPr lang="fr-FR" sz="2400" b="1" dirty="0">
                <a:latin typeface="Arial Black" panose="020B0A04020102020204" pitchFamily="34" charset="0"/>
                <a:cs typeface="Arial" panose="020B0604020202020204" pitchFamily="34" charset="0"/>
              </a:rPr>
              <a:t>INVESTISSEMENT ENERGETIQUE</a:t>
            </a:r>
          </a:p>
        </p:txBody>
      </p:sp>
      <p:sp>
        <p:nvSpPr>
          <p:cNvPr id="111" name="ZoneTexte 110">
            <a:extLst>
              <a:ext uri="{FF2B5EF4-FFF2-40B4-BE49-F238E27FC236}">
                <a16:creationId xmlns:a16="http://schemas.microsoft.com/office/drawing/2014/main" id="{E3CB2498-50CB-2EDD-8167-1DF0F092186B}"/>
              </a:ext>
            </a:extLst>
          </p:cNvPr>
          <p:cNvSpPr txBox="1"/>
          <p:nvPr/>
        </p:nvSpPr>
        <p:spPr>
          <a:xfrm>
            <a:off x="1138655" y="1658650"/>
            <a:ext cx="14803357" cy="5187574"/>
          </a:xfrm>
          <a:prstGeom prst="rect">
            <a:avLst/>
          </a:prstGeom>
          <a:solidFill>
            <a:schemeClr val="bg1"/>
          </a:solidFill>
        </p:spPr>
        <p:txBody>
          <a:bodyPr wrap="square">
            <a:spAutoFit/>
          </a:bodyPr>
          <a:lstStyle/>
          <a:p>
            <a:pPr algn="just"/>
            <a:r>
              <a:rPr lang="fr-FR" sz="2000" b="1" u="sng" dirty="0">
                <a:effectLst/>
                <a:ea typeface="Calibri" panose="020F0502020204030204" pitchFamily="34" charset="0"/>
              </a:rPr>
              <a:t>Espace hébergement projet de construction :  </a:t>
            </a:r>
            <a:endParaRPr lang="fr-FR" sz="2000" b="1" dirty="0">
              <a:effectLst/>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2000" dirty="0">
                <a:effectLst/>
                <a:ea typeface="Calibri" panose="020F0502020204030204" pitchFamily="34" charset="0"/>
              </a:rPr>
              <a:t>Les coûts liés à la conception et à la réalisation d’investissements résultant de procédés de constructions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coûts de prestations intellectuelles supportés par le bénéficiaire (par ex : études d’ingénierie, préparation, coordination, suivi, pilotage, AMO en proportion des travaux conduits (de 3 % à 5%)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prestations annexes de type diagnostic et audit (autre que l’audit de performance énergétique)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frais liés à la production de l’attestation du commissaire aux comptes ou de l’expert-comptable, spécifique au projet.</a:t>
            </a:r>
          </a:p>
          <a:p>
            <a:pPr marL="342900" lvl="0" indent="-342900" algn="just">
              <a:lnSpc>
                <a:spcPct val="106000"/>
              </a:lnSpc>
              <a:buFont typeface="Wingdings" panose="05000000000000000000" pitchFamily="2" charset="2"/>
              <a:buChar char=""/>
              <a:tabLst>
                <a:tab pos="457200" algn="l"/>
              </a:tabLst>
            </a:pPr>
            <a:r>
              <a:rPr lang="fr-FR" sz="2000" dirty="0">
                <a:ea typeface="Calibri" panose="020F0502020204030204" pitchFamily="34" charset="0"/>
              </a:rPr>
              <a:t>Les frais éventuels d’aléas et révision de prix (5% max)</a:t>
            </a:r>
            <a:endParaRPr lang="fr-FR" sz="2000" dirty="0">
              <a:effectLst/>
              <a:ea typeface="Calibri" panose="020F0502020204030204" pitchFamily="34" charset="0"/>
            </a:endParaRPr>
          </a:p>
          <a:p>
            <a:pPr algn="just"/>
            <a:endParaRPr lang="fr-FR" sz="2000" u="sng" dirty="0">
              <a:effectLst/>
              <a:ea typeface="Calibri" panose="020F0502020204030204" pitchFamily="34" charset="0"/>
            </a:endParaRPr>
          </a:p>
          <a:p>
            <a:pPr algn="just"/>
            <a:r>
              <a:rPr lang="fr-FR" sz="2000" b="1" u="sng" dirty="0">
                <a:effectLst/>
                <a:ea typeface="Calibri" panose="020F0502020204030204" pitchFamily="34" charset="0"/>
              </a:rPr>
              <a:t>Pour les espaces hébergement et formation - projets en rénovation énergétique : </a:t>
            </a:r>
            <a:endParaRPr lang="fr-FR" sz="2000" b="1" dirty="0">
              <a:effectLst/>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2000" dirty="0">
                <a:effectLst/>
                <a:ea typeface="Calibri" panose="020F0502020204030204" pitchFamily="34" charset="0"/>
              </a:rPr>
              <a:t>Les coûts liés à la rénovation énergétique : (l’isolation thermique murs, toits, planchers bas…), fenêtres double vitrage, système de ventilation double flux, systèmes de chauffage et production d’eau chaude, gestion technique des bâtiments… (liste non exhaustive)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coûts de prestations intellectuelles supportés par le bénéficiaire (par ex : maîtrise d’œuvre, études d’ingénierie, préparation, coordination, suivi, pilotage, AMO en proportion des travaux conduits (de 3 % à 5%)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prestations annexes de type diagnostic et audit (autre que l’audit de performance énergétique)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frais liés à la production de l’attestation du commissaire aux comptes ou de l’expert-comptable, spécifique au projet.</a:t>
            </a:r>
          </a:p>
          <a:p>
            <a:pPr marL="342900" lvl="0" indent="-342900" algn="just">
              <a:lnSpc>
                <a:spcPct val="106000"/>
              </a:lnSpc>
              <a:buFont typeface="Wingdings" panose="05000000000000000000" pitchFamily="2" charset="2"/>
              <a:buChar char=""/>
              <a:tabLst>
                <a:tab pos="457200" algn="l"/>
              </a:tabLst>
            </a:pPr>
            <a:r>
              <a:rPr lang="fr-FR" sz="2000" dirty="0">
                <a:ea typeface="Calibri" panose="020F0502020204030204" pitchFamily="34" charset="0"/>
              </a:rPr>
              <a:t>Les coûts de réalisation et mise en forme marketée des productions, retour d’expériences, résultats des projets</a:t>
            </a:r>
            <a:endParaRPr lang="fr-FR" sz="2000" dirty="0">
              <a:effectLst/>
              <a:ea typeface="Times New Roman" panose="02020603050405020304" pitchFamily="18" charset="0"/>
            </a:endParaRPr>
          </a:p>
        </p:txBody>
      </p:sp>
      <p:sp>
        <p:nvSpPr>
          <p:cNvPr id="3" name="Rectangle 2">
            <a:extLst>
              <a:ext uri="{FF2B5EF4-FFF2-40B4-BE49-F238E27FC236}">
                <a16:creationId xmlns:a16="http://schemas.microsoft.com/office/drawing/2014/main" id="{474847AB-4A57-CC4A-263B-D874F771B9CE}"/>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3BDEB997-2B73-D97A-DF17-0C5734961B46}"/>
              </a:ext>
            </a:extLst>
          </p:cNvPr>
          <p:cNvPicPr>
            <a:picLocks noChangeAspect="1"/>
          </p:cNvPicPr>
          <p:nvPr/>
        </p:nvPicPr>
        <p:blipFill>
          <a:blip r:embed="rId11"/>
          <a:stretch>
            <a:fillRect/>
          </a:stretch>
        </p:blipFill>
        <p:spPr>
          <a:xfrm>
            <a:off x="14395548" y="160525"/>
            <a:ext cx="1823083" cy="828038"/>
          </a:xfrm>
          <a:prstGeom prst="rect">
            <a:avLst/>
          </a:prstGeom>
        </p:spPr>
      </p:pic>
      <p:sp>
        <p:nvSpPr>
          <p:cNvPr id="7" name="Freeform 4">
            <a:extLst>
              <a:ext uri="{FF2B5EF4-FFF2-40B4-BE49-F238E27FC236}">
                <a16:creationId xmlns:a16="http://schemas.microsoft.com/office/drawing/2014/main" id="{4CD5D0AA-5C81-C186-2ED6-E783D468B337}"/>
              </a:ext>
            </a:extLst>
          </p:cNvPr>
          <p:cNvSpPr/>
          <p:nvPr/>
        </p:nvSpPr>
        <p:spPr>
          <a:xfrm>
            <a:off x="14148061" y="3087072"/>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1905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E215-3CE9-DC59-60C0-5C3DFAFEFFF1}"/>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0B3DA759-904E-C95F-D25A-2D1546B797FF}"/>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12</a:t>
            </a:fld>
            <a:endParaRPr lang="fr-FR" sz="1400">
              <a:solidFill>
                <a:prstClr val="black"/>
              </a:solidFill>
              <a:latin typeface="Calibri"/>
            </a:endParaRPr>
          </a:p>
        </p:txBody>
      </p:sp>
      <p:sp>
        <p:nvSpPr>
          <p:cNvPr id="4" name="Title 2">
            <a:extLst>
              <a:ext uri="{FF2B5EF4-FFF2-40B4-BE49-F238E27FC236}">
                <a16:creationId xmlns:a16="http://schemas.microsoft.com/office/drawing/2014/main" id="{14DD9A72-70B6-9CF3-D3DD-A87E9F79C180}"/>
              </a:ext>
            </a:extLst>
          </p:cNvPr>
          <p:cNvSpPr>
            <a:spLocks noGrp="1"/>
          </p:cNvSpPr>
          <p:nvPr>
            <p:ph type="title"/>
          </p:nvPr>
        </p:nvSpPr>
        <p:spPr>
          <a:xfrm>
            <a:off x="1667003" y="447605"/>
            <a:ext cx="12088497" cy="535531"/>
          </a:xfrm>
        </p:spPr>
        <p:txBody>
          <a:bodyPr/>
          <a:lstStyle/>
          <a:p>
            <a:pPr algn="l"/>
            <a:r>
              <a:rPr lang="fr-FR" sz="3200" dirty="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FE0EBE72-600B-B994-2679-4DF5D2187A31}"/>
              </a:ext>
            </a:extLst>
          </p:cNvPr>
          <p:cNvSpPr/>
          <p:nvPr/>
        </p:nvSpPr>
        <p:spPr>
          <a:xfrm>
            <a:off x="123264" y="3294613"/>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BAA38E4C-C106-F35F-ACCC-2CD0D6E4AFBA}"/>
              </a:ext>
            </a:extLst>
          </p:cNvPr>
          <p:cNvGrpSpPr>
            <a:grpSpLocks noChangeAspect="1"/>
          </p:cNvGrpSpPr>
          <p:nvPr/>
        </p:nvGrpSpPr>
        <p:grpSpPr>
          <a:xfrm>
            <a:off x="12466040" y="5947614"/>
            <a:ext cx="656439" cy="614232"/>
            <a:chOff x="0" y="0"/>
            <a:chExt cx="816458" cy="866165"/>
          </a:xfrm>
        </p:grpSpPr>
        <p:sp>
          <p:nvSpPr>
            <p:cNvPr id="74" name="Freeform 8">
              <a:extLst>
                <a:ext uri="{FF2B5EF4-FFF2-40B4-BE49-F238E27FC236}">
                  <a16:creationId xmlns:a16="http://schemas.microsoft.com/office/drawing/2014/main" id="{523CDD70-6588-F70E-3E2C-501AB231521A}"/>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grpSp>
        <p:nvGrpSpPr>
          <p:cNvPr id="75" name="Group 9">
            <a:extLst>
              <a:ext uri="{FF2B5EF4-FFF2-40B4-BE49-F238E27FC236}">
                <a16:creationId xmlns:a16="http://schemas.microsoft.com/office/drawing/2014/main" id="{8EAA8AF7-2B2E-9F73-922F-BE6896C9DE1A}"/>
              </a:ext>
            </a:extLst>
          </p:cNvPr>
          <p:cNvGrpSpPr>
            <a:grpSpLocks noChangeAspect="1"/>
          </p:cNvGrpSpPr>
          <p:nvPr/>
        </p:nvGrpSpPr>
        <p:grpSpPr>
          <a:xfrm>
            <a:off x="5731264" y="1697708"/>
            <a:ext cx="1069959" cy="855491"/>
            <a:chOff x="0" y="0"/>
            <a:chExt cx="1567358" cy="1293952"/>
          </a:xfrm>
        </p:grpSpPr>
        <p:sp>
          <p:nvSpPr>
            <p:cNvPr id="76" name="Freeform 10">
              <a:extLst>
                <a:ext uri="{FF2B5EF4-FFF2-40B4-BE49-F238E27FC236}">
                  <a16:creationId xmlns:a16="http://schemas.microsoft.com/office/drawing/2014/main" id="{6EB479BD-FEF1-B27A-0DA8-9F50CF813C20}"/>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8" name="Freeform 12">
            <a:extLst>
              <a:ext uri="{FF2B5EF4-FFF2-40B4-BE49-F238E27FC236}">
                <a16:creationId xmlns:a16="http://schemas.microsoft.com/office/drawing/2014/main" id="{DDA10FF5-E7D0-B1FF-01D0-E5B9EF496EA0}"/>
              </a:ext>
            </a:extLst>
          </p:cNvPr>
          <p:cNvSpPr/>
          <p:nvPr/>
        </p:nvSpPr>
        <p:spPr>
          <a:xfrm>
            <a:off x="12048565" y="6028874"/>
            <a:ext cx="3924047" cy="2899789"/>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95" name="ZoneTexte 94">
            <a:extLst>
              <a:ext uri="{FF2B5EF4-FFF2-40B4-BE49-F238E27FC236}">
                <a16:creationId xmlns:a16="http://schemas.microsoft.com/office/drawing/2014/main" id="{800AA6EC-5D3B-B32B-6994-B258F7C17B1B}"/>
              </a:ext>
            </a:extLst>
          </p:cNvPr>
          <p:cNvSpPr txBox="1"/>
          <p:nvPr/>
        </p:nvSpPr>
        <p:spPr>
          <a:xfrm>
            <a:off x="11562626" y="6849520"/>
            <a:ext cx="4501056" cy="830997"/>
          </a:xfrm>
          <a:prstGeom prst="rect">
            <a:avLst/>
          </a:prstGeom>
          <a:noFill/>
        </p:spPr>
        <p:txBody>
          <a:bodyPr wrap="square">
            <a:spAutoFit/>
          </a:bodyPr>
          <a:lstStyle/>
          <a:p>
            <a:pPr algn="ctr"/>
            <a:r>
              <a:rPr lang="fr-FR" sz="2400" b="1" dirty="0">
                <a:latin typeface="Arial Black" panose="020B0A04020102020204" pitchFamily="34" charset="0"/>
                <a:cs typeface="Arial" panose="020B0604020202020204" pitchFamily="34" charset="0"/>
              </a:rPr>
              <a:t>INVESTISSEMENT ENERGETIQUE</a:t>
            </a:r>
          </a:p>
        </p:txBody>
      </p:sp>
      <p:sp>
        <p:nvSpPr>
          <p:cNvPr id="98" name="TextBox 15">
            <a:extLst>
              <a:ext uri="{FF2B5EF4-FFF2-40B4-BE49-F238E27FC236}">
                <a16:creationId xmlns:a16="http://schemas.microsoft.com/office/drawing/2014/main" id="{F6C51293-C2C7-7A9A-B268-5ED5B01D85E8}"/>
              </a:ext>
            </a:extLst>
          </p:cNvPr>
          <p:cNvSpPr txBox="1"/>
          <p:nvPr/>
        </p:nvSpPr>
        <p:spPr>
          <a:xfrm>
            <a:off x="895867" y="1957683"/>
            <a:ext cx="4661118" cy="562655"/>
          </a:xfrm>
          <a:prstGeom prst="rect">
            <a:avLst/>
          </a:prstGeom>
        </p:spPr>
        <p:txBody>
          <a:bodyPr wrap="square" lIns="0" tIns="0" rIns="0" bIns="0" rtlCol="0" anchor="t">
            <a:spAutoFit/>
          </a:bodyPr>
          <a:lstStyle/>
          <a:p>
            <a:pPr algn="ctr" defTabSz="914400">
              <a:lnSpc>
                <a:spcPts val="5038"/>
              </a:lnSpc>
            </a:pPr>
            <a:r>
              <a:rPr lang="en-US" sz="2400" b="1" dirty="0">
                <a:latin typeface="เอฟซี พาเลท"/>
              </a:rPr>
              <a:t>D</a:t>
            </a:r>
            <a:r>
              <a:rPr lang="fr-FR" sz="2400" b="1" dirty="0">
                <a:latin typeface="เอฟซี พาเลท"/>
              </a:rPr>
              <a:t>É</a:t>
            </a:r>
            <a:r>
              <a:rPr lang="en-US" sz="2400" b="1" dirty="0">
                <a:latin typeface="เอฟซี พาเลท"/>
              </a:rPr>
              <a:t>PENSES IN</a:t>
            </a:r>
            <a:r>
              <a:rPr lang="fr-FR" sz="2400" b="1" dirty="0">
                <a:latin typeface="เอฟซี พาเลท"/>
              </a:rPr>
              <a:t>É</a:t>
            </a:r>
            <a:r>
              <a:rPr lang="en-US" sz="2400" b="1" dirty="0">
                <a:latin typeface="เอฟซี พาเลท"/>
              </a:rPr>
              <a:t>LIGIBLES</a:t>
            </a:r>
          </a:p>
        </p:txBody>
      </p:sp>
      <p:sp>
        <p:nvSpPr>
          <p:cNvPr id="3" name="Rectangle 2">
            <a:extLst>
              <a:ext uri="{FF2B5EF4-FFF2-40B4-BE49-F238E27FC236}">
                <a16:creationId xmlns:a16="http://schemas.microsoft.com/office/drawing/2014/main" id="{14C555A9-AE79-232E-A4AE-65C9A0A3657F}"/>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05E3CB9A-5947-63F3-4C89-506C1DBA8D86}"/>
              </a:ext>
            </a:extLst>
          </p:cNvPr>
          <p:cNvPicPr>
            <a:picLocks noChangeAspect="1"/>
          </p:cNvPicPr>
          <p:nvPr/>
        </p:nvPicPr>
        <p:blipFill>
          <a:blip r:embed="rId7"/>
          <a:stretch>
            <a:fillRect/>
          </a:stretch>
        </p:blipFill>
        <p:spPr>
          <a:xfrm>
            <a:off x="14395548" y="160525"/>
            <a:ext cx="1823083" cy="828038"/>
          </a:xfrm>
          <a:prstGeom prst="rect">
            <a:avLst/>
          </a:prstGeom>
        </p:spPr>
      </p:pic>
      <p:sp>
        <p:nvSpPr>
          <p:cNvPr id="5" name="ZoneTexte 4">
            <a:extLst>
              <a:ext uri="{FF2B5EF4-FFF2-40B4-BE49-F238E27FC236}">
                <a16:creationId xmlns:a16="http://schemas.microsoft.com/office/drawing/2014/main" id="{C7DFB2B9-F7A5-F7D8-048C-67CBE5AB764F}"/>
              </a:ext>
            </a:extLst>
          </p:cNvPr>
          <p:cNvSpPr txBox="1"/>
          <p:nvPr/>
        </p:nvSpPr>
        <p:spPr>
          <a:xfrm>
            <a:off x="1300741" y="3018563"/>
            <a:ext cx="12847320" cy="2035942"/>
          </a:xfrm>
          <a:prstGeom prst="rect">
            <a:avLst/>
          </a:prstGeom>
          <a:noFill/>
        </p:spPr>
        <p:txBody>
          <a:bodyPr wrap="square">
            <a:spAutoFit/>
          </a:bodyPr>
          <a:lstStyle/>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frais de déplacement, restauration et hébergement des prestataires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 concours aux frais généraux, les frais bancaires, et toutes charges non spécifiques au projet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heures de face à face pédagogiques dont le financement est déjà assuré par le NPEC ;</a:t>
            </a:r>
            <a:endParaRPr lang="fr-FR" sz="2000" dirty="0">
              <a:effectLst/>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heures de formation du personnel dont la prise en charge est assurée dans le cadre du plan de formation</a:t>
            </a:r>
          </a:p>
          <a:p>
            <a:pPr marL="342900" lvl="0" indent="-342900" algn="just">
              <a:lnSpc>
                <a:spcPct val="106000"/>
              </a:lnSpc>
              <a:buFont typeface="Wingdings" panose="05000000000000000000" pitchFamily="2" charset="2"/>
              <a:buChar char=""/>
              <a:tabLst>
                <a:tab pos="457200" algn="l"/>
              </a:tabLst>
            </a:pPr>
            <a:r>
              <a:rPr lang="fr-FR" sz="2000" dirty="0">
                <a:ea typeface="Calibri" panose="020F0502020204030204" pitchFamily="34" charset="0"/>
              </a:rPr>
              <a:t>Les frais de personnel en charge du suivi du projet de rénovation énergétique et/ou de construction</a:t>
            </a:r>
            <a:r>
              <a:rPr lang="fr-FR" sz="2000" dirty="0">
                <a:effectLst/>
                <a:ea typeface="Calibri" panose="020F0502020204030204" pitchFamily="34" charset="0"/>
              </a:rPr>
              <a:t>.</a:t>
            </a:r>
          </a:p>
          <a:p>
            <a:pPr lvl="0" algn="just">
              <a:lnSpc>
                <a:spcPct val="106000"/>
              </a:lnSpc>
              <a:tabLst>
                <a:tab pos="457200" algn="l"/>
              </a:tabLst>
            </a:pPr>
            <a:endParaRPr lang="fr-FR" sz="2000" dirty="0">
              <a:effectLst/>
              <a:ea typeface="Times New Roman" panose="02020603050405020304" pitchFamily="18" charset="0"/>
            </a:endParaRPr>
          </a:p>
        </p:txBody>
      </p:sp>
      <p:sp>
        <p:nvSpPr>
          <p:cNvPr id="7" name="Freeform 4">
            <a:extLst>
              <a:ext uri="{FF2B5EF4-FFF2-40B4-BE49-F238E27FC236}">
                <a16:creationId xmlns:a16="http://schemas.microsoft.com/office/drawing/2014/main" id="{2DDEF573-B1F7-DA4C-158E-A0798A12B785}"/>
              </a:ext>
            </a:extLst>
          </p:cNvPr>
          <p:cNvSpPr/>
          <p:nvPr/>
        </p:nvSpPr>
        <p:spPr>
          <a:xfrm>
            <a:off x="14148061" y="3087072"/>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0596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5AEF-E5EB-94B5-F15B-0C5065EA15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D4D0A76-A3C8-C751-53F3-90F4A030EFC7}"/>
              </a:ext>
            </a:extLst>
          </p:cNvPr>
          <p:cNvSpPr txBox="1"/>
          <p:nvPr/>
        </p:nvSpPr>
        <p:spPr>
          <a:xfrm>
            <a:off x="599089" y="3233346"/>
            <a:ext cx="14716762" cy="1585049"/>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IV. Évaluation des projets</a:t>
            </a:r>
            <a:endParaRPr lang="fr-FR" sz="7100" dirty="0">
              <a:solidFill>
                <a:prstClr val="black"/>
              </a:solidFill>
              <a:latin typeface="Arial Black"/>
              <a:cs typeface="Arial"/>
            </a:endParaRPr>
          </a:p>
          <a:p>
            <a:pPr defTabSz="812810">
              <a:defRPr/>
            </a:pPr>
            <a:r>
              <a:rPr lang="fr-FR" sz="3200" dirty="0">
                <a:solidFill>
                  <a:srgbClr val="1D1D1B"/>
                </a:solidFill>
                <a:latin typeface="Arial"/>
                <a:cs typeface="Arial"/>
              </a:rPr>
              <a:t>  </a:t>
            </a:r>
            <a:endParaRPr lang="fr-FR" sz="7100" dirty="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2B1CFE2F-0E79-5890-0634-1F6E697FBD9C}"/>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13</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FD7C8F8F-23C9-7C97-E483-AE5DA4056295}"/>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B0721288-4B06-36CF-3C31-C62ACCB1518E}"/>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404376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2FD88-185C-0667-C2F1-3E3DD1FDF90E}"/>
              </a:ext>
            </a:extLst>
          </p:cNvPr>
          <p:cNvSpPr>
            <a:spLocks noGrp="1"/>
          </p:cNvSpPr>
          <p:nvPr>
            <p:ph type="title"/>
          </p:nvPr>
        </p:nvSpPr>
        <p:spPr/>
        <p:txBody>
          <a:bodyPr/>
          <a:lstStyle/>
          <a:p>
            <a:r>
              <a:rPr lang="fr-FR" dirty="0"/>
              <a:t>Critères d’évaluation</a:t>
            </a:r>
          </a:p>
        </p:txBody>
      </p:sp>
      <p:sp>
        <p:nvSpPr>
          <p:cNvPr id="3" name="Espace réservé du numéro de diapositive 2">
            <a:extLst>
              <a:ext uri="{FF2B5EF4-FFF2-40B4-BE49-F238E27FC236}">
                <a16:creationId xmlns:a16="http://schemas.microsoft.com/office/drawing/2014/main" id="{988E7F4A-B82F-68BE-0A21-18785B10D50B}"/>
              </a:ext>
            </a:extLst>
          </p:cNvPr>
          <p:cNvSpPr>
            <a:spLocks noGrp="1"/>
          </p:cNvSpPr>
          <p:nvPr>
            <p:ph type="sldNum" sz="quarter" idx="10"/>
          </p:nvPr>
        </p:nvSpPr>
        <p:spPr/>
        <p:txBody>
          <a:bodyPr/>
          <a:lstStyle/>
          <a:p>
            <a:fld id="{54A149C6-6019-4B05-B4F5-8ADACCDF97D0}" type="slidenum">
              <a:rPr lang="fr-FR" smtClean="0"/>
              <a:pPr/>
              <a:t>14</a:t>
            </a:fld>
            <a:endParaRPr lang="fr-FR"/>
          </a:p>
        </p:txBody>
      </p:sp>
      <p:sp>
        <p:nvSpPr>
          <p:cNvPr id="4" name="Espace réservé du texte 3">
            <a:extLst>
              <a:ext uri="{FF2B5EF4-FFF2-40B4-BE49-F238E27FC236}">
                <a16:creationId xmlns:a16="http://schemas.microsoft.com/office/drawing/2014/main" id="{F62A9566-F751-561C-BFC8-F7A0B5B49D68}"/>
              </a:ext>
            </a:extLst>
          </p:cNvPr>
          <p:cNvSpPr>
            <a:spLocks noGrp="1"/>
          </p:cNvSpPr>
          <p:nvPr>
            <p:ph type="body" sz="quarter" idx="11"/>
          </p:nvPr>
        </p:nvSpPr>
        <p:spPr>
          <a:xfrm>
            <a:off x="829252" y="1370228"/>
            <a:ext cx="14935435" cy="7087065"/>
          </a:xfrm>
        </p:spPr>
        <p:txBody>
          <a:bodyPr>
            <a:normAutofit/>
          </a:bodyPr>
          <a:lstStyle/>
          <a:p>
            <a:pPr>
              <a:spcBef>
                <a:spcPts val="600"/>
              </a:spcBef>
            </a:pPr>
            <a:r>
              <a:rPr lang="fr-FR" sz="2400" b="0" dirty="0">
                <a:effectLst/>
                <a:ea typeface="Calibri" panose="020F0502020204030204" pitchFamily="34" charset="0"/>
              </a:rPr>
              <a:t>En harmonie avec la méthodologie mise en place pour les autres appels à projets, l’analyse et l’évaluation des dossiers porteront sur </a:t>
            </a:r>
            <a:r>
              <a:rPr lang="fr-FR" sz="2400" dirty="0">
                <a:effectLst/>
                <a:ea typeface="Calibri" panose="020F0502020204030204" pitchFamily="34" charset="0"/>
              </a:rPr>
              <a:t>5 critères pour un total de 100 points :</a:t>
            </a:r>
            <a:endParaRPr lang="fr-FR" sz="2400" dirty="0">
              <a:effectLst/>
              <a:ea typeface="Times New Roman" panose="02020603050405020304" pitchFamily="18" charset="0"/>
            </a:endParaRPr>
          </a:p>
          <a:p>
            <a:pPr marL="0" lvl="0" indent="0">
              <a:buNone/>
            </a:pPr>
            <a:r>
              <a:rPr lang="fr-FR" sz="2000" dirty="0">
                <a:effectLst/>
                <a:ea typeface="Calibri" panose="020F0502020204030204" pitchFamily="34" charset="0"/>
              </a:rPr>
              <a:t>1/ Analyse du porteur et du budget du projet (20 points) ;</a:t>
            </a:r>
            <a:endParaRPr lang="fr-FR" sz="2000" dirty="0">
              <a:effectLst/>
              <a:ea typeface="Times New Roman" panose="02020603050405020304" pitchFamily="18" charset="0"/>
            </a:endParaRPr>
          </a:p>
          <a:p>
            <a:pPr marL="0" lvl="0" indent="0">
              <a:buNone/>
            </a:pPr>
            <a:r>
              <a:rPr lang="fr-FR" sz="2000" dirty="0">
                <a:effectLst/>
                <a:ea typeface="Calibri" panose="020F0502020204030204" pitchFamily="34" charset="0"/>
              </a:rPr>
              <a:t>2/ Les impacts territoriaux du projet (30 points) :</a:t>
            </a:r>
            <a:endParaRPr lang="fr-FR" sz="2000" dirty="0"/>
          </a:p>
          <a:p>
            <a:pPr marL="1077913" lvl="2" indent="-242888" algn="l"/>
            <a:r>
              <a:rPr lang="fr-FR" sz="2000" dirty="0"/>
              <a:t>L’argumentation du porteur de projet devra démontrer les impacts de son projet de rénovation énergétique globale et/ou de construction notamment sur tout ou partie des éléments suivants :</a:t>
            </a:r>
          </a:p>
          <a:p>
            <a:pPr marL="2971800" lvl="4" indent="-457200" algn="just">
              <a:buClr>
                <a:schemeClr val="bg1">
                  <a:lumMod val="50000"/>
                </a:schemeClr>
              </a:buClr>
              <a:buFont typeface="+mj-lt"/>
              <a:buAutoNum type="arabicPeriod"/>
              <a:tabLst>
                <a:tab pos="2687638" algn="l"/>
              </a:tabLst>
            </a:pPr>
            <a:r>
              <a:rPr lang="fr-FR" sz="2000" dirty="0"/>
              <a:t>Développement économique local (contribution création d’emplois, renforcement de l’attractivité économique (main d’œuvre qualifiée, implantation nouvelles entreprises, croissance entreprises existantes)</a:t>
            </a:r>
          </a:p>
          <a:p>
            <a:pPr marL="2971800" lvl="4" indent="-457200" algn="just">
              <a:buClr>
                <a:schemeClr val="bg1">
                  <a:lumMod val="50000"/>
                </a:schemeClr>
              </a:buClr>
              <a:buFont typeface="+mj-lt"/>
              <a:buAutoNum type="arabicPeriod"/>
              <a:tabLst>
                <a:tab pos="2687638" algn="l"/>
              </a:tabLst>
            </a:pPr>
            <a:r>
              <a:rPr lang="fr-FR" sz="2000" dirty="0"/>
              <a:t>Amélioration des compétences et qualifications (formations qualifiantes adaptées aux besoins du marché local, employabilité des jeunes)</a:t>
            </a:r>
          </a:p>
          <a:p>
            <a:pPr marL="2971800" lvl="4" indent="-457200" algn="just">
              <a:buClr>
                <a:schemeClr val="bg1">
                  <a:lumMod val="50000"/>
                </a:schemeClr>
              </a:buClr>
              <a:buFont typeface="+mj-lt"/>
              <a:buAutoNum type="arabicPeriod"/>
              <a:tabLst>
                <a:tab pos="2687638" algn="l"/>
              </a:tabLst>
            </a:pPr>
            <a:r>
              <a:rPr lang="fr-FR" sz="2000" dirty="0"/>
              <a:t>Innovation et modernisation du secteur (intégration des technologies et méthodes de construction dans les programmes de formation); partenariats avec les entreprises)</a:t>
            </a:r>
          </a:p>
          <a:p>
            <a:pPr marL="2971800" lvl="4" indent="-457200" algn="just">
              <a:buClr>
                <a:schemeClr val="bg1">
                  <a:lumMod val="50000"/>
                </a:schemeClr>
              </a:buClr>
              <a:buFont typeface="+mj-lt"/>
              <a:buAutoNum type="arabicPeriod"/>
              <a:tabLst>
                <a:tab pos="2687638" algn="l"/>
              </a:tabLst>
            </a:pPr>
            <a:r>
              <a:rPr lang="fr-FR" sz="2000" dirty="0"/>
              <a:t>Développement social et territorial (insertion professionnelle, mobilité et attractivité territoriale)</a:t>
            </a:r>
          </a:p>
          <a:p>
            <a:pPr marL="2971800" lvl="4" indent="-457200" algn="just">
              <a:buClr>
                <a:schemeClr val="bg1">
                  <a:lumMod val="50000"/>
                </a:schemeClr>
              </a:buClr>
              <a:buFont typeface="+mj-lt"/>
              <a:buAutoNum type="arabicPeriod"/>
              <a:tabLst>
                <a:tab pos="2687638" algn="l"/>
              </a:tabLst>
            </a:pPr>
            <a:r>
              <a:rPr lang="fr-FR" sz="2000" dirty="0"/>
              <a:t>Soutien aux PME (services d’accompagnement des OF.A aux entreprises, formation continue)</a:t>
            </a:r>
          </a:p>
          <a:p>
            <a:pPr marL="2971800" lvl="4" indent="-457200" algn="just">
              <a:buClr>
                <a:schemeClr val="bg1">
                  <a:lumMod val="50000"/>
                </a:schemeClr>
              </a:buClr>
              <a:buFont typeface="+mj-lt"/>
              <a:buAutoNum type="arabicPeriod"/>
              <a:tabLst>
                <a:tab pos="2687638" algn="l"/>
              </a:tabLst>
            </a:pPr>
            <a:r>
              <a:rPr lang="fr-FR" sz="2000" dirty="0"/>
              <a:t>Contribution aux projets locaux (projets de construction locaux, rénovation des bâtiments publics, événements et compétitions (participation à des compétitions et événements locaux)</a:t>
            </a:r>
          </a:p>
          <a:p>
            <a:pPr marL="2971800" lvl="4" indent="-457200" algn="just">
              <a:buClr>
                <a:schemeClr val="bg1">
                  <a:lumMod val="50000"/>
                </a:schemeClr>
              </a:buClr>
              <a:buFont typeface="+mj-lt"/>
              <a:buAutoNum type="arabicPeriod"/>
              <a:tabLst>
                <a:tab pos="2687638" algn="l"/>
              </a:tabLst>
            </a:pPr>
            <a:r>
              <a:rPr lang="fr-FR" sz="2000" dirty="0"/>
              <a:t>Impacts environnementaux (promotion de la construction durable, réhabilitation des espaces)</a:t>
            </a:r>
            <a:endParaRPr lang="fr-FR" sz="2000" dirty="0">
              <a:ea typeface="Calibri" panose="020F0502020204030204" pitchFamily="34" charset="0"/>
            </a:endParaRPr>
          </a:p>
          <a:p>
            <a:pPr marL="457200" lvl="0" indent="-457200" algn="just">
              <a:buFont typeface="+mj-lt"/>
              <a:buAutoNum type="arabicPeriod"/>
            </a:pPr>
            <a:endParaRPr lang="fr-FR" sz="2000" dirty="0">
              <a:effectLst/>
              <a:ea typeface="Calibri" panose="020F0502020204030204" pitchFamily="34" charset="0"/>
            </a:endParaRPr>
          </a:p>
          <a:p>
            <a:pPr marL="342900" lvl="0" indent="-342900">
              <a:buFont typeface="Wingdings" panose="05000000000000000000" pitchFamily="2" charset="2"/>
              <a:buChar char="§"/>
            </a:pPr>
            <a:endParaRPr lang="fr-FR" sz="2000" dirty="0">
              <a:effectLst/>
              <a:ea typeface="Times New Roman" panose="02020603050405020304" pitchFamily="18" charset="0"/>
            </a:endParaRPr>
          </a:p>
          <a:p>
            <a:pPr marL="342900" lvl="0" indent="-342900">
              <a:buFont typeface="Wingdings" panose="05000000000000000000" pitchFamily="2" charset="2"/>
              <a:buChar char="§"/>
            </a:pPr>
            <a:endParaRPr lang="fr-FR" sz="2000" dirty="0">
              <a:effectLst/>
              <a:ea typeface="Times New Roman" panose="02020603050405020304" pitchFamily="18" charset="0"/>
            </a:endParaRPr>
          </a:p>
          <a:p>
            <a:endParaRPr lang="fr-FR" sz="2000" dirty="0"/>
          </a:p>
        </p:txBody>
      </p:sp>
      <p:sp>
        <p:nvSpPr>
          <p:cNvPr id="6" name="Rectangle 5">
            <a:extLst>
              <a:ext uri="{FF2B5EF4-FFF2-40B4-BE49-F238E27FC236}">
                <a16:creationId xmlns:a16="http://schemas.microsoft.com/office/drawing/2014/main" id="{8BDB0552-E7CD-CA21-07C5-7749E37F46A7}"/>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3" descr="Une image contenant Police, Graphique, logo, symbole&#10;&#10;Description générée automatiquement">
            <a:extLst>
              <a:ext uri="{FF2B5EF4-FFF2-40B4-BE49-F238E27FC236}">
                <a16:creationId xmlns:a16="http://schemas.microsoft.com/office/drawing/2014/main" id="{4C1C14EC-9242-A343-9A3F-6F17942C5FCE}"/>
              </a:ext>
            </a:extLst>
          </p:cNvPr>
          <p:cNvPicPr>
            <a:picLocks noChangeAspect="1"/>
          </p:cNvPicPr>
          <p:nvPr/>
        </p:nvPicPr>
        <p:blipFill>
          <a:blip r:embed="rId2"/>
          <a:stretch>
            <a:fillRect/>
          </a:stretch>
        </p:blipFill>
        <p:spPr>
          <a:xfrm>
            <a:off x="14477977" y="282336"/>
            <a:ext cx="1457325" cy="584199"/>
          </a:xfrm>
          <a:prstGeom prst="rect">
            <a:avLst/>
          </a:prstGeom>
        </p:spPr>
      </p:pic>
    </p:spTree>
    <p:extLst>
      <p:ext uri="{BB962C8B-B14F-4D97-AF65-F5344CB8AC3E}">
        <p14:creationId xmlns:p14="http://schemas.microsoft.com/office/powerpoint/2010/main" val="22425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76E4-F88E-AD49-3639-7CAA0F3840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0AE174-3F2F-7EE6-0F8A-8928E31BE93C}"/>
              </a:ext>
            </a:extLst>
          </p:cNvPr>
          <p:cNvSpPr>
            <a:spLocks noGrp="1"/>
          </p:cNvSpPr>
          <p:nvPr>
            <p:ph type="title"/>
          </p:nvPr>
        </p:nvSpPr>
        <p:spPr/>
        <p:txBody>
          <a:bodyPr/>
          <a:lstStyle/>
          <a:p>
            <a:r>
              <a:rPr lang="fr-FR" dirty="0"/>
              <a:t>Critères d’évaluation</a:t>
            </a:r>
          </a:p>
        </p:txBody>
      </p:sp>
      <p:sp>
        <p:nvSpPr>
          <p:cNvPr id="3" name="Espace réservé du numéro de diapositive 2">
            <a:extLst>
              <a:ext uri="{FF2B5EF4-FFF2-40B4-BE49-F238E27FC236}">
                <a16:creationId xmlns:a16="http://schemas.microsoft.com/office/drawing/2014/main" id="{E6C01DA1-76A1-0BAA-10ED-126179E58923}"/>
              </a:ext>
            </a:extLst>
          </p:cNvPr>
          <p:cNvSpPr>
            <a:spLocks noGrp="1"/>
          </p:cNvSpPr>
          <p:nvPr>
            <p:ph type="sldNum" sz="quarter" idx="10"/>
          </p:nvPr>
        </p:nvSpPr>
        <p:spPr/>
        <p:txBody>
          <a:bodyPr/>
          <a:lstStyle/>
          <a:p>
            <a:fld id="{54A149C6-6019-4B05-B4F5-8ADACCDF97D0}" type="slidenum">
              <a:rPr lang="fr-FR" smtClean="0"/>
              <a:pPr/>
              <a:t>15</a:t>
            </a:fld>
            <a:endParaRPr lang="fr-FR"/>
          </a:p>
        </p:txBody>
      </p:sp>
      <p:sp>
        <p:nvSpPr>
          <p:cNvPr id="4" name="Espace réservé du texte 3">
            <a:extLst>
              <a:ext uri="{FF2B5EF4-FFF2-40B4-BE49-F238E27FC236}">
                <a16:creationId xmlns:a16="http://schemas.microsoft.com/office/drawing/2014/main" id="{0A0160AB-E1F6-8CD3-6C86-A0884125158C}"/>
              </a:ext>
            </a:extLst>
          </p:cNvPr>
          <p:cNvSpPr>
            <a:spLocks noGrp="1"/>
          </p:cNvSpPr>
          <p:nvPr>
            <p:ph type="body" sz="quarter" idx="11"/>
          </p:nvPr>
        </p:nvSpPr>
        <p:spPr>
          <a:xfrm>
            <a:off x="1623357" y="1540769"/>
            <a:ext cx="14328000" cy="6984000"/>
          </a:xfrm>
        </p:spPr>
        <p:txBody>
          <a:bodyPr>
            <a:normAutofit/>
          </a:bodyPr>
          <a:lstStyle/>
          <a:p>
            <a:pPr marL="0" lvl="0" indent="0" algn="just">
              <a:buNone/>
            </a:pPr>
            <a:r>
              <a:rPr lang="fr-FR" sz="2400" dirty="0">
                <a:ea typeface="Calibri" panose="020F0502020204030204" pitchFamily="34" charset="0"/>
              </a:rPr>
              <a:t>3/ </a:t>
            </a:r>
            <a:r>
              <a:rPr lang="fr-FR" sz="2400" dirty="0">
                <a:effectLst/>
                <a:ea typeface="Calibri" panose="020F0502020204030204" pitchFamily="34" charset="0"/>
              </a:rPr>
              <a:t>La représentativité BTP dans l’ensemble des effectifs d’apprentis formés (15 points) ;</a:t>
            </a:r>
            <a:endParaRPr lang="fr-FR" sz="2400" dirty="0">
              <a:effectLst/>
              <a:ea typeface="Times New Roman" panose="02020603050405020304" pitchFamily="18" charset="0"/>
            </a:endParaRPr>
          </a:p>
          <a:p>
            <a:pPr marL="0" lvl="0" indent="0" algn="just">
              <a:buNone/>
            </a:pPr>
            <a:r>
              <a:rPr lang="fr-FR" sz="2400" dirty="0">
                <a:effectLst/>
                <a:ea typeface="Calibri" panose="020F0502020204030204" pitchFamily="34" charset="0"/>
              </a:rPr>
              <a:t>4/ Le poids de l’OF.A sur son territoire au regard du nombre d’apprentis formés dans son établissement (15 points) ;</a:t>
            </a:r>
            <a:endParaRPr lang="fr-FR" sz="2400" dirty="0">
              <a:effectLst/>
              <a:ea typeface="Times New Roman" panose="02020603050405020304" pitchFamily="18" charset="0"/>
            </a:endParaRPr>
          </a:p>
          <a:p>
            <a:pPr marL="0" lvl="0" indent="0" algn="just">
              <a:buNone/>
            </a:pPr>
            <a:r>
              <a:rPr lang="fr-FR" sz="2400" dirty="0">
                <a:effectLst/>
                <a:ea typeface="Calibri" panose="020F0502020204030204" pitchFamily="34" charset="0"/>
              </a:rPr>
              <a:t>5/ L’implantation géographique de l’OF.A et de ses établissements (20 points).</a:t>
            </a:r>
          </a:p>
          <a:p>
            <a:pPr marL="0" indent="0" algn="just" fontAlgn="base">
              <a:buNone/>
            </a:pPr>
            <a:r>
              <a:rPr lang="fr-FR" sz="2400" b="0" dirty="0">
                <a:ea typeface="Calibri" panose="020F0502020204030204" pitchFamily="34" charset="0"/>
              </a:rPr>
              <a:t>Pour aider à repérer l’implantation géographique des OF.A, le Conseil d’administration a validé le fait de s’appuyer sur la réforme des zones de revitalisation rurale (ZRR), adoptée en loi de finances pour 2024 (entrée en vigueur le 1er juillet 2024), qui fixe un nouveau zonage appelé "France Ruralités Revitalisation". </a:t>
            </a:r>
            <a:r>
              <a:rPr lang="en-US" sz="2400" b="0" dirty="0">
                <a:ea typeface="Calibri" panose="020F0502020204030204" pitchFamily="34" charset="0"/>
              </a:rPr>
              <a:t>​</a:t>
            </a:r>
          </a:p>
          <a:p>
            <a:pPr marL="0" indent="0" algn="just" fontAlgn="base">
              <a:buNone/>
            </a:pPr>
            <a:r>
              <a:rPr lang="fr-FR" sz="2400" b="0" dirty="0">
                <a:solidFill>
                  <a:srgbClr val="284F9E"/>
                </a:solidFill>
                <a:ea typeface="Calibri" panose="020F0502020204030204" pitchFamily="34" charset="0"/>
                <a:hlinkClick r:id="rId2">
                  <a:extLst>
                    <a:ext uri="{A12FA001-AC4F-418D-AE19-62706E023703}">
                      <ahyp:hlinkClr xmlns:ahyp="http://schemas.microsoft.com/office/drawing/2018/hyperlinkcolor" val="tx"/>
                    </a:ext>
                  </a:extLst>
                </a:hlinkClick>
              </a:rPr>
              <a:t>https://entreprendre.service-public.fr/vosdroits/F31139</a:t>
            </a:r>
            <a:r>
              <a:rPr lang="fr-FR" sz="2400" b="0" dirty="0">
                <a:solidFill>
                  <a:srgbClr val="284F9E"/>
                </a:solidFill>
                <a:ea typeface="Calibri" panose="020F0502020204030204" pitchFamily="34" charset="0"/>
              </a:rPr>
              <a:t>​</a:t>
            </a:r>
          </a:p>
          <a:p>
            <a:pPr marL="0" indent="0" algn="just" fontAlgn="base">
              <a:buNone/>
            </a:pPr>
            <a:r>
              <a:rPr lang="fr-FR" sz="2400" b="0" dirty="0">
                <a:ea typeface="Calibri" panose="020F0502020204030204" pitchFamily="34" charset="0"/>
              </a:rPr>
              <a:t>​Pour rappel, les FRR ont pour objectifs de renforcer l’attractivité des territoires ruraux. ​Le rapprochement de l’implantation des OF.A avec le fichier des ZRR permettra une prise de décision plus aisée des administrateurs en cohérence avec le meilleur maillage territorial possible.</a:t>
            </a:r>
          </a:p>
          <a:p>
            <a:pPr marL="0" indent="0" algn="just">
              <a:buNone/>
            </a:pPr>
            <a:endParaRPr lang="fr-FR" sz="2400" b="0" dirty="0">
              <a:ea typeface="Calibri" panose="020F0502020204030204" pitchFamily="34" charset="0"/>
            </a:endParaRPr>
          </a:p>
        </p:txBody>
      </p:sp>
      <p:sp>
        <p:nvSpPr>
          <p:cNvPr id="6" name="Rectangle 5">
            <a:extLst>
              <a:ext uri="{FF2B5EF4-FFF2-40B4-BE49-F238E27FC236}">
                <a16:creationId xmlns:a16="http://schemas.microsoft.com/office/drawing/2014/main" id="{F9FB5719-7EDF-267C-3556-66691D2D1839}"/>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3" descr="Une image contenant Police, Graphique, logo, symbole&#10;&#10;Description générée automatiquement">
            <a:extLst>
              <a:ext uri="{FF2B5EF4-FFF2-40B4-BE49-F238E27FC236}">
                <a16:creationId xmlns:a16="http://schemas.microsoft.com/office/drawing/2014/main" id="{E5FB4184-C90B-05D3-0747-353B518CBE3B}"/>
              </a:ext>
            </a:extLst>
          </p:cNvPr>
          <p:cNvPicPr>
            <a:picLocks noChangeAspect="1"/>
          </p:cNvPicPr>
          <p:nvPr/>
        </p:nvPicPr>
        <p:blipFill>
          <a:blip r:embed="rId3"/>
          <a:stretch>
            <a:fillRect/>
          </a:stretch>
        </p:blipFill>
        <p:spPr>
          <a:xfrm>
            <a:off x="14531989" y="282336"/>
            <a:ext cx="1457325" cy="584199"/>
          </a:xfrm>
          <a:prstGeom prst="rect">
            <a:avLst/>
          </a:prstGeom>
        </p:spPr>
      </p:pic>
    </p:spTree>
    <p:extLst>
      <p:ext uri="{BB962C8B-B14F-4D97-AF65-F5344CB8AC3E}">
        <p14:creationId xmlns:p14="http://schemas.microsoft.com/office/powerpoint/2010/main" val="24421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BD49-88A6-1F3E-4A27-A9F0B17D17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2103C9A-5B77-2B31-0E0B-E19F8AB6E625}"/>
              </a:ext>
            </a:extLst>
          </p:cNvPr>
          <p:cNvSpPr txBox="1"/>
          <p:nvPr/>
        </p:nvSpPr>
        <p:spPr>
          <a:xfrm>
            <a:off x="599089" y="3233346"/>
            <a:ext cx="14716762" cy="4862870"/>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V – Processus de sélection et de suivi de dossier</a:t>
            </a:r>
          </a:p>
          <a:p>
            <a:pPr defTabSz="812810">
              <a:defRPr/>
            </a:pPr>
            <a:r>
              <a:rPr lang="fr-FR" sz="7100" b="1" dirty="0">
                <a:solidFill>
                  <a:prstClr val="black"/>
                </a:solidFill>
                <a:latin typeface="Arial Black"/>
                <a:cs typeface="Arial"/>
              </a:rPr>
              <a:t>Structuration de la plateforme</a:t>
            </a:r>
            <a:endParaRPr lang="fr-FR" sz="7100" dirty="0">
              <a:solidFill>
                <a:prstClr val="black"/>
              </a:solidFill>
              <a:latin typeface="Arial Black"/>
              <a:cs typeface="Arial"/>
            </a:endParaRPr>
          </a:p>
          <a:p>
            <a:pPr defTabSz="812810">
              <a:defRPr/>
            </a:pPr>
            <a:r>
              <a:rPr lang="fr-FR" sz="3200" dirty="0">
                <a:solidFill>
                  <a:srgbClr val="1D1D1B"/>
                </a:solidFill>
                <a:latin typeface="Arial"/>
                <a:cs typeface="Arial"/>
              </a:rPr>
              <a:t>  </a:t>
            </a:r>
            <a:endParaRPr lang="fr-FR" sz="7100" dirty="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29B63D62-4ACD-BD8F-8EFA-D3AEC81E9ECC}"/>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16</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0D2FDB23-A98C-81BC-74C4-C2B1114D5DA3}"/>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74CBF49A-B93A-759D-AB45-C9827C7B5900}"/>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40523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F7F6F1C5-CC2F-01D1-F771-D66BE10D0078}"/>
              </a:ext>
            </a:extLst>
          </p:cNvPr>
          <p:cNvSpPr/>
          <p:nvPr/>
        </p:nvSpPr>
        <p:spPr>
          <a:xfrm flipV="1">
            <a:off x="2410572" y="8095262"/>
            <a:ext cx="1862717" cy="2092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2">
            <a:extLst>
              <a:ext uri="{FF2B5EF4-FFF2-40B4-BE49-F238E27FC236}">
                <a16:creationId xmlns:a16="http://schemas.microsoft.com/office/drawing/2014/main" id="{986B2772-89FC-9850-2FBC-AC066750A3AA}"/>
              </a:ext>
            </a:extLst>
          </p:cNvPr>
          <p:cNvSpPr>
            <a:spLocks noGrp="1"/>
          </p:cNvSpPr>
          <p:nvPr>
            <p:ph type="title"/>
          </p:nvPr>
        </p:nvSpPr>
        <p:spPr>
          <a:xfrm>
            <a:off x="1667003" y="447605"/>
            <a:ext cx="12088497" cy="535531"/>
          </a:xfrm>
        </p:spPr>
        <p:txBody>
          <a:bodyPr/>
          <a:lstStyle/>
          <a:p>
            <a:r>
              <a:rPr lang="fr-FR" sz="3200" dirty="0">
                <a:solidFill>
                  <a:schemeClr val="tx1"/>
                </a:solidFill>
                <a:latin typeface="Arial Black"/>
              </a:rPr>
              <a:t>Processus de sélection des projets</a:t>
            </a:r>
            <a:endParaRPr lang="fr-FR" sz="3200" dirty="0">
              <a:solidFill>
                <a:schemeClr val="tx1"/>
              </a:solidFill>
              <a:latin typeface="Arial Black" panose="020B0A04020102020204" pitchFamily="34" charset="0"/>
            </a:endParaRPr>
          </a:p>
        </p:txBody>
      </p:sp>
      <p:sp>
        <p:nvSpPr>
          <p:cNvPr id="105" name="Espace réservé du numéro de diapositive 2">
            <a:extLst>
              <a:ext uri="{FF2B5EF4-FFF2-40B4-BE49-F238E27FC236}">
                <a16:creationId xmlns:a16="http://schemas.microsoft.com/office/drawing/2014/main" id="{DDF077D6-6D2B-B838-1F18-C7A9DC9BD0B8}"/>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17</a:t>
            </a:fld>
            <a:endParaRPr lang="fr-FR" sz="1400">
              <a:solidFill>
                <a:prstClr val="black"/>
              </a:solidFill>
              <a:latin typeface="Calibri"/>
            </a:endParaRPr>
          </a:p>
        </p:txBody>
      </p:sp>
      <p:grpSp>
        <p:nvGrpSpPr>
          <p:cNvPr id="113" name="Groupe 112">
            <a:extLst>
              <a:ext uri="{FF2B5EF4-FFF2-40B4-BE49-F238E27FC236}">
                <a16:creationId xmlns:a16="http://schemas.microsoft.com/office/drawing/2014/main" id="{0CF3235D-1EEB-4F7C-E89F-85E668666E8C}"/>
              </a:ext>
            </a:extLst>
          </p:cNvPr>
          <p:cNvGrpSpPr/>
          <p:nvPr/>
        </p:nvGrpSpPr>
        <p:grpSpPr>
          <a:xfrm>
            <a:off x="-18397" y="3352313"/>
            <a:ext cx="16274397" cy="4587144"/>
            <a:chOff x="-18397" y="2583055"/>
            <a:chExt cx="16274397" cy="4587144"/>
          </a:xfrm>
        </p:grpSpPr>
        <p:sp>
          <p:nvSpPr>
            <p:cNvPr id="82" name="Rectangle 81">
              <a:extLst>
                <a:ext uri="{FF2B5EF4-FFF2-40B4-BE49-F238E27FC236}">
                  <a16:creationId xmlns:a16="http://schemas.microsoft.com/office/drawing/2014/main" id="{DE7A4D21-C162-C442-CA57-D5023D603F23}"/>
                </a:ext>
              </a:extLst>
            </p:cNvPr>
            <p:cNvSpPr/>
            <p:nvPr/>
          </p:nvSpPr>
          <p:spPr>
            <a:xfrm>
              <a:off x="0" y="2583056"/>
              <a:ext cx="16256000" cy="1763766"/>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C1B872B6-2FCD-C616-4C58-3376C1AC0959}"/>
                </a:ext>
              </a:extLst>
            </p:cNvPr>
            <p:cNvSpPr/>
            <p:nvPr/>
          </p:nvSpPr>
          <p:spPr>
            <a:xfrm>
              <a:off x="-18397" y="4797179"/>
              <a:ext cx="16256000" cy="23730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6" name="Connecteur droit avec flèche 85">
              <a:extLst>
                <a:ext uri="{FF2B5EF4-FFF2-40B4-BE49-F238E27FC236}">
                  <a16:creationId xmlns:a16="http://schemas.microsoft.com/office/drawing/2014/main" id="{379B0830-5873-575F-8F16-B6B9691D801F}"/>
                </a:ext>
              </a:extLst>
            </p:cNvPr>
            <p:cNvCxnSpPr/>
            <p:nvPr/>
          </p:nvCxnSpPr>
          <p:spPr>
            <a:xfrm>
              <a:off x="0" y="4542971"/>
              <a:ext cx="16237603" cy="58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Ellipse 86">
              <a:extLst>
                <a:ext uri="{FF2B5EF4-FFF2-40B4-BE49-F238E27FC236}">
                  <a16:creationId xmlns:a16="http://schemas.microsoft.com/office/drawing/2014/main" id="{22467B43-14A0-A3F9-007F-6290DA68DD6B}"/>
                </a:ext>
              </a:extLst>
            </p:cNvPr>
            <p:cNvSpPr/>
            <p:nvPr/>
          </p:nvSpPr>
          <p:spPr>
            <a:xfrm>
              <a:off x="1045028" y="4343401"/>
              <a:ext cx="464457" cy="457200"/>
            </a:xfrm>
            <a:prstGeom prst="ellipse">
              <a:avLst/>
            </a:prstGeom>
            <a:solidFill>
              <a:srgbClr val="FEEC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5F53CAEA-6A09-FB7E-EE42-C5AB07893061}"/>
                </a:ext>
              </a:extLst>
            </p:cNvPr>
            <p:cNvSpPr txBox="1"/>
            <p:nvPr/>
          </p:nvSpPr>
          <p:spPr>
            <a:xfrm>
              <a:off x="25863" y="3046414"/>
              <a:ext cx="2520000"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Dépôt </a:t>
              </a:r>
            </a:p>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du dossier sur la plateforme</a:t>
              </a:r>
            </a:p>
          </p:txBody>
        </p:sp>
        <p:sp>
          <p:nvSpPr>
            <p:cNvPr id="89" name="ZoneTexte 88">
              <a:extLst>
                <a:ext uri="{FF2B5EF4-FFF2-40B4-BE49-F238E27FC236}">
                  <a16:creationId xmlns:a16="http://schemas.microsoft.com/office/drawing/2014/main" id="{E26F44E9-88BD-9EBE-555C-790E903E4703}"/>
                </a:ext>
              </a:extLst>
            </p:cNvPr>
            <p:cNvSpPr txBox="1"/>
            <p:nvPr/>
          </p:nvSpPr>
          <p:spPr>
            <a:xfrm>
              <a:off x="1927501" y="5145160"/>
              <a:ext cx="1800000" cy="1077218"/>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Analyse de la recevabilité et l’éligibilité </a:t>
              </a:r>
              <a:r>
                <a:rPr lang="fr-FR" sz="1600" spc="-3" dirty="0">
                  <a:latin typeface="Arial" panose="020B0604020202020204" pitchFamily="34" charset="0"/>
                  <a:cs typeface="Arial" panose="020B0604020202020204" pitchFamily="34" charset="0"/>
                </a:rPr>
                <a:t>du dossier</a:t>
              </a:r>
              <a:endParaRPr lang="fr-FR" sz="1600" b="1" spc="-3" dirty="0">
                <a:latin typeface="Arial" panose="020B0604020202020204" pitchFamily="34" charset="0"/>
                <a:cs typeface="Arial" panose="020B0604020202020204" pitchFamily="34" charset="0"/>
              </a:endParaRPr>
            </a:p>
          </p:txBody>
        </p:sp>
        <p:sp>
          <p:nvSpPr>
            <p:cNvPr id="90" name="Ellipse 89">
              <a:extLst>
                <a:ext uri="{FF2B5EF4-FFF2-40B4-BE49-F238E27FC236}">
                  <a16:creationId xmlns:a16="http://schemas.microsoft.com/office/drawing/2014/main" id="{76ED2C0E-AC57-2C1A-C0D1-3E53F73359FC}"/>
                </a:ext>
              </a:extLst>
            </p:cNvPr>
            <p:cNvSpPr/>
            <p:nvPr/>
          </p:nvSpPr>
          <p:spPr>
            <a:xfrm>
              <a:off x="2545863" y="4352980"/>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90">
              <a:extLst>
                <a:ext uri="{FF2B5EF4-FFF2-40B4-BE49-F238E27FC236}">
                  <a16:creationId xmlns:a16="http://schemas.microsoft.com/office/drawing/2014/main" id="{F7E09446-885B-0C33-9A16-1CAD524119BB}"/>
                </a:ext>
              </a:extLst>
            </p:cNvPr>
            <p:cNvSpPr txBox="1"/>
            <p:nvPr/>
          </p:nvSpPr>
          <p:spPr>
            <a:xfrm>
              <a:off x="6723100" y="5140406"/>
              <a:ext cx="1800000" cy="1323439"/>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Echanges en commission de présélection </a:t>
              </a:r>
              <a:r>
                <a:rPr lang="fr-FR" sz="1600" spc="-3" dirty="0">
                  <a:latin typeface="Arial" panose="020B0604020202020204" pitchFamily="34" charset="0"/>
                  <a:cs typeface="Arial" panose="020B0604020202020204" pitchFamily="34" charset="0"/>
                </a:rPr>
                <a:t>pour les dossiers posant questions</a:t>
              </a:r>
              <a:endParaRPr lang="fr-FR" sz="1600" b="1" spc="-3" dirty="0">
                <a:latin typeface="Arial" panose="020B0604020202020204" pitchFamily="34" charset="0"/>
                <a:cs typeface="Arial" panose="020B0604020202020204" pitchFamily="34" charset="0"/>
              </a:endParaRPr>
            </a:p>
          </p:txBody>
        </p:sp>
        <p:sp>
          <p:nvSpPr>
            <p:cNvPr id="92" name="Ellipse 91">
              <a:extLst>
                <a:ext uri="{FF2B5EF4-FFF2-40B4-BE49-F238E27FC236}">
                  <a16:creationId xmlns:a16="http://schemas.microsoft.com/office/drawing/2014/main" id="{F2A2D59A-3F39-1FAC-7A55-35D59AB86B24}"/>
                </a:ext>
              </a:extLst>
            </p:cNvPr>
            <p:cNvSpPr/>
            <p:nvPr/>
          </p:nvSpPr>
          <p:spPr>
            <a:xfrm>
              <a:off x="5518304"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a:extLst>
                <a:ext uri="{FF2B5EF4-FFF2-40B4-BE49-F238E27FC236}">
                  <a16:creationId xmlns:a16="http://schemas.microsoft.com/office/drawing/2014/main" id="{1D2C77DA-DE29-5525-2D77-F8F0C655EF03}"/>
                </a:ext>
              </a:extLst>
            </p:cNvPr>
            <p:cNvSpPr txBox="1"/>
            <p:nvPr/>
          </p:nvSpPr>
          <p:spPr>
            <a:xfrm>
              <a:off x="9556037" y="5108096"/>
              <a:ext cx="1800000" cy="2062103"/>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Présentation d’un dossier exhaustif en GTP </a:t>
              </a:r>
            </a:p>
            <a:p>
              <a:pPr marR="0" lvl="0" algn="ctr" defTabSz="1219215" rtl="0" eaLnBrk="1" fontAlgn="auto" latinLnBrk="0" hangingPunct="1">
                <a:spcAft>
                  <a:spcPts val="0"/>
                </a:spcAft>
                <a:buClr>
                  <a:srgbClr val="800000"/>
                </a:buClr>
                <a:buSzPct val="80000"/>
                <a:tabLst/>
                <a:defRPr/>
              </a:pPr>
              <a:r>
                <a:rPr lang="fr-FR" sz="1600" spc="-3" dirty="0">
                  <a:latin typeface="Arial" panose="020B0604020202020204" pitchFamily="34" charset="0"/>
                  <a:cs typeface="Arial" panose="020B0604020202020204" pitchFamily="34" charset="0"/>
                </a:rPr>
                <a:t>pour avis (favorable, défavorable ou report)</a:t>
              </a:r>
              <a:endParaRPr lang="fr-FR" sz="1600" b="1" spc="-3" dirty="0">
                <a:latin typeface="Arial" panose="020B0604020202020204" pitchFamily="34" charset="0"/>
                <a:cs typeface="Arial" panose="020B0604020202020204" pitchFamily="34" charset="0"/>
              </a:endParaRPr>
            </a:p>
          </p:txBody>
        </p:sp>
        <p:sp>
          <p:nvSpPr>
            <p:cNvPr id="98" name="Ellipse 97">
              <a:extLst>
                <a:ext uri="{FF2B5EF4-FFF2-40B4-BE49-F238E27FC236}">
                  <a16:creationId xmlns:a16="http://schemas.microsoft.com/office/drawing/2014/main" id="{074F629A-3695-140F-4AC2-F1E7AA786ED6}"/>
                </a:ext>
              </a:extLst>
            </p:cNvPr>
            <p:cNvSpPr/>
            <p:nvPr/>
          </p:nvSpPr>
          <p:spPr>
            <a:xfrm>
              <a:off x="7321023" y="4360477"/>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5E975179-7830-DD00-F77B-06B632747792}"/>
                </a:ext>
              </a:extLst>
            </p:cNvPr>
            <p:cNvSpPr/>
            <p:nvPr/>
          </p:nvSpPr>
          <p:spPr>
            <a:xfrm>
              <a:off x="9991580"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ZoneTexte 100">
              <a:extLst>
                <a:ext uri="{FF2B5EF4-FFF2-40B4-BE49-F238E27FC236}">
                  <a16:creationId xmlns:a16="http://schemas.microsoft.com/office/drawing/2014/main" id="{B9913187-39E1-2457-8BB7-58E3FB91529E}"/>
                </a:ext>
              </a:extLst>
            </p:cNvPr>
            <p:cNvSpPr txBox="1"/>
            <p:nvPr/>
          </p:nvSpPr>
          <p:spPr>
            <a:xfrm>
              <a:off x="11628501" y="5052795"/>
              <a:ext cx="1800000" cy="156966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spc="-3" dirty="0">
                  <a:latin typeface="Arial" panose="020B0604020202020204" pitchFamily="34" charset="0"/>
                  <a:cs typeface="Arial" panose="020B0604020202020204" pitchFamily="34" charset="0"/>
                </a:rPr>
                <a:t>Passage du dossier en </a:t>
              </a:r>
              <a:r>
                <a:rPr lang="fr-FR" sz="1600" b="1" spc="-3" dirty="0">
                  <a:latin typeface="Arial" panose="020B0604020202020204" pitchFamily="34" charset="0"/>
                  <a:cs typeface="Arial" panose="020B0604020202020204" pitchFamily="34" charset="0"/>
                </a:rPr>
                <a:t>Conseil d’Administration pour décision finale </a:t>
              </a:r>
            </a:p>
          </p:txBody>
        </p:sp>
        <p:sp>
          <p:nvSpPr>
            <p:cNvPr id="102" name="Ellipse 101">
              <a:extLst>
                <a:ext uri="{FF2B5EF4-FFF2-40B4-BE49-F238E27FC236}">
                  <a16:creationId xmlns:a16="http://schemas.microsoft.com/office/drawing/2014/main" id="{68B3009A-69C7-A551-7681-EB3342B6481F}"/>
                </a:ext>
              </a:extLst>
            </p:cNvPr>
            <p:cNvSpPr/>
            <p:nvPr/>
          </p:nvSpPr>
          <p:spPr>
            <a:xfrm>
              <a:off x="12228218"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04E3A247-5EEE-4910-FC2D-8A1D2EE31580}"/>
                </a:ext>
              </a:extLst>
            </p:cNvPr>
            <p:cNvSpPr txBox="1"/>
            <p:nvPr/>
          </p:nvSpPr>
          <p:spPr>
            <a:xfrm>
              <a:off x="13455042" y="3046414"/>
              <a:ext cx="2520000"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Réception </a:t>
              </a:r>
            </a:p>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de la notification de décision</a:t>
              </a:r>
            </a:p>
          </p:txBody>
        </p:sp>
        <p:sp>
          <p:nvSpPr>
            <p:cNvPr id="104" name="Ellipse 103">
              <a:extLst>
                <a:ext uri="{FF2B5EF4-FFF2-40B4-BE49-F238E27FC236}">
                  <a16:creationId xmlns:a16="http://schemas.microsoft.com/office/drawing/2014/main" id="{35C033EB-4179-5C84-5078-84E3B61F83F2}"/>
                </a:ext>
              </a:extLst>
            </p:cNvPr>
            <p:cNvSpPr/>
            <p:nvPr/>
          </p:nvSpPr>
          <p:spPr>
            <a:xfrm>
              <a:off x="14464857" y="4355808"/>
              <a:ext cx="464457" cy="457200"/>
            </a:xfrm>
            <a:prstGeom prst="ellipse">
              <a:avLst/>
            </a:prstGeom>
            <a:solidFill>
              <a:srgbClr val="FEEC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a:extLst>
                <a:ext uri="{FF2B5EF4-FFF2-40B4-BE49-F238E27FC236}">
                  <a16:creationId xmlns:a16="http://schemas.microsoft.com/office/drawing/2014/main" id="{22564552-C65A-623B-09C6-C64E76E2C741}"/>
                </a:ext>
              </a:extLst>
            </p:cNvPr>
            <p:cNvCxnSpPr>
              <a:stCxn id="92" idx="6"/>
              <a:endCxn id="102" idx="2"/>
            </p:cNvCxnSpPr>
            <p:nvPr/>
          </p:nvCxnSpPr>
          <p:spPr>
            <a:xfrm>
              <a:off x="5982761" y="4572001"/>
              <a:ext cx="624545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02475654-F853-084D-11A8-8306033C4026}"/>
                </a:ext>
              </a:extLst>
            </p:cNvPr>
            <p:cNvCxnSpPr>
              <a:cxnSpLocks/>
            </p:cNvCxnSpPr>
            <p:nvPr/>
          </p:nvCxnSpPr>
          <p:spPr>
            <a:xfrm>
              <a:off x="3036407" y="4539955"/>
              <a:ext cx="9437070" cy="412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ZoneTexte 108">
              <a:extLst>
                <a:ext uri="{FF2B5EF4-FFF2-40B4-BE49-F238E27FC236}">
                  <a16:creationId xmlns:a16="http://schemas.microsoft.com/office/drawing/2014/main" id="{59F1B681-81AA-A692-ACD9-40CBDAE6BC15}"/>
                </a:ext>
              </a:extLst>
            </p:cNvPr>
            <p:cNvSpPr txBox="1"/>
            <p:nvPr/>
          </p:nvSpPr>
          <p:spPr>
            <a:xfrm>
              <a:off x="4081803" y="2964906"/>
              <a:ext cx="5160402"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i="1" spc="-3" dirty="0">
                  <a:latin typeface="Arial" panose="020B0604020202020204" pitchFamily="34" charset="0"/>
                  <a:cs typeface="Arial" panose="020B0604020202020204" pitchFamily="34" charset="0"/>
                </a:rPr>
                <a:t>Demandes de précisions éventuelles à apporter </a:t>
              </a:r>
            </a:p>
            <a:p>
              <a:pPr marR="0" lvl="0" algn="ctr" defTabSz="1219215" rtl="0" eaLnBrk="1" fontAlgn="auto" latinLnBrk="0" hangingPunct="1">
                <a:spcAft>
                  <a:spcPts val="0"/>
                </a:spcAft>
                <a:buClr>
                  <a:srgbClr val="800000"/>
                </a:buClr>
                <a:buSzPct val="80000"/>
                <a:tabLst/>
                <a:defRPr/>
              </a:pPr>
              <a:r>
                <a:rPr lang="fr-FR" b="1" i="1" spc="-3" dirty="0">
                  <a:latin typeface="Arial" panose="020B0604020202020204" pitchFamily="34" charset="0"/>
                  <a:cs typeface="Arial" panose="020B0604020202020204" pitchFamily="34" charset="0"/>
                </a:rPr>
                <a:t>sur demande du CCCA-BTP</a:t>
              </a:r>
            </a:p>
          </p:txBody>
        </p:sp>
        <p:cxnSp>
          <p:nvCxnSpPr>
            <p:cNvPr id="111" name="Connecteur droit 110">
              <a:extLst>
                <a:ext uri="{FF2B5EF4-FFF2-40B4-BE49-F238E27FC236}">
                  <a16:creationId xmlns:a16="http://schemas.microsoft.com/office/drawing/2014/main" id="{4E2B2E19-47DC-BE5E-EDAB-0EFF715B10BB}"/>
                </a:ext>
              </a:extLst>
            </p:cNvPr>
            <p:cNvCxnSpPr>
              <a:cxnSpLocks/>
            </p:cNvCxnSpPr>
            <p:nvPr/>
          </p:nvCxnSpPr>
          <p:spPr>
            <a:xfrm flipV="1">
              <a:off x="2795044" y="2583055"/>
              <a:ext cx="5213" cy="17603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843D6F8E-4B89-BBCF-45E0-F6A30A05AEF2}"/>
                </a:ext>
              </a:extLst>
            </p:cNvPr>
            <p:cNvCxnSpPr>
              <a:cxnSpLocks/>
            </p:cNvCxnSpPr>
            <p:nvPr/>
          </p:nvCxnSpPr>
          <p:spPr>
            <a:xfrm flipV="1">
              <a:off x="10265011" y="2713580"/>
              <a:ext cx="5213" cy="17603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14" name="Freeform 14">
            <a:extLst>
              <a:ext uri="{FF2B5EF4-FFF2-40B4-BE49-F238E27FC236}">
                <a16:creationId xmlns:a16="http://schemas.microsoft.com/office/drawing/2014/main" id="{A87E475B-87A7-DC6B-B16D-BB4FBC81DB6B}"/>
              </a:ext>
            </a:extLst>
          </p:cNvPr>
          <p:cNvSpPr/>
          <p:nvPr/>
        </p:nvSpPr>
        <p:spPr>
          <a:xfrm>
            <a:off x="-3166" y="1317046"/>
            <a:ext cx="1983829" cy="2220558"/>
          </a:xfrm>
          <a:custGeom>
            <a:avLst/>
            <a:gdLst/>
            <a:ahLst/>
            <a:cxnLst/>
            <a:rect l="l" t="t" r="r" b="b"/>
            <a:pathLst>
              <a:path w="5597343" h="7382587">
                <a:moveTo>
                  <a:pt x="0" y="0"/>
                </a:moveTo>
                <a:lnTo>
                  <a:pt x="5597343" y="0"/>
                </a:lnTo>
                <a:lnTo>
                  <a:pt x="5597343" y="7382586"/>
                </a:lnTo>
                <a:lnTo>
                  <a:pt x="0" y="73825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5" name="ZoneTexte 114">
            <a:extLst>
              <a:ext uri="{FF2B5EF4-FFF2-40B4-BE49-F238E27FC236}">
                <a16:creationId xmlns:a16="http://schemas.microsoft.com/office/drawing/2014/main" id="{CCAAE291-3FD9-4E38-B3BC-429165F76BF6}"/>
              </a:ext>
            </a:extLst>
          </p:cNvPr>
          <p:cNvSpPr txBox="1"/>
          <p:nvPr/>
        </p:nvSpPr>
        <p:spPr>
          <a:xfrm>
            <a:off x="2352516" y="7842844"/>
            <a:ext cx="2309883" cy="461665"/>
          </a:xfrm>
          <a:prstGeom prst="rect">
            <a:avLst/>
          </a:prstGeom>
          <a:noFill/>
        </p:spPr>
        <p:txBody>
          <a:bodyPr wrap="square">
            <a:spAutoFit/>
          </a:bodyPr>
          <a:lstStyle/>
          <a:p>
            <a:pPr marR="0" lvl="0" defTabSz="1219215" rtl="0" eaLnBrk="1" fontAlgn="auto" latinLnBrk="0" hangingPunct="1">
              <a:spcAft>
                <a:spcPts val="0"/>
              </a:spcAft>
              <a:buClr>
                <a:srgbClr val="800000"/>
              </a:buClr>
              <a:buSzPct val="80000"/>
              <a:tabLst/>
              <a:defRPr/>
            </a:pPr>
            <a:r>
              <a:rPr lang="fr-FR" sz="2400" b="1" spc="-3">
                <a:latin typeface="Montserrat" panose="00000500000000000000" pitchFamily="2" charset="0"/>
                <a:cs typeface="Arial" panose="020B0604020202020204" pitchFamily="34" charset="0"/>
              </a:rPr>
              <a:t>CCCA-BTP</a:t>
            </a:r>
          </a:p>
        </p:txBody>
      </p:sp>
      <p:sp>
        <p:nvSpPr>
          <p:cNvPr id="117" name="Rectangle 116">
            <a:extLst>
              <a:ext uri="{FF2B5EF4-FFF2-40B4-BE49-F238E27FC236}">
                <a16:creationId xmlns:a16="http://schemas.microsoft.com/office/drawing/2014/main" id="{E809A365-3563-DBC9-9033-8EE046DC69D2}"/>
              </a:ext>
            </a:extLst>
          </p:cNvPr>
          <p:cNvSpPr/>
          <p:nvPr/>
        </p:nvSpPr>
        <p:spPr>
          <a:xfrm flipV="1">
            <a:off x="2410572" y="2070749"/>
            <a:ext cx="2633858" cy="209247"/>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a:extLst>
              <a:ext uri="{FF2B5EF4-FFF2-40B4-BE49-F238E27FC236}">
                <a16:creationId xmlns:a16="http://schemas.microsoft.com/office/drawing/2014/main" id="{B0611D56-C1B8-B43F-ED6E-421760D02E7A}"/>
              </a:ext>
            </a:extLst>
          </p:cNvPr>
          <p:cNvSpPr txBox="1"/>
          <p:nvPr/>
        </p:nvSpPr>
        <p:spPr>
          <a:xfrm>
            <a:off x="2352516" y="1818332"/>
            <a:ext cx="3354472" cy="461665"/>
          </a:xfrm>
          <a:prstGeom prst="rect">
            <a:avLst/>
          </a:prstGeom>
          <a:noFill/>
        </p:spPr>
        <p:txBody>
          <a:bodyPr wrap="square">
            <a:spAutoFit/>
          </a:bodyPr>
          <a:lstStyle/>
          <a:p>
            <a:pPr marR="0" lvl="0" defTabSz="1219215" rtl="0" eaLnBrk="1" fontAlgn="auto" latinLnBrk="0" hangingPunct="1">
              <a:spcAft>
                <a:spcPts val="0"/>
              </a:spcAft>
              <a:buClr>
                <a:srgbClr val="800000"/>
              </a:buClr>
              <a:buSzPct val="80000"/>
              <a:tabLst/>
              <a:defRPr/>
            </a:pPr>
            <a:r>
              <a:rPr lang="fr-FR" sz="2400" b="1" spc="-3" dirty="0">
                <a:latin typeface="Montserrat" panose="00000500000000000000" pitchFamily="2" charset="0"/>
                <a:cs typeface="Arial" panose="020B0604020202020204" pitchFamily="34" charset="0"/>
              </a:rPr>
              <a:t>Porteur de projet</a:t>
            </a:r>
          </a:p>
        </p:txBody>
      </p:sp>
      <p:sp>
        <p:nvSpPr>
          <p:cNvPr id="119" name="Freeform 14">
            <a:extLst>
              <a:ext uri="{FF2B5EF4-FFF2-40B4-BE49-F238E27FC236}">
                <a16:creationId xmlns:a16="http://schemas.microsoft.com/office/drawing/2014/main" id="{E87F4B75-F952-9C2B-ABFC-A34B7B513E85}"/>
              </a:ext>
            </a:extLst>
          </p:cNvPr>
          <p:cNvSpPr/>
          <p:nvPr/>
        </p:nvSpPr>
        <p:spPr>
          <a:xfrm>
            <a:off x="109041" y="6241055"/>
            <a:ext cx="2189250" cy="2085609"/>
          </a:xfrm>
          <a:custGeom>
            <a:avLst/>
            <a:gdLst/>
            <a:ahLst/>
            <a:cxnLst/>
            <a:rect l="l" t="t" r="r" b="b"/>
            <a:pathLst>
              <a:path w="6557775" h="5436991">
                <a:moveTo>
                  <a:pt x="0" y="0"/>
                </a:moveTo>
                <a:lnTo>
                  <a:pt x="6557775" y="0"/>
                </a:lnTo>
                <a:lnTo>
                  <a:pt x="6557775" y="5436991"/>
                </a:lnTo>
                <a:lnTo>
                  <a:pt x="0" y="5436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Rectangle 3">
            <a:extLst>
              <a:ext uri="{FF2B5EF4-FFF2-40B4-BE49-F238E27FC236}">
                <a16:creationId xmlns:a16="http://schemas.microsoft.com/office/drawing/2014/main" id="{9B509FE7-955D-403C-814E-4D8E634E306B}"/>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3584779F-E477-2DDB-A8F0-00768B794CB1}"/>
              </a:ext>
            </a:extLst>
          </p:cNvPr>
          <p:cNvPicPr>
            <a:picLocks noChangeAspect="1"/>
          </p:cNvPicPr>
          <p:nvPr/>
        </p:nvPicPr>
        <p:blipFill>
          <a:blip r:embed="rId7"/>
          <a:stretch>
            <a:fillRect/>
          </a:stretch>
        </p:blipFill>
        <p:spPr>
          <a:xfrm>
            <a:off x="14624002" y="349312"/>
            <a:ext cx="1403137" cy="746758"/>
          </a:xfrm>
          <a:prstGeom prst="rect">
            <a:avLst/>
          </a:prstGeom>
        </p:spPr>
      </p:pic>
      <p:sp>
        <p:nvSpPr>
          <p:cNvPr id="3" name="Ellipse 2">
            <a:extLst>
              <a:ext uri="{FF2B5EF4-FFF2-40B4-BE49-F238E27FC236}">
                <a16:creationId xmlns:a16="http://schemas.microsoft.com/office/drawing/2014/main" id="{FAFD2DF7-60DC-9665-B739-2E52D32F6BC2}"/>
              </a:ext>
            </a:extLst>
          </p:cNvPr>
          <p:cNvSpPr/>
          <p:nvPr/>
        </p:nvSpPr>
        <p:spPr>
          <a:xfrm>
            <a:off x="4017469" y="5112657"/>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8DE3471-0461-144C-C1FD-F1702706D038}"/>
              </a:ext>
            </a:extLst>
          </p:cNvPr>
          <p:cNvSpPr txBox="1"/>
          <p:nvPr/>
        </p:nvSpPr>
        <p:spPr>
          <a:xfrm>
            <a:off x="3382317" y="5902589"/>
            <a:ext cx="1800000" cy="1077218"/>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Analyse financière </a:t>
            </a:r>
            <a:r>
              <a:rPr lang="fr-FR" sz="1600" spc="-3" dirty="0">
                <a:latin typeface="Arial" panose="020B0604020202020204" pitchFamily="34" charset="0"/>
                <a:cs typeface="Arial" panose="020B0604020202020204" pitchFamily="34" charset="0"/>
              </a:rPr>
              <a:t>du porteur et du budget du projet</a:t>
            </a:r>
          </a:p>
        </p:txBody>
      </p:sp>
      <p:sp>
        <p:nvSpPr>
          <p:cNvPr id="10" name="ZoneTexte 9">
            <a:extLst>
              <a:ext uri="{FF2B5EF4-FFF2-40B4-BE49-F238E27FC236}">
                <a16:creationId xmlns:a16="http://schemas.microsoft.com/office/drawing/2014/main" id="{F2B097B1-1E0E-29BD-AA5C-5C6E2259B901}"/>
              </a:ext>
            </a:extLst>
          </p:cNvPr>
          <p:cNvSpPr txBox="1"/>
          <p:nvPr/>
        </p:nvSpPr>
        <p:spPr>
          <a:xfrm>
            <a:off x="5063922" y="5896009"/>
            <a:ext cx="1800000" cy="1815882"/>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Evaluation du dossier </a:t>
            </a:r>
            <a:r>
              <a:rPr lang="fr-FR" sz="1600" spc="-3" dirty="0">
                <a:latin typeface="Arial" panose="020B0604020202020204" pitchFamily="34" charset="0"/>
                <a:cs typeface="Arial" panose="020B0604020202020204" pitchFamily="34" charset="0"/>
              </a:rPr>
              <a:t>si les deux phases d’analyse précédentes sont OK</a:t>
            </a:r>
          </a:p>
          <a:p>
            <a:pPr marR="0" lvl="0" algn="ctr" defTabSz="1219215" rtl="0" eaLnBrk="1" fontAlgn="auto" latinLnBrk="0" hangingPunct="1">
              <a:spcAft>
                <a:spcPts val="0"/>
              </a:spcAft>
              <a:buClr>
                <a:srgbClr val="800000"/>
              </a:buClr>
              <a:buSzPct val="80000"/>
              <a:tabLst/>
              <a:defRPr/>
            </a:pPr>
            <a:endParaRPr lang="fr-FR" sz="1600" spc="-3"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9021FF3-E2FF-9283-3D69-5A9FD9A984E1}"/>
              </a:ext>
            </a:extLst>
          </p:cNvPr>
          <p:cNvPicPr>
            <a:picLocks noChangeAspect="1"/>
          </p:cNvPicPr>
          <p:nvPr/>
        </p:nvPicPr>
        <p:blipFill>
          <a:blip r:embed="rId8"/>
          <a:stretch>
            <a:fillRect/>
          </a:stretch>
        </p:blipFill>
        <p:spPr>
          <a:xfrm>
            <a:off x="3082439" y="5126871"/>
            <a:ext cx="895912" cy="530380"/>
          </a:xfrm>
          <a:prstGeom prst="rect">
            <a:avLst/>
          </a:prstGeom>
        </p:spPr>
      </p:pic>
      <p:pic>
        <p:nvPicPr>
          <p:cNvPr id="14" name="Image 13">
            <a:extLst>
              <a:ext uri="{FF2B5EF4-FFF2-40B4-BE49-F238E27FC236}">
                <a16:creationId xmlns:a16="http://schemas.microsoft.com/office/drawing/2014/main" id="{42C5B432-93A9-4699-CBE1-BD19EE6DC600}"/>
              </a:ext>
            </a:extLst>
          </p:cNvPr>
          <p:cNvPicPr>
            <a:picLocks noChangeAspect="1"/>
          </p:cNvPicPr>
          <p:nvPr/>
        </p:nvPicPr>
        <p:blipFill>
          <a:blip r:embed="rId8"/>
          <a:stretch>
            <a:fillRect/>
          </a:stretch>
        </p:blipFill>
        <p:spPr>
          <a:xfrm>
            <a:off x="4607976" y="5116080"/>
            <a:ext cx="895912" cy="530380"/>
          </a:xfrm>
          <a:prstGeom prst="rect">
            <a:avLst/>
          </a:prstGeom>
        </p:spPr>
      </p:pic>
      <p:sp>
        <p:nvSpPr>
          <p:cNvPr id="15" name="Ellipse 14">
            <a:extLst>
              <a:ext uri="{FF2B5EF4-FFF2-40B4-BE49-F238E27FC236}">
                <a16:creationId xmlns:a16="http://schemas.microsoft.com/office/drawing/2014/main" id="{5928DFD6-766C-0BD9-69F8-CA7B28C74348}"/>
              </a:ext>
            </a:extLst>
          </p:cNvPr>
          <p:cNvSpPr/>
          <p:nvPr/>
        </p:nvSpPr>
        <p:spPr>
          <a:xfrm>
            <a:off x="8742010" y="5141686"/>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55BB95A-445F-B7B9-8049-E9951DFD1B5A}"/>
              </a:ext>
            </a:extLst>
          </p:cNvPr>
          <p:cNvSpPr txBox="1"/>
          <p:nvPr/>
        </p:nvSpPr>
        <p:spPr>
          <a:xfrm>
            <a:off x="8374375" y="5909664"/>
            <a:ext cx="1462228" cy="1323439"/>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dirty="0">
                <a:latin typeface="Arial" panose="020B0604020202020204" pitchFamily="34" charset="0"/>
                <a:cs typeface="Arial" panose="020B0604020202020204" pitchFamily="34" charset="0"/>
              </a:rPr>
              <a:t>Décisions DAPEX </a:t>
            </a:r>
            <a:r>
              <a:rPr lang="fr-FR" sz="1600" spc="-3" dirty="0">
                <a:latin typeface="Arial" panose="020B0604020202020204" pitchFamily="34" charset="0"/>
                <a:cs typeface="Arial" panose="020B0604020202020204" pitchFamily="34" charset="0"/>
              </a:rPr>
              <a:t>présentation des dossiers en GTP</a:t>
            </a:r>
          </a:p>
        </p:txBody>
      </p:sp>
    </p:spTree>
    <p:extLst>
      <p:ext uri="{BB962C8B-B14F-4D97-AF65-F5344CB8AC3E}">
        <p14:creationId xmlns:p14="http://schemas.microsoft.com/office/powerpoint/2010/main" val="336792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0BBE-8B77-F2F2-32C1-F8153DDC4907}"/>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FB2879CC-D2D9-A3C3-35C4-B882E3B471CC}"/>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18</a:t>
            </a:fld>
            <a:endParaRPr lang="fr-FR" sz="1400">
              <a:solidFill>
                <a:prstClr val="black"/>
              </a:solidFill>
              <a:latin typeface="Calibri"/>
            </a:endParaRPr>
          </a:p>
        </p:txBody>
      </p:sp>
      <p:sp>
        <p:nvSpPr>
          <p:cNvPr id="4" name="Title 2">
            <a:extLst>
              <a:ext uri="{FF2B5EF4-FFF2-40B4-BE49-F238E27FC236}">
                <a16:creationId xmlns:a16="http://schemas.microsoft.com/office/drawing/2014/main" id="{AFE0875D-04BA-1FCE-12C4-95B84B47534D}"/>
              </a:ext>
            </a:extLst>
          </p:cNvPr>
          <p:cNvSpPr>
            <a:spLocks noGrp="1"/>
          </p:cNvSpPr>
          <p:nvPr>
            <p:ph type="title"/>
          </p:nvPr>
        </p:nvSpPr>
        <p:spPr>
          <a:xfrm>
            <a:off x="1667003" y="447605"/>
            <a:ext cx="12088497" cy="535531"/>
          </a:xfrm>
        </p:spPr>
        <p:txBody>
          <a:bodyPr/>
          <a:lstStyle/>
          <a:p>
            <a:pPr algn="l"/>
            <a:r>
              <a:rPr lang="fr-FR" sz="3200" dirty="0">
                <a:solidFill>
                  <a:schemeClr val="tx1"/>
                </a:solidFill>
                <a:latin typeface="Arial Black"/>
              </a:rPr>
              <a:t>Les évolutions du processus de sélection</a:t>
            </a:r>
          </a:p>
        </p:txBody>
      </p:sp>
      <p:sp>
        <p:nvSpPr>
          <p:cNvPr id="3" name="Rectangle 2">
            <a:extLst>
              <a:ext uri="{FF2B5EF4-FFF2-40B4-BE49-F238E27FC236}">
                <a16:creationId xmlns:a16="http://schemas.microsoft.com/office/drawing/2014/main" id="{E68789C9-AACF-5BF0-93CC-A84479FEA69F}"/>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1FBE1F05-214C-706E-EE42-BF3D82A321C5}"/>
              </a:ext>
            </a:extLst>
          </p:cNvPr>
          <p:cNvPicPr>
            <a:picLocks noChangeAspect="1"/>
          </p:cNvPicPr>
          <p:nvPr/>
        </p:nvPicPr>
        <p:blipFill>
          <a:blip r:embed="rId3"/>
          <a:stretch>
            <a:fillRect/>
          </a:stretch>
        </p:blipFill>
        <p:spPr>
          <a:xfrm>
            <a:off x="14395548" y="160525"/>
            <a:ext cx="1823083" cy="828038"/>
          </a:xfrm>
          <a:prstGeom prst="rect">
            <a:avLst/>
          </a:prstGeom>
        </p:spPr>
      </p:pic>
      <p:sp>
        <p:nvSpPr>
          <p:cNvPr id="2" name="Rectangle 1">
            <a:extLst>
              <a:ext uri="{FF2B5EF4-FFF2-40B4-BE49-F238E27FC236}">
                <a16:creationId xmlns:a16="http://schemas.microsoft.com/office/drawing/2014/main" id="{2FF9A3F3-ADE1-4D3C-1B5A-3C44F857A0A0}"/>
              </a:ext>
            </a:extLst>
          </p:cNvPr>
          <p:cNvSpPr/>
          <p:nvPr/>
        </p:nvSpPr>
        <p:spPr>
          <a:xfrm>
            <a:off x="4457" y="1511300"/>
            <a:ext cx="8100000" cy="7346737"/>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4D35FC1-E297-B1E6-EEF9-6EADD83CCEAF}"/>
              </a:ext>
            </a:extLst>
          </p:cNvPr>
          <p:cNvSpPr/>
          <p:nvPr/>
        </p:nvSpPr>
        <p:spPr>
          <a:xfrm>
            <a:off x="8156868" y="1511300"/>
            <a:ext cx="8099132" cy="734673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AABBD3FB-4639-30A7-0663-6CD6B448742A}"/>
              </a:ext>
            </a:extLst>
          </p:cNvPr>
          <p:cNvCxnSpPr>
            <a:cxnSpLocks/>
          </p:cNvCxnSpPr>
          <p:nvPr/>
        </p:nvCxnSpPr>
        <p:spPr>
          <a:xfrm>
            <a:off x="1265285" y="4947823"/>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81ABD66-5848-8246-5FCF-8DB0A1C387D2}"/>
              </a:ext>
            </a:extLst>
          </p:cNvPr>
          <p:cNvCxnSpPr>
            <a:cxnSpLocks/>
          </p:cNvCxnSpPr>
          <p:nvPr/>
        </p:nvCxnSpPr>
        <p:spPr>
          <a:xfrm>
            <a:off x="1265285" y="3288037"/>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3E621C61-6355-15A9-8AE9-0F1EA4A1E723}"/>
              </a:ext>
            </a:extLst>
          </p:cNvPr>
          <p:cNvSpPr txBox="1"/>
          <p:nvPr/>
        </p:nvSpPr>
        <p:spPr>
          <a:xfrm>
            <a:off x="1053266" y="1882392"/>
            <a:ext cx="6233934" cy="338554"/>
          </a:xfrm>
          <a:prstGeom prst="rect">
            <a:avLst/>
          </a:prstGeom>
          <a:noFill/>
        </p:spPr>
        <p:txBody>
          <a:bodyPr wrap="square">
            <a:spAutoFit/>
          </a:bodyPr>
          <a:lstStyle/>
          <a:p>
            <a:pPr algn="r"/>
            <a:r>
              <a:rPr lang="fr-FR" sz="1600" b="1" dirty="0">
                <a:latin typeface="Arial" panose="020B0604020202020204" pitchFamily="34" charset="0"/>
                <a:cs typeface="Arial" panose="020B0604020202020204" pitchFamily="34" charset="0"/>
              </a:rPr>
              <a:t>Phase de dépôt de dossier</a:t>
            </a:r>
            <a:endParaRPr lang="fr-FR" sz="16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FBFD0002-0503-6EC2-12F4-0D05B3378FC0}"/>
              </a:ext>
            </a:extLst>
          </p:cNvPr>
          <p:cNvSpPr txBox="1"/>
          <p:nvPr/>
        </p:nvSpPr>
        <p:spPr>
          <a:xfrm>
            <a:off x="9030592" y="1595119"/>
            <a:ext cx="6469327" cy="1569660"/>
          </a:xfrm>
          <a:prstGeom prst="rect">
            <a:avLst/>
          </a:prstGeom>
          <a:noFill/>
        </p:spPr>
        <p:txBody>
          <a:bodyPr wrap="square">
            <a:spAutoFit/>
          </a:bodyPr>
          <a:lstStyle/>
          <a:p>
            <a:pPr marL="285750" indent="-285750" algn="just">
              <a:buClr>
                <a:srgbClr val="FFFF00"/>
              </a:buClr>
              <a:buFont typeface="Wingdings" panose="05000000000000000000" pitchFamily="2" charset="2"/>
              <a:buChar char="§"/>
            </a:pPr>
            <a:r>
              <a:rPr lang="fr-FR" sz="1600" b="1" dirty="0">
                <a:latin typeface="Arial" panose="020B0604020202020204" pitchFamily="34" charset="0"/>
                <a:cs typeface="Arial" panose="020B0604020202020204" pitchFamily="34" charset="0"/>
              </a:rPr>
              <a:t>Obligation de compléter à 100 % </a:t>
            </a:r>
            <a:r>
              <a:rPr lang="fr-FR" sz="1600" dirty="0">
                <a:latin typeface="Arial" panose="020B0604020202020204" pitchFamily="34" charset="0"/>
                <a:cs typeface="Arial" panose="020B0604020202020204" pitchFamily="34" charset="0"/>
              </a:rPr>
              <a:t>toutes les informations et documents demandés dans </a:t>
            </a:r>
            <a:r>
              <a:rPr lang="fr-FR" sz="1600" b="1" dirty="0">
                <a:latin typeface="Arial" panose="020B0604020202020204" pitchFamily="34" charset="0"/>
                <a:cs typeface="Arial" panose="020B0604020202020204" pitchFamily="34" charset="0"/>
              </a:rPr>
              <a:t>votre compte candidat </a:t>
            </a:r>
            <a:r>
              <a:rPr lang="fr-FR" sz="1600" dirty="0">
                <a:latin typeface="Arial" panose="020B0604020202020204" pitchFamily="34" charset="0"/>
                <a:cs typeface="Arial" panose="020B0604020202020204" pitchFamily="34" charset="0"/>
              </a:rPr>
              <a:t>avant de pouvoir déposer un dossier (projet ou candidature</a:t>
            </a:r>
            <a:r>
              <a:rPr lang="fr-FR" sz="1600" b="1" dirty="0">
                <a:latin typeface="Arial" panose="020B0604020202020204" pitchFamily="34" charset="0"/>
                <a:cs typeface="Arial" panose="020B0604020202020204" pitchFamily="34" charset="0"/>
              </a:rPr>
              <a:t>) ainsi que tous les documents et informations demandés dans le cahier des charges</a:t>
            </a:r>
            <a:endParaRPr lang="fr-FR" sz="1600" dirty="0">
              <a:latin typeface="Arial" panose="020B0604020202020204" pitchFamily="34" charset="0"/>
              <a:cs typeface="Arial" panose="020B0604020202020204" pitchFamily="34" charset="0"/>
            </a:endParaRPr>
          </a:p>
          <a:p>
            <a:pPr marL="285750" indent="-285750" algn="just">
              <a:buClr>
                <a:srgbClr val="FFFF00"/>
              </a:buClr>
              <a:buFont typeface="Wingdings" panose="05000000000000000000" pitchFamily="2" charset="2"/>
              <a:buChar char="§"/>
            </a:pPr>
            <a:endParaRPr lang="fr-FR" sz="1600" dirty="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9679BE37-84D0-6E93-570F-D52598327E29}"/>
              </a:ext>
            </a:extLst>
          </p:cNvPr>
          <p:cNvPicPr>
            <a:picLocks noChangeAspect="1"/>
          </p:cNvPicPr>
          <p:nvPr/>
        </p:nvPicPr>
        <p:blipFill>
          <a:blip r:embed="rId4"/>
          <a:stretch>
            <a:fillRect/>
          </a:stretch>
        </p:blipFill>
        <p:spPr>
          <a:xfrm>
            <a:off x="7716193" y="1631386"/>
            <a:ext cx="914401" cy="840567"/>
          </a:xfrm>
          <a:prstGeom prst="rect">
            <a:avLst/>
          </a:prstGeom>
        </p:spPr>
      </p:pic>
      <p:sp>
        <p:nvSpPr>
          <p:cNvPr id="20" name="ZoneTexte 19">
            <a:extLst>
              <a:ext uri="{FF2B5EF4-FFF2-40B4-BE49-F238E27FC236}">
                <a16:creationId xmlns:a16="http://schemas.microsoft.com/office/drawing/2014/main" id="{72306C99-5CC6-71D0-6E3F-CE3016821AEA}"/>
              </a:ext>
            </a:extLst>
          </p:cNvPr>
          <p:cNvSpPr txBox="1"/>
          <p:nvPr/>
        </p:nvSpPr>
        <p:spPr>
          <a:xfrm>
            <a:off x="1162948" y="3697890"/>
            <a:ext cx="6233934" cy="338554"/>
          </a:xfrm>
          <a:prstGeom prst="rect">
            <a:avLst/>
          </a:prstGeom>
          <a:noFill/>
        </p:spPr>
        <p:txBody>
          <a:bodyPr wrap="square">
            <a:spAutoFit/>
          </a:bodyPr>
          <a:lstStyle/>
          <a:p>
            <a:pPr algn="r"/>
            <a:r>
              <a:rPr lang="fr-FR" sz="1600" b="1" dirty="0">
                <a:latin typeface="Arial" panose="020B0604020202020204" pitchFamily="34" charset="0"/>
                <a:cs typeface="Arial" panose="020B0604020202020204" pitchFamily="34" charset="0"/>
              </a:rPr>
              <a:t>Phase d’analyse</a:t>
            </a:r>
            <a:endParaRPr lang="fr-FR" sz="1600" dirty="0">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id="{4E735CFF-8166-4ADF-0025-45F649C80B0D}"/>
              </a:ext>
            </a:extLst>
          </p:cNvPr>
          <p:cNvSpPr txBox="1"/>
          <p:nvPr/>
        </p:nvSpPr>
        <p:spPr>
          <a:xfrm>
            <a:off x="9047906" y="3450910"/>
            <a:ext cx="6469327" cy="1323439"/>
          </a:xfrm>
          <a:prstGeom prst="rect">
            <a:avLst/>
          </a:prstGeom>
          <a:noFill/>
        </p:spPr>
        <p:txBody>
          <a:bodyPr wrap="square">
            <a:spAutoFit/>
          </a:bodyPr>
          <a:lstStyle/>
          <a:p>
            <a:pPr marL="285750" indent="-285750" algn="just">
              <a:buClr>
                <a:srgbClr val="FFFF00"/>
              </a:buClr>
              <a:buFont typeface="Wingdings" panose="05000000000000000000" pitchFamily="2" charset="2"/>
              <a:buChar char="§"/>
            </a:pPr>
            <a:r>
              <a:rPr lang="fr-FR" sz="1600" b="1" dirty="0">
                <a:latin typeface="Arial" panose="020B0604020202020204" pitchFamily="34" charset="0"/>
                <a:cs typeface="Arial" panose="020B0604020202020204" pitchFamily="34" charset="0"/>
              </a:rPr>
              <a:t>Une phase d’analyse financière du porteur, du budget du projet  et du projet </a:t>
            </a:r>
            <a:r>
              <a:rPr lang="fr-FR" sz="1600" dirty="0">
                <a:latin typeface="Arial" panose="020B0604020202020204" pitchFamily="34" charset="0"/>
                <a:cs typeface="Arial" panose="020B0604020202020204" pitchFamily="34" charset="0"/>
              </a:rPr>
              <a:t>a été créée avant l’ouverture des évaluations</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Celles-ci ne seront ouvertes </a:t>
            </a:r>
            <a:r>
              <a:rPr lang="fr-FR" sz="1600" b="1" dirty="0">
                <a:latin typeface="Arial" panose="020B0604020202020204" pitchFamily="34" charset="0"/>
                <a:cs typeface="Arial" panose="020B0604020202020204" pitchFamily="34" charset="0"/>
              </a:rPr>
              <a:t>qu’après le GO définitif </a:t>
            </a:r>
            <a:r>
              <a:rPr lang="fr-FR" sz="1600" dirty="0">
                <a:latin typeface="Arial" panose="020B0604020202020204" pitchFamily="34" charset="0"/>
                <a:cs typeface="Arial" panose="020B0604020202020204" pitchFamily="34" charset="0"/>
              </a:rPr>
              <a:t>sur l’ensemble des éléments d’analyse</a:t>
            </a:r>
            <a:r>
              <a:rPr lang="fr-FR" sz="1600" b="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Les demandes de précision pourront être faites dès cette phase</a:t>
            </a:r>
          </a:p>
        </p:txBody>
      </p:sp>
      <p:sp>
        <p:nvSpPr>
          <p:cNvPr id="24" name="ZoneTexte 23">
            <a:extLst>
              <a:ext uri="{FF2B5EF4-FFF2-40B4-BE49-F238E27FC236}">
                <a16:creationId xmlns:a16="http://schemas.microsoft.com/office/drawing/2014/main" id="{41707C96-E0D1-DDDF-B3E3-24D370570896}"/>
              </a:ext>
            </a:extLst>
          </p:cNvPr>
          <p:cNvSpPr txBox="1"/>
          <p:nvPr/>
        </p:nvSpPr>
        <p:spPr>
          <a:xfrm>
            <a:off x="1053266" y="5755408"/>
            <a:ext cx="6233934" cy="338554"/>
          </a:xfrm>
          <a:prstGeom prst="rect">
            <a:avLst/>
          </a:prstGeom>
          <a:noFill/>
        </p:spPr>
        <p:txBody>
          <a:bodyPr wrap="square">
            <a:spAutoFit/>
          </a:bodyPr>
          <a:lstStyle/>
          <a:p>
            <a:pPr algn="r"/>
            <a:r>
              <a:rPr lang="fr-FR" sz="1600" b="1" dirty="0">
                <a:latin typeface="Arial" panose="020B0604020202020204" pitchFamily="34" charset="0"/>
                <a:cs typeface="Arial" panose="020B0604020202020204" pitchFamily="34" charset="0"/>
              </a:rPr>
              <a:t>Phase GTP</a:t>
            </a:r>
            <a:endParaRPr lang="fr-FR" sz="1600" dirty="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DFB02D31-E3AA-8659-C432-4DCE45F80A99}"/>
              </a:ext>
            </a:extLst>
          </p:cNvPr>
          <p:cNvSpPr txBox="1"/>
          <p:nvPr/>
        </p:nvSpPr>
        <p:spPr>
          <a:xfrm>
            <a:off x="9002878" y="5339910"/>
            <a:ext cx="6469327" cy="830997"/>
          </a:xfrm>
          <a:prstGeom prst="rect">
            <a:avLst/>
          </a:prstGeom>
          <a:noFill/>
        </p:spPr>
        <p:txBody>
          <a:bodyPr wrap="square">
            <a:spAutoFit/>
          </a:bodyPr>
          <a:lstStyle/>
          <a:p>
            <a:pPr marL="285750" indent="-285750" algn="just">
              <a:buClr>
                <a:srgbClr val="FFFF00"/>
              </a:buClr>
              <a:buFont typeface="Wingdings" panose="05000000000000000000" pitchFamily="2" charset="2"/>
              <a:buChar char="§"/>
            </a:pPr>
            <a:r>
              <a:rPr lang="fr-FR" sz="1600" b="1" dirty="0">
                <a:latin typeface="Arial" panose="020B0604020202020204" pitchFamily="34" charset="0"/>
                <a:cs typeface="Arial" panose="020B0604020202020204" pitchFamily="34" charset="0"/>
              </a:rPr>
              <a:t>Présentation des dossiers complets et de qualité au GTP. </a:t>
            </a:r>
            <a:r>
              <a:rPr lang="fr-FR" sz="1600" dirty="0">
                <a:latin typeface="Arial" panose="020B0604020202020204" pitchFamily="34" charset="0"/>
                <a:cs typeface="Arial" panose="020B0604020202020204" pitchFamily="34" charset="0"/>
              </a:rPr>
              <a:t>S’il reste des doutes ou des questions sans réponse sur un dossier, celui-ci ne sera pas présenté en GTP</a:t>
            </a:r>
          </a:p>
        </p:txBody>
      </p:sp>
      <p:cxnSp>
        <p:nvCxnSpPr>
          <p:cNvPr id="26" name="Connecteur droit 25">
            <a:extLst>
              <a:ext uri="{FF2B5EF4-FFF2-40B4-BE49-F238E27FC236}">
                <a16:creationId xmlns:a16="http://schemas.microsoft.com/office/drawing/2014/main" id="{C25C076B-5663-507B-CDB0-ED75E30B0E96}"/>
              </a:ext>
            </a:extLst>
          </p:cNvPr>
          <p:cNvCxnSpPr>
            <a:cxnSpLocks/>
          </p:cNvCxnSpPr>
          <p:nvPr/>
        </p:nvCxnSpPr>
        <p:spPr>
          <a:xfrm>
            <a:off x="1242907" y="6348746"/>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BBC694E-8ACD-136D-18B7-6EDF1829973E}"/>
              </a:ext>
            </a:extLst>
          </p:cNvPr>
          <p:cNvSpPr txBox="1"/>
          <p:nvPr/>
        </p:nvSpPr>
        <p:spPr>
          <a:xfrm>
            <a:off x="1162948" y="7303806"/>
            <a:ext cx="6233934" cy="338554"/>
          </a:xfrm>
          <a:prstGeom prst="rect">
            <a:avLst/>
          </a:prstGeom>
          <a:noFill/>
        </p:spPr>
        <p:txBody>
          <a:bodyPr wrap="square">
            <a:spAutoFit/>
          </a:bodyPr>
          <a:lstStyle/>
          <a:p>
            <a:pPr algn="r"/>
            <a:r>
              <a:rPr lang="fr-FR" sz="1600" b="1" dirty="0">
                <a:latin typeface="Arial" panose="020B0604020202020204" pitchFamily="34" charset="0"/>
                <a:cs typeface="Arial" panose="020B0604020202020204" pitchFamily="34" charset="0"/>
              </a:rPr>
              <a:t>Phase de projet en cours ou en finalisation</a:t>
            </a:r>
            <a:endParaRPr lang="fr-FR" sz="16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7997FE78-1108-A715-14C4-ED264A9669B8}"/>
              </a:ext>
            </a:extLst>
          </p:cNvPr>
          <p:cNvSpPr txBox="1"/>
          <p:nvPr/>
        </p:nvSpPr>
        <p:spPr>
          <a:xfrm>
            <a:off x="8964166" y="6511510"/>
            <a:ext cx="6469327" cy="1569660"/>
          </a:xfrm>
          <a:prstGeom prst="rect">
            <a:avLst/>
          </a:prstGeom>
          <a:noFill/>
        </p:spPr>
        <p:txBody>
          <a:bodyPr wrap="square">
            <a:spAutoFit/>
          </a:bodyPr>
          <a:lstStyle/>
          <a:p>
            <a:pPr algn="just">
              <a:buClr>
                <a:srgbClr val="FFFF00"/>
              </a:buClr>
            </a:pPr>
            <a:endParaRPr lang="fr-FR" sz="1600" dirty="0">
              <a:latin typeface="Arial" panose="020B0604020202020204" pitchFamily="34" charset="0"/>
              <a:cs typeface="Arial" panose="020B0604020202020204" pitchFamily="34" charset="0"/>
            </a:endParaRPr>
          </a:p>
          <a:p>
            <a:pPr marL="285750" indent="-285750" algn="just">
              <a:buClr>
                <a:srgbClr val="FFFF00"/>
              </a:buClr>
              <a:buFont typeface="Wingdings" panose="05000000000000000000" pitchFamily="2" charset="2"/>
              <a:buChar char="§"/>
            </a:pPr>
            <a:r>
              <a:rPr lang="fr-FR" sz="1600" b="1" dirty="0">
                <a:latin typeface="Arial" panose="020B0604020202020204" pitchFamily="34" charset="0"/>
                <a:cs typeface="Arial" panose="020B0604020202020204" pitchFamily="34" charset="0"/>
              </a:rPr>
              <a:t>A l’initiative de la DAPEX, les Comités de pilotage </a:t>
            </a:r>
            <a:r>
              <a:rPr lang="fr-FR" sz="1600" dirty="0">
                <a:latin typeface="Arial" panose="020B0604020202020204" pitchFamily="34" charset="0"/>
                <a:cs typeface="Arial" panose="020B0604020202020204" pitchFamily="34" charset="0"/>
              </a:rPr>
              <a:t>seront automatiquement prévus lors de la phase de cadrage et la phase de clôture du projet, le nombre de COPILS intermédiaires seront ajustés en fonction de l’importance du projet et du niveau de financement du CCCA-BTP</a:t>
            </a:r>
          </a:p>
        </p:txBody>
      </p:sp>
    </p:spTree>
    <p:extLst>
      <p:ext uri="{BB962C8B-B14F-4D97-AF65-F5344CB8AC3E}">
        <p14:creationId xmlns:p14="http://schemas.microsoft.com/office/powerpoint/2010/main" val="380986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20DAB9-1109-9AA8-FE58-A8D4F18CF902}"/>
              </a:ext>
            </a:extLst>
          </p:cNvPr>
          <p:cNvSpPr/>
          <p:nvPr/>
        </p:nvSpPr>
        <p:spPr>
          <a:xfrm>
            <a:off x="8331200" y="1511299"/>
            <a:ext cx="3168572" cy="73475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44175A2-653D-617F-8E87-A1C5C91A7509}"/>
              </a:ext>
            </a:extLst>
          </p:cNvPr>
          <p:cNvSpPr/>
          <p:nvPr/>
        </p:nvSpPr>
        <p:spPr>
          <a:xfrm>
            <a:off x="11248571" y="1480457"/>
            <a:ext cx="5007429" cy="7378352"/>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56D5060-3783-01AA-50F3-E943967C2422}"/>
              </a:ext>
            </a:extLst>
          </p:cNvPr>
          <p:cNvSpPr/>
          <p:nvPr/>
        </p:nvSpPr>
        <p:spPr>
          <a:xfrm>
            <a:off x="203200" y="1480457"/>
            <a:ext cx="8128000" cy="7378353"/>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F625F6C-A975-288E-C77E-3A08EA4C7ED0}"/>
              </a:ext>
            </a:extLst>
          </p:cNvPr>
          <p:cNvSpPr>
            <a:spLocks noGrp="1"/>
          </p:cNvSpPr>
          <p:nvPr>
            <p:ph type="title"/>
          </p:nvPr>
        </p:nvSpPr>
        <p:spPr/>
        <p:txBody>
          <a:bodyPr/>
          <a:lstStyle/>
          <a:p>
            <a:r>
              <a:rPr lang="fr-FR" dirty="0"/>
              <a:t>La structuration de la plateforme</a:t>
            </a:r>
          </a:p>
        </p:txBody>
      </p:sp>
      <p:sp>
        <p:nvSpPr>
          <p:cNvPr id="3" name="Espace réservé du numéro de diapositive 2">
            <a:extLst>
              <a:ext uri="{FF2B5EF4-FFF2-40B4-BE49-F238E27FC236}">
                <a16:creationId xmlns:a16="http://schemas.microsoft.com/office/drawing/2014/main" id="{B1673E19-D7D1-3EE8-13B8-841F74C422EA}"/>
              </a:ext>
            </a:extLst>
          </p:cNvPr>
          <p:cNvSpPr>
            <a:spLocks noGrp="1"/>
          </p:cNvSpPr>
          <p:nvPr>
            <p:ph type="sldNum" sz="quarter" idx="10"/>
          </p:nvPr>
        </p:nvSpPr>
        <p:spPr/>
        <p:txBody>
          <a:bodyPr/>
          <a:lstStyle/>
          <a:p>
            <a:fld id="{54A149C6-6019-4B05-B4F5-8ADACCDF97D0}" type="slidenum">
              <a:rPr lang="fr-FR" smtClean="0"/>
              <a:pPr/>
              <a:t>19</a:t>
            </a:fld>
            <a:endParaRPr lang="fr-FR"/>
          </a:p>
        </p:txBody>
      </p:sp>
      <p:pic>
        <p:nvPicPr>
          <p:cNvPr id="5" name="Image 4">
            <a:extLst>
              <a:ext uri="{FF2B5EF4-FFF2-40B4-BE49-F238E27FC236}">
                <a16:creationId xmlns:a16="http://schemas.microsoft.com/office/drawing/2014/main" id="{29692F1C-C62E-5C64-91AC-FBF02300A89D}"/>
              </a:ext>
            </a:extLst>
          </p:cNvPr>
          <p:cNvPicPr>
            <a:picLocks noChangeAspect="1"/>
          </p:cNvPicPr>
          <p:nvPr/>
        </p:nvPicPr>
        <p:blipFill>
          <a:blip r:embed="rId2"/>
          <a:srcRect l="-1340" t="13650" r="-1667" b="25196"/>
          <a:stretch/>
        </p:blipFill>
        <p:spPr>
          <a:xfrm>
            <a:off x="284911" y="2304037"/>
            <a:ext cx="15952348" cy="5328663"/>
          </a:xfrm>
          <a:prstGeom prst="rect">
            <a:avLst/>
          </a:prstGeom>
        </p:spPr>
      </p:pic>
      <p:sp>
        <p:nvSpPr>
          <p:cNvPr id="9" name="Rectangle 8">
            <a:extLst>
              <a:ext uri="{FF2B5EF4-FFF2-40B4-BE49-F238E27FC236}">
                <a16:creationId xmlns:a16="http://schemas.microsoft.com/office/drawing/2014/main" id="{28DA9673-B472-8DCB-26A5-D8C6BA90BA74}"/>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3" descr="Une image contenant Police, Graphique, logo, symbole&#10;&#10;Description générée automatiquement">
            <a:extLst>
              <a:ext uri="{FF2B5EF4-FFF2-40B4-BE49-F238E27FC236}">
                <a16:creationId xmlns:a16="http://schemas.microsoft.com/office/drawing/2014/main" id="{67407AB3-D85F-5825-1E13-5EB0721C8BBA}"/>
              </a:ext>
            </a:extLst>
          </p:cNvPr>
          <p:cNvPicPr>
            <a:picLocks noChangeAspect="1"/>
          </p:cNvPicPr>
          <p:nvPr/>
        </p:nvPicPr>
        <p:blipFill>
          <a:blip r:embed="rId3"/>
          <a:stretch>
            <a:fillRect/>
          </a:stretch>
        </p:blipFill>
        <p:spPr>
          <a:xfrm>
            <a:off x="14477977" y="282336"/>
            <a:ext cx="1457325" cy="584199"/>
          </a:xfrm>
          <a:prstGeom prst="rect">
            <a:avLst/>
          </a:prstGeom>
        </p:spPr>
      </p:pic>
    </p:spTree>
    <p:extLst>
      <p:ext uri="{BB962C8B-B14F-4D97-AF65-F5344CB8AC3E}">
        <p14:creationId xmlns:p14="http://schemas.microsoft.com/office/powerpoint/2010/main" val="205605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E93D9-DB5E-C992-97F4-48A1D77CCBB8}"/>
              </a:ext>
            </a:extLst>
          </p:cNvPr>
          <p:cNvSpPr>
            <a:spLocks noGrp="1"/>
          </p:cNvSpPr>
          <p:nvPr>
            <p:ph type="title"/>
          </p:nvPr>
        </p:nvSpPr>
        <p:spPr/>
        <p:txBody>
          <a:bodyPr>
            <a:noAutofit/>
          </a:bodyPr>
          <a:lstStyle/>
          <a:p>
            <a:pPr marL="0" marR="3810" lvl="0" indent="0" algn="ctr" defTabSz="685800" rtl="0" eaLnBrk="1" fontAlgn="base" latinLnBrk="0" hangingPunct="1">
              <a:lnSpc>
                <a:spcPct val="150000"/>
              </a:lnSpc>
              <a:spcBef>
                <a:spcPts val="750"/>
              </a:spcBef>
              <a:spcAft>
                <a:spcPts val="2445"/>
              </a:spcAft>
              <a:buClr>
                <a:srgbClr val="1D1D1B"/>
              </a:buClr>
              <a:buSzPts val="1200"/>
              <a:buFont typeface="Arial" panose="020B0604020202020204" pitchFamily="34" charset="0"/>
              <a:buNone/>
              <a:tabLst/>
              <a:defRPr/>
            </a:pPr>
            <a:r>
              <a:rPr kumimoji="0" lang="fr-FR" sz="3200" b="1" i="0" u="none" strike="noStrike" kern="1200" cap="none" spc="0" normalizeH="0" baseline="0" noProof="0">
                <a:ln>
                  <a:noFill/>
                </a:ln>
                <a:solidFill>
                  <a:srgbClr val="1D1D1B"/>
                </a:solidFill>
                <a:effectLst/>
                <a:uLnTx/>
                <a:uFillTx/>
                <a:latin typeface="Arial Black"/>
                <a:ea typeface="+mn-ea"/>
                <a:cs typeface="+mn-cs"/>
              </a:rPr>
              <a:t>SOMMAIRE</a:t>
            </a:r>
            <a:endParaRPr kumimoji="0" lang="fr-FR" sz="3200" b="0" i="0" u="none" strike="noStrike" kern="1200" cap="none" spc="0" normalizeH="0" baseline="0" noProof="0">
              <a:ln>
                <a:noFill/>
              </a:ln>
              <a:solidFill>
                <a:srgbClr val="1D1D1B"/>
              </a:solidFill>
              <a:effectLst/>
              <a:uLnTx/>
              <a:uFillTx/>
              <a:latin typeface="Arial"/>
              <a:ea typeface="+mn-ea"/>
              <a:cs typeface="+mn-cs"/>
            </a:endParaRPr>
          </a:p>
        </p:txBody>
      </p:sp>
      <p:grpSp>
        <p:nvGrpSpPr>
          <p:cNvPr id="20" name="Groupe 19">
            <a:extLst>
              <a:ext uri="{FF2B5EF4-FFF2-40B4-BE49-F238E27FC236}">
                <a16:creationId xmlns:a16="http://schemas.microsoft.com/office/drawing/2014/main" id="{65FA73E4-5C51-8510-4E5F-9FBEC267EB72}"/>
              </a:ext>
            </a:extLst>
          </p:cNvPr>
          <p:cNvGrpSpPr/>
          <p:nvPr/>
        </p:nvGrpSpPr>
        <p:grpSpPr>
          <a:xfrm>
            <a:off x="1946045" y="3048049"/>
            <a:ext cx="14378080" cy="2207434"/>
            <a:chOff x="1879918" y="2229205"/>
            <a:chExt cx="10277166" cy="2207434"/>
          </a:xfrm>
        </p:grpSpPr>
        <p:sp>
          <p:nvSpPr>
            <p:cNvPr id="22" name="Text Placeholder 1">
              <a:extLst>
                <a:ext uri="{FF2B5EF4-FFF2-40B4-BE49-F238E27FC236}">
                  <a16:creationId xmlns:a16="http://schemas.microsoft.com/office/drawing/2014/main" id="{AF85867E-1754-5410-D564-21875307CF3A}"/>
                </a:ext>
              </a:extLst>
            </p:cNvPr>
            <p:cNvSpPr txBox="1">
              <a:spLocks/>
            </p:cNvSpPr>
            <p:nvPr/>
          </p:nvSpPr>
          <p:spPr>
            <a:xfrm>
              <a:off x="2924929" y="2229205"/>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rPr>
                <a:t>DÉPENSES ÉLIGIBLES ET INÉLIGIBLES</a:t>
              </a:r>
              <a:endParaRPr lang="fr-FR" sz="3200" dirty="0">
                <a:solidFill>
                  <a:srgbClr val="1D1D1B"/>
                </a:solidFill>
                <a:latin typeface="Arial"/>
              </a:endParaRPr>
            </a:p>
          </p:txBody>
        </p:sp>
        <p:sp>
          <p:nvSpPr>
            <p:cNvPr id="23" name="Rectangle: Rounded Corners 15">
              <a:extLst>
                <a:ext uri="{FF2B5EF4-FFF2-40B4-BE49-F238E27FC236}">
                  <a16:creationId xmlns:a16="http://schemas.microsoft.com/office/drawing/2014/main" id="{3E358963-D541-39A7-0990-F47F502AEC4F}"/>
                </a:ext>
              </a:extLst>
            </p:cNvPr>
            <p:cNvSpPr/>
            <p:nvPr/>
          </p:nvSpPr>
          <p:spPr>
            <a:xfrm>
              <a:off x="1879918" y="3863199"/>
              <a:ext cx="645051" cy="573440"/>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a:solidFill>
                    <a:srgbClr val="1D1D1B"/>
                  </a:solidFill>
                  <a:latin typeface="Arial Black"/>
                </a:rPr>
                <a:t>IV</a:t>
              </a:r>
              <a:endParaRPr kumimoji="0" lang="fr-FR" sz="2800" b="0" i="0" u="none" strike="noStrike" kern="0" cap="none" spc="0" normalizeH="0" baseline="0" noProof="0" dirty="0">
                <a:ln>
                  <a:noFill/>
                </a:ln>
                <a:solidFill>
                  <a:srgbClr val="1D1D1B"/>
                </a:solidFill>
                <a:effectLst/>
                <a:uLnTx/>
                <a:uFillTx/>
                <a:latin typeface="Arial Black"/>
                <a:ea typeface="+mn-ea"/>
                <a:cs typeface="+mn-cs"/>
              </a:endParaRPr>
            </a:p>
          </p:txBody>
        </p:sp>
      </p:grpSp>
      <p:grpSp>
        <p:nvGrpSpPr>
          <p:cNvPr id="24" name="Groupe 23">
            <a:extLst>
              <a:ext uri="{FF2B5EF4-FFF2-40B4-BE49-F238E27FC236}">
                <a16:creationId xmlns:a16="http://schemas.microsoft.com/office/drawing/2014/main" id="{B4A3D11C-6A96-AB42-4BBE-09027A3E2C91}"/>
              </a:ext>
            </a:extLst>
          </p:cNvPr>
          <p:cNvGrpSpPr/>
          <p:nvPr/>
        </p:nvGrpSpPr>
        <p:grpSpPr>
          <a:xfrm>
            <a:off x="1946044" y="1555109"/>
            <a:ext cx="14626366" cy="597195"/>
            <a:chOff x="1915498" y="2510973"/>
            <a:chExt cx="14626366" cy="597195"/>
          </a:xfrm>
        </p:grpSpPr>
        <p:sp>
          <p:nvSpPr>
            <p:cNvPr id="28" name="Rectangle: Rounded Corners 10">
              <a:extLst>
                <a:ext uri="{FF2B5EF4-FFF2-40B4-BE49-F238E27FC236}">
                  <a16:creationId xmlns:a16="http://schemas.microsoft.com/office/drawing/2014/main" id="{1AAB2214-AD40-3F31-6EF8-608C28C74CC5}"/>
                </a:ext>
              </a:extLst>
            </p:cNvPr>
            <p:cNvSpPr/>
            <p:nvPr/>
          </p:nvSpPr>
          <p:spPr>
            <a:xfrm>
              <a:off x="1915498" y="2539798"/>
              <a:ext cx="849507" cy="568370"/>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1D1D1B"/>
                  </a:solidFill>
                  <a:effectLst/>
                  <a:uLnTx/>
                  <a:uFillTx/>
                  <a:latin typeface="Arial Black"/>
                  <a:ea typeface="+mn-ea"/>
                  <a:cs typeface="+mn-cs"/>
                </a:rPr>
                <a:t>I</a:t>
              </a:r>
            </a:p>
          </p:txBody>
        </p:sp>
        <p:sp>
          <p:nvSpPr>
            <p:cNvPr id="31" name="Text Placeholder 1">
              <a:extLst>
                <a:ext uri="{FF2B5EF4-FFF2-40B4-BE49-F238E27FC236}">
                  <a16:creationId xmlns:a16="http://schemas.microsoft.com/office/drawing/2014/main" id="{77DF40F8-C2B1-E3FA-AD72-31DBD877CC27}"/>
                </a:ext>
              </a:extLst>
            </p:cNvPr>
            <p:cNvSpPr txBox="1">
              <a:spLocks/>
            </p:cNvSpPr>
            <p:nvPr/>
          </p:nvSpPr>
          <p:spPr>
            <a:xfrm>
              <a:off x="3351093" y="2510973"/>
              <a:ext cx="13190771" cy="573458"/>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kumimoji="0" lang="fr-FR" sz="3200" b="1" i="0" u="none" strike="noStrike" kern="1200" cap="none" spc="0" normalizeH="0" baseline="0" noProof="0" dirty="0">
                  <a:ln>
                    <a:noFill/>
                  </a:ln>
                  <a:solidFill>
                    <a:srgbClr val="1D1D1B"/>
                  </a:solidFill>
                  <a:effectLst/>
                  <a:uLnTx/>
                  <a:uFillTx/>
                  <a:latin typeface="Arial Black"/>
                  <a:ea typeface="+mn-ea"/>
                  <a:cs typeface="+mn-cs"/>
                </a:rPr>
                <a:t>ÉLÉMENTS CONTEXTUELS</a:t>
              </a:r>
              <a:endParaRPr kumimoji="0" lang="fr-FR" sz="3200" b="0" i="0" u="none" strike="noStrike" kern="1200" cap="none" spc="0" normalizeH="0" baseline="0" noProof="0" dirty="0">
                <a:ln>
                  <a:noFill/>
                </a:ln>
                <a:solidFill>
                  <a:srgbClr val="1D1D1B"/>
                </a:solidFill>
                <a:effectLst/>
                <a:uLnTx/>
                <a:uFillTx/>
                <a:latin typeface="Arial"/>
                <a:ea typeface="+mn-ea"/>
                <a:cs typeface="+mn-cs"/>
              </a:endParaRPr>
            </a:p>
          </p:txBody>
        </p:sp>
      </p:grpSp>
      <p:grpSp>
        <p:nvGrpSpPr>
          <p:cNvPr id="35" name="Groupe 34">
            <a:extLst>
              <a:ext uri="{FF2B5EF4-FFF2-40B4-BE49-F238E27FC236}">
                <a16:creationId xmlns:a16="http://schemas.microsoft.com/office/drawing/2014/main" id="{437EC455-1DD2-496D-6546-60D49AA772D0}"/>
              </a:ext>
            </a:extLst>
          </p:cNvPr>
          <p:cNvGrpSpPr/>
          <p:nvPr/>
        </p:nvGrpSpPr>
        <p:grpSpPr>
          <a:xfrm>
            <a:off x="1950115" y="3695886"/>
            <a:ext cx="13790914" cy="817566"/>
            <a:chOff x="1954611" y="3252305"/>
            <a:chExt cx="13790914" cy="817566"/>
          </a:xfrm>
        </p:grpSpPr>
        <p:sp>
          <p:nvSpPr>
            <p:cNvPr id="36" name="Rectangle: Rounded Corners 15">
              <a:extLst>
                <a:ext uri="{FF2B5EF4-FFF2-40B4-BE49-F238E27FC236}">
                  <a16:creationId xmlns:a16="http://schemas.microsoft.com/office/drawing/2014/main" id="{8C27CFE0-373A-9611-1BB8-B60BF9391924}"/>
                </a:ext>
              </a:extLst>
            </p:cNvPr>
            <p:cNvSpPr/>
            <p:nvPr/>
          </p:nvSpPr>
          <p:spPr>
            <a:xfrm>
              <a:off x="1954611" y="3252305"/>
              <a:ext cx="845437" cy="595443"/>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1D1D1B"/>
                  </a:solidFill>
                  <a:effectLst/>
                  <a:uLnTx/>
                  <a:uFillTx/>
                  <a:latin typeface="Arial Black"/>
                  <a:ea typeface="+mn-ea"/>
                  <a:cs typeface="+mn-cs"/>
                </a:rPr>
                <a:t>III</a:t>
              </a:r>
              <a:endParaRPr kumimoji="0" lang="fr-FR" sz="3200" b="0" i="0" u="none" strike="noStrike" kern="0" cap="none" spc="0" normalizeH="0" baseline="0" noProof="0" dirty="0">
                <a:ln>
                  <a:noFill/>
                </a:ln>
                <a:solidFill>
                  <a:srgbClr val="FFFFFF"/>
                </a:solidFill>
                <a:effectLst/>
                <a:uLnTx/>
                <a:uFillTx/>
                <a:latin typeface="Arial"/>
                <a:ea typeface="+mn-ea"/>
                <a:cs typeface="+mn-cs"/>
              </a:endParaRPr>
            </a:p>
          </p:txBody>
        </p:sp>
        <p:sp>
          <p:nvSpPr>
            <p:cNvPr id="37" name="Text Placeholder 1">
              <a:extLst>
                <a:ext uri="{FF2B5EF4-FFF2-40B4-BE49-F238E27FC236}">
                  <a16:creationId xmlns:a16="http://schemas.microsoft.com/office/drawing/2014/main" id="{9F83844A-172C-F689-6389-C7D3EFE68056}"/>
                </a:ext>
              </a:extLst>
            </p:cNvPr>
            <p:cNvSpPr txBox="1">
              <a:spLocks/>
            </p:cNvSpPr>
            <p:nvPr/>
          </p:nvSpPr>
          <p:spPr>
            <a:xfrm>
              <a:off x="2569525" y="4069871"/>
              <a:ext cx="13176000" cy="0"/>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kumimoji="0" lang="fr-FR" sz="3200" b="1" i="0" u="none" strike="noStrike" kern="1200" cap="none" spc="0" normalizeH="0" baseline="0" noProof="0" dirty="0">
                  <a:ln>
                    <a:noFill/>
                  </a:ln>
                  <a:solidFill>
                    <a:srgbClr val="1D1D1B"/>
                  </a:solidFill>
                  <a:effectLst/>
                  <a:uLnTx/>
                  <a:uFillTx/>
                  <a:latin typeface="Arial Black"/>
                  <a:ea typeface="+mn-ea"/>
                  <a:cs typeface="+mn-cs"/>
                </a:rPr>
                <a:t> </a:t>
              </a:r>
              <a:endParaRPr lang="fr-FR" sz="3200" dirty="0">
                <a:solidFill>
                  <a:srgbClr val="1D1D1B"/>
                </a:solidFill>
                <a:latin typeface="Arial"/>
              </a:endParaRPr>
            </a:p>
          </p:txBody>
        </p:sp>
      </p:grpSp>
      <p:sp>
        <p:nvSpPr>
          <p:cNvPr id="40" name="Espace réservé du numéro de diapositive 2">
            <a:extLst>
              <a:ext uri="{FF2B5EF4-FFF2-40B4-BE49-F238E27FC236}">
                <a16:creationId xmlns:a16="http://schemas.microsoft.com/office/drawing/2014/main" id="{ED544D4F-39CD-F4B6-C4AE-AF11A91B06B3}"/>
              </a:ext>
            </a:extLst>
          </p:cNvPr>
          <p:cNvSpPr>
            <a:spLocks noGrp="1"/>
          </p:cNvSpPr>
          <p:nvPr>
            <p:ph type="sldNum" sz="quarter" idx="10"/>
          </p:nvPr>
        </p:nvSpPr>
        <p:spPr>
          <a:xfrm>
            <a:off x="15199538" y="9053907"/>
            <a:ext cx="565149" cy="308371"/>
          </a:xfrm>
        </p:spPr>
        <p:txBody>
          <a:bodyPr/>
          <a:lstStyle/>
          <a:p>
            <a:pPr defTabSz="812810"/>
            <a:fld id="{54A149C6-6019-4B05-B4F5-8ADACCDF97D0}" type="slidenum">
              <a:rPr lang="fr-FR" sz="1400">
                <a:solidFill>
                  <a:prstClr val="black"/>
                </a:solidFill>
                <a:latin typeface="Calibri"/>
              </a:rPr>
              <a:pPr defTabSz="812810"/>
              <a:t>2</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D350A635-48D3-3B20-ACEB-D2333EDDF6FB}"/>
              </a:ext>
            </a:extLst>
          </p:cNvPr>
          <p:cNvSpPr/>
          <p:nvPr/>
        </p:nvSpPr>
        <p:spPr>
          <a:xfrm>
            <a:off x="14723884" y="248319"/>
            <a:ext cx="1066313"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Police, Graphique, logo, symbole&#10;&#10;Description générée automatiquement">
            <a:extLst>
              <a:ext uri="{FF2B5EF4-FFF2-40B4-BE49-F238E27FC236}">
                <a16:creationId xmlns:a16="http://schemas.microsoft.com/office/drawing/2014/main" id="{2E4942BB-8DE5-2AF1-483F-4019B74C288E}"/>
              </a:ext>
            </a:extLst>
          </p:cNvPr>
          <p:cNvPicPr>
            <a:picLocks noChangeAspect="1"/>
          </p:cNvPicPr>
          <p:nvPr/>
        </p:nvPicPr>
        <p:blipFill>
          <a:blip r:embed="rId5"/>
          <a:stretch>
            <a:fillRect/>
          </a:stretch>
        </p:blipFill>
        <p:spPr>
          <a:xfrm>
            <a:off x="14531989" y="282336"/>
            <a:ext cx="1457325" cy="584199"/>
          </a:xfrm>
          <a:prstGeom prst="rect">
            <a:avLst/>
          </a:prstGeom>
        </p:spPr>
      </p:pic>
      <p:grpSp>
        <p:nvGrpSpPr>
          <p:cNvPr id="5" name="Groupe 4">
            <a:extLst>
              <a:ext uri="{FF2B5EF4-FFF2-40B4-BE49-F238E27FC236}">
                <a16:creationId xmlns:a16="http://schemas.microsoft.com/office/drawing/2014/main" id="{A56B49AC-1DB0-244C-B98C-2E797AE2306F}"/>
              </a:ext>
            </a:extLst>
          </p:cNvPr>
          <p:cNvGrpSpPr/>
          <p:nvPr/>
        </p:nvGrpSpPr>
        <p:grpSpPr>
          <a:xfrm>
            <a:off x="1950115" y="5123284"/>
            <a:ext cx="10776854" cy="1758896"/>
            <a:chOff x="1790752" y="4173593"/>
            <a:chExt cx="10776854" cy="1758896"/>
          </a:xfrm>
        </p:grpSpPr>
        <p:sp>
          <p:nvSpPr>
            <p:cNvPr id="6" name="Text Placeholder 1">
              <a:extLst>
                <a:ext uri="{FF2B5EF4-FFF2-40B4-BE49-F238E27FC236}">
                  <a16:creationId xmlns:a16="http://schemas.microsoft.com/office/drawing/2014/main" id="{8AC260FA-E7B3-32D0-C671-E232F1027BAD}"/>
                </a:ext>
              </a:extLst>
            </p:cNvPr>
            <p:cNvSpPr txBox="1">
              <a:spLocks/>
            </p:cNvSpPr>
            <p:nvPr/>
          </p:nvSpPr>
          <p:spPr>
            <a:xfrm>
              <a:off x="3335451" y="4173593"/>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rPr>
                <a:t>PROCESSU</a:t>
              </a:r>
              <a:r>
                <a:rPr lang="fr-FR" sz="3200" b="1" dirty="0">
                  <a:solidFill>
                    <a:srgbClr val="1D1D1B"/>
                  </a:solidFill>
                  <a:uFill>
                    <a:solidFill>
                      <a:srgbClr val="000000"/>
                    </a:solidFill>
                  </a:uFill>
                  <a:latin typeface="Arial Black"/>
                  <a:ea typeface="Arial" panose="020B0604020202020204" pitchFamily="34" charset="0"/>
                  <a:cs typeface="Arial"/>
                </a:rPr>
                <a:t>S DE SELECTION</a:t>
              </a:r>
              <a:endPar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endParaRPr>
            </a:p>
          </p:txBody>
        </p:sp>
        <p:sp>
          <p:nvSpPr>
            <p:cNvPr id="7" name="Rectangle: Rounded Corners 15">
              <a:extLst>
                <a:ext uri="{FF2B5EF4-FFF2-40B4-BE49-F238E27FC236}">
                  <a16:creationId xmlns:a16="http://schemas.microsoft.com/office/drawing/2014/main" id="{35F97300-9FD8-A58C-2E40-569C53C04883}"/>
                </a:ext>
              </a:extLst>
            </p:cNvPr>
            <p:cNvSpPr/>
            <p:nvPr/>
          </p:nvSpPr>
          <p:spPr>
            <a:xfrm>
              <a:off x="1790752" y="4809674"/>
              <a:ext cx="845437" cy="55508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a:solidFill>
                    <a:srgbClr val="1D1D1B"/>
                  </a:solidFill>
                  <a:latin typeface="Arial Black"/>
                </a:rPr>
                <a:t>V</a:t>
              </a:r>
              <a:endParaRPr kumimoji="0" lang="fr-FR" sz="2800" b="0" i="0" u="none" strike="noStrike" kern="0" cap="none" spc="0" normalizeH="0" baseline="0" noProof="0" dirty="0">
                <a:ln>
                  <a:noFill/>
                </a:ln>
                <a:solidFill>
                  <a:srgbClr val="1D1D1B"/>
                </a:solidFill>
                <a:effectLst/>
                <a:uLnTx/>
                <a:uFillTx/>
                <a:latin typeface="Arial Black"/>
                <a:ea typeface="+mn-ea"/>
                <a:cs typeface="+mn-cs"/>
              </a:endParaRPr>
            </a:p>
          </p:txBody>
        </p:sp>
      </p:grpSp>
      <p:grpSp>
        <p:nvGrpSpPr>
          <p:cNvPr id="8" name="Groupe 7">
            <a:extLst>
              <a:ext uri="{FF2B5EF4-FFF2-40B4-BE49-F238E27FC236}">
                <a16:creationId xmlns:a16="http://schemas.microsoft.com/office/drawing/2014/main" id="{7238428E-C1DB-1F5A-FCAA-2ED0B4A4710B}"/>
              </a:ext>
            </a:extLst>
          </p:cNvPr>
          <p:cNvGrpSpPr/>
          <p:nvPr/>
        </p:nvGrpSpPr>
        <p:grpSpPr>
          <a:xfrm>
            <a:off x="1946045" y="2540554"/>
            <a:ext cx="14626365" cy="711073"/>
            <a:chOff x="1915499" y="2430481"/>
            <a:chExt cx="14626365" cy="711073"/>
          </a:xfrm>
        </p:grpSpPr>
        <p:sp>
          <p:nvSpPr>
            <p:cNvPr id="9" name="Rectangle: Rounded Corners 10">
              <a:extLst>
                <a:ext uri="{FF2B5EF4-FFF2-40B4-BE49-F238E27FC236}">
                  <a16:creationId xmlns:a16="http://schemas.microsoft.com/office/drawing/2014/main" id="{B5E9B4A3-81DF-C8E5-EBAA-22A616FA7D35}"/>
                </a:ext>
              </a:extLst>
            </p:cNvPr>
            <p:cNvSpPr/>
            <p:nvPr/>
          </p:nvSpPr>
          <p:spPr>
            <a:xfrm>
              <a:off x="1915499" y="2546113"/>
              <a:ext cx="852498" cy="595441"/>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solidFill>
                    <a:srgbClr val="1D1D1B"/>
                  </a:solidFill>
                  <a:effectLst/>
                  <a:uLnTx/>
                  <a:uFillTx/>
                  <a:latin typeface="Arial Black"/>
                  <a:ea typeface="+mn-ea"/>
                  <a:cs typeface="+mn-cs"/>
                </a:rPr>
                <a:t>I</a:t>
              </a:r>
              <a:r>
                <a:rPr lang="fr-FR" sz="3200" kern="0" dirty="0">
                  <a:solidFill>
                    <a:srgbClr val="1D1D1B"/>
                  </a:solidFill>
                  <a:latin typeface="Arial Black"/>
                </a:rPr>
                <a:t>I</a:t>
              </a:r>
              <a:endParaRPr kumimoji="0" lang="fr-FR" sz="3200" b="0" i="0" u="none" strike="noStrike" kern="0" cap="none" spc="0" normalizeH="0" baseline="0" noProof="0" dirty="0">
                <a:ln>
                  <a:noFill/>
                </a:ln>
                <a:solidFill>
                  <a:srgbClr val="1D1D1B"/>
                </a:solidFill>
                <a:effectLst/>
                <a:uLnTx/>
                <a:uFillTx/>
                <a:latin typeface="Arial Black"/>
                <a:ea typeface="+mn-ea"/>
                <a:cs typeface="+mn-cs"/>
              </a:endParaRPr>
            </a:p>
          </p:txBody>
        </p:sp>
        <p:sp>
          <p:nvSpPr>
            <p:cNvPr id="10" name="Text Placeholder 1">
              <a:extLst>
                <a:ext uri="{FF2B5EF4-FFF2-40B4-BE49-F238E27FC236}">
                  <a16:creationId xmlns:a16="http://schemas.microsoft.com/office/drawing/2014/main" id="{F2C151D3-6D2C-3267-BC11-F988C7540782}"/>
                </a:ext>
              </a:extLst>
            </p:cNvPr>
            <p:cNvSpPr txBox="1">
              <a:spLocks/>
            </p:cNvSpPr>
            <p:nvPr/>
          </p:nvSpPr>
          <p:spPr>
            <a:xfrm>
              <a:off x="3351093" y="2430481"/>
              <a:ext cx="13190771" cy="573458"/>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lang="fr-FR" sz="3200" b="1" dirty="0">
                  <a:solidFill>
                    <a:srgbClr val="1D1D1B"/>
                  </a:solidFill>
                  <a:latin typeface="Arial Black"/>
                </a:rPr>
                <a:t>ÉLIGIBILITÉ ET MODALITÉS</a:t>
              </a:r>
              <a:endParaRPr kumimoji="0" lang="fr-FR" sz="3200" b="0" i="0" u="none" strike="noStrike" kern="1200" cap="none" spc="0" normalizeH="0" baseline="0" noProof="0" dirty="0">
                <a:ln>
                  <a:noFill/>
                </a:ln>
                <a:solidFill>
                  <a:srgbClr val="1D1D1B"/>
                </a:solidFill>
                <a:effectLst/>
                <a:uLnTx/>
                <a:uFillTx/>
                <a:latin typeface="Arial"/>
                <a:ea typeface="+mn-ea"/>
                <a:cs typeface="+mn-cs"/>
              </a:endParaRPr>
            </a:p>
          </p:txBody>
        </p:sp>
      </p:grpSp>
      <p:sp>
        <p:nvSpPr>
          <p:cNvPr id="11" name="Text Placeholder 1">
            <a:extLst>
              <a:ext uri="{FF2B5EF4-FFF2-40B4-BE49-F238E27FC236}">
                <a16:creationId xmlns:a16="http://schemas.microsoft.com/office/drawing/2014/main" id="{A76563A6-8561-82AF-25FC-D63C02185CF2}"/>
              </a:ext>
            </a:extLst>
          </p:cNvPr>
          <p:cNvSpPr txBox="1">
            <a:spLocks/>
          </p:cNvSpPr>
          <p:nvPr/>
        </p:nvSpPr>
        <p:spPr>
          <a:xfrm>
            <a:off x="3445846" y="4083019"/>
            <a:ext cx="12916077"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rPr>
              <a:t>ÉVALUATIONS DES PROJETS</a:t>
            </a:r>
            <a:endParaRPr lang="fr-FR" sz="3200" dirty="0">
              <a:solidFill>
                <a:srgbClr val="1D1D1B"/>
              </a:solidFill>
              <a:latin typeface="Arial"/>
            </a:endParaRPr>
          </a:p>
        </p:txBody>
      </p:sp>
      <p:grpSp>
        <p:nvGrpSpPr>
          <p:cNvPr id="12" name="Groupe 11">
            <a:extLst>
              <a:ext uri="{FF2B5EF4-FFF2-40B4-BE49-F238E27FC236}">
                <a16:creationId xmlns:a16="http://schemas.microsoft.com/office/drawing/2014/main" id="{38241051-7427-622C-5316-5B6EACA49FAE}"/>
              </a:ext>
            </a:extLst>
          </p:cNvPr>
          <p:cNvGrpSpPr/>
          <p:nvPr/>
        </p:nvGrpSpPr>
        <p:grpSpPr>
          <a:xfrm>
            <a:off x="1898156" y="6071677"/>
            <a:ext cx="10779845" cy="1758896"/>
            <a:chOff x="8948071" y="3361029"/>
            <a:chExt cx="10779845" cy="1758896"/>
          </a:xfrm>
        </p:grpSpPr>
        <p:sp>
          <p:nvSpPr>
            <p:cNvPr id="13" name="Text Placeholder 1">
              <a:extLst>
                <a:ext uri="{FF2B5EF4-FFF2-40B4-BE49-F238E27FC236}">
                  <a16:creationId xmlns:a16="http://schemas.microsoft.com/office/drawing/2014/main" id="{97938CFA-C519-C91F-7C3B-99BDAAC453CF}"/>
                </a:ext>
              </a:extLst>
            </p:cNvPr>
            <p:cNvSpPr txBox="1">
              <a:spLocks/>
            </p:cNvSpPr>
            <p:nvPr/>
          </p:nvSpPr>
          <p:spPr>
            <a:xfrm>
              <a:off x="10495761" y="3361029"/>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lang="fr-FR" sz="3200" b="1" dirty="0">
                  <a:solidFill>
                    <a:srgbClr val="1D1D1B"/>
                  </a:solidFill>
                  <a:uFill>
                    <a:solidFill>
                      <a:srgbClr val="000000"/>
                    </a:solidFill>
                  </a:uFill>
                  <a:latin typeface="Arial Black"/>
                  <a:ea typeface="Arial" panose="020B0604020202020204" pitchFamily="34" charset="0"/>
                  <a:cs typeface="Arial"/>
                </a:rPr>
                <a:t>ACTUALITÉS DE LA DAPEX  </a:t>
              </a:r>
              <a:endPar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endParaRPr>
            </a:p>
          </p:txBody>
        </p:sp>
        <p:sp>
          <p:nvSpPr>
            <p:cNvPr id="14" name="Rectangle: Rounded Corners 15">
              <a:extLst>
                <a:ext uri="{FF2B5EF4-FFF2-40B4-BE49-F238E27FC236}">
                  <a16:creationId xmlns:a16="http://schemas.microsoft.com/office/drawing/2014/main" id="{A4ACB07F-AEDE-31C4-4E37-03BBA35E43B8}"/>
                </a:ext>
              </a:extLst>
            </p:cNvPr>
            <p:cNvSpPr/>
            <p:nvPr/>
          </p:nvSpPr>
          <p:spPr>
            <a:xfrm>
              <a:off x="8948071" y="4049524"/>
              <a:ext cx="848428" cy="573445"/>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a:solidFill>
                    <a:srgbClr val="1D1D1B"/>
                  </a:solidFill>
                  <a:latin typeface="Arial Black"/>
                </a:rPr>
                <a:t>VI</a:t>
              </a:r>
              <a:endParaRPr kumimoji="0" lang="fr-FR" sz="2800" b="0" i="0" u="none" strike="noStrike" kern="0" cap="none" spc="0" normalizeH="0" baseline="0" noProof="0" dirty="0">
                <a:ln>
                  <a:noFill/>
                </a:ln>
                <a:solidFill>
                  <a:srgbClr val="1D1D1B"/>
                </a:solidFill>
                <a:effectLst/>
                <a:uLnTx/>
                <a:uFillTx/>
                <a:latin typeface="Arial Black"/>
                <a:ea typeface="+mn-ea"/>
                <a:cs typeface="+mn-cs"/>
              </a:endParaRPr>
            </a:p>
          </p:txBody>
        </p:sp>
      </p:grpSp>
      <p:grpSp>
        <p:nvGrpSpPr>
          <p:cNvPr id="15" name="Groupe 14">
            <a:extLst>
              <a:ext uri="{FF2B5EF4-FFF2-40B4-BE49-F238E27FC236}">
                <a16:creationId xmlns:a16="http://schemas.microsoft.com/office/drawing/2014/main" id="{1466B4D8-1018-FC5A-7151-3A853FB34019}"/>
              </a:ext>
            </a:extLst>
          </p:cNvPr>
          <p:cNvGrpSpPr/>
          <p:nvPr/>
        </p:nvGrpSpPr>
        <p:grpSpPr>
          <a:xfrm>
            <a:off x="1947124" y="7295011"/>
            <a:ext cx="10730876" cy="1758896"/>
            <a:chOff x="1790752" y="4213427"/>
            <a:chExt cx="10730876" cy="1758896"/>
          </a:xfrm>
        </p:grpSpPr>
        <p:sp>
          <p:nvSpPr>
            <p:cNvPr id="16" name="Text Placeholder 1">
              <a:extLst>
                <a:ext uri="{FF2B5EF4-FFF2-40B4-BE49-F238E27FC236}">
                  <a16:creationId xmlns:a16="http://schemas.microsoft.com/office/drawing/2014/main" id="{BDF45428-6701-A2C4-95CA-CCF6A98773A9}"/>
                </a:ext>
              </a:extLst>
            </p:cNvPr>
            <p:cNvSpPr txBox="1">
              <a:spLocks/>
            </p:cNvSpPr>
            <p:nvPr/>
          </p:nvSpPr>
          <p:spPr>
            <a:xfrm>
              <a:off x="3289473" y="4213427"/>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fontAlgn="base">
                <a:lnSpc>
                  <a:spcPct val="100000"/>
                </a:lnSpc>
                <a:spcBef>
                  <a:spcPts val="0"/>
                </a:spcBef>
                <a:buClr>
                  <a:srgbClr val="1D1D1B"/>
                </a:buClr>
                <a:buSzPts val="1200"/>
                <a:defRPr/>
              </a:pPr>
              <a:r>
                <a:rPr lang="fr-FR" sz="3200" b="1" dirty="0">
                  <a:solidFill>
                    <a:srgbClr val="1D1D1B"/>
                  </a:solidFill>
                  <a:uFill>
                    <a:solidFill>
                      <a:srgbClr val="000000"/>
                    </a:solidFill>
                  </a:uFill>
                  <a:latin typeface="Arial Black"/>
                  <a:ea typeface="Arial" panose="020B0604020202020204" pitchFamily="34" charset="0"/>
                  <a:cs typeface="Arial"/>
                </a:rPr>
                <a:t>ANNEXE Constructys : </a:t>
              </a:r>
            </a:p>
            <a:p>
              <a:pPr marR="3810" fontAlgn="base">
                <a:lnSpc>
                  <a:spcPct val="100000"/>
                </a:lnSpc>
                <a:spcBef>
                  <a:spcPts val="0"/>
                </a:spcBef>
                <a:buClr>
                  <a:srgbClr val="1D1D1B"/>
                </a:buClr>
                <a:buSzPts val="1200"/>
                <a:defRPr/>
              </a:pPr>
              <a:r>
                <a:rPr lang="fr-FR" sz="3200" b="1" dirty="0">
                  <a:solidFill>
                    <a:srgbClr val="1D1D1B"/>
                  </a:solidFill>
                  <a:uFill>
                    <a:solidFill>
                      <a:srgbClr val="000000"/>
                    </a:solidFill>
                  </a:uFill>
                  <a:latin typeface="Arial Black"/>
                  <a:ea typeface="Arial" panose="020B0604020202020204" pitchFamily="34" charset="0"/>
                  <a:cs typeface="Arial"/>
                </a:rPr>
                <a:t>Dépenses éligibles et inéligibles </a:t>
              </a:r>
              <a:endPar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endParaRPr>
            </a:p>
          </p:txBody>
        </p:sp>
        <p:sp>
          <p:nvSpPr>
            <p:cNvPr id="17" name="Rectangle: Rounded Corners 15">
              <a:extLst>
                <a:ext uri="{FF2B5EF4-FFF2-40B4-BE49-F238E27FC236}">
                  <a16:creationId xmlns:a16="http://schemas.microsoft.com/office/drawing/2014/main" id="{5C119FD1-2CA2-24FC-8207-02086BF9154D}"/>
                </a:ext>
              </a:extLst>
            </p:cNvPr>
            <p:cNvSpPr/>
            <p:nvPr/>
          </p:nvSpPr>
          <p:spPr>
            <a:xfrm>
              <a:off x="1790752" y="4809673"/>
              <a:ext cx="848428" cy="675225"/>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a:solidFill>
                    <a:srgbClr val="1D1D1B"/>
                  </a:solidFill>
                  <a:latin typeface="Arial Black"/>
                </a:rPr>
                <a:t>VII</a:t>
              </a:r>
              <a:endParaRPr kumimoji="0" lang="fr-FR" sz="2800" b="0" i="0" u="none" strike="noStrike" kern="0" cap="none" spc="0" normalizeH="0" baseline="0" noProof="0" dirty="0">
                <a:ln>
                  <a:noFill/>
                </a:ln>
                <a:solidFill>
                  <a:srgbClr val="1D1D1B"/>
                </a:solidFill>
                <a:effectLst/>
                <a:uLnTx/>
                <a:uFillTx/>
                <a:latin typeface="Arial Black"/>
                <a:ea typeface="+mn-ea"/>
                <a:cs typeface="+mn-cs"/>
              </a:endParaRPr>
            </a:p>
          </p:txBody>
        </p:sp>
      </p:grpSp>
    </p:spTree>
    <p:extLst>
      <p:ext uri="{BB962C8B-B14F-4D97-AF65-F5344CB8AC3E}">
        <p14:creationId xmlns:p14="http://schemas.microsoft.com/office/powerpoint/2010/main" val="266309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599089" y="3187005"/>
            <a:ext cx="15349123" cy="2769989"/>
          </a:xfrm>
          <a:prstGeom prst="rect">
            <a:avLst/>
          </a:prstGeom>
        </p:spPr>
        <p:txBody>
          <a:bodyPr wrap="square" lIns="0" tIns="0" rIns="0" bIns="0" rtlCol="0" anchor="t">
            <a:spAutoFit/>
          </a:bodyPr>
          <a:lstStyle/>
          <a:p>
            <a:pPr defTabSz="812810">
              <a:defRPr/>
            </a:pPr>
            <a:r>
              <a:rPr lang="fr-FR" sz="6000" b="1" dirty="0">
                <a:solidFill>
                  <a:prstClr val="black"/>
                </a:solidFill>
                <a:latin typeface="Arial Black" panose="020B0A04020102020204" pitchFamily="34" charset="0"/>
                <a:cs typeface="Arial" panose="020B0604020202020204" pitchFamily="34" charset="0"/>
              </a:rPr>
              <a:t>VI – Principales actualités de la Direction des Appels à Projets et Expérimentations (DAPEX)</a:t>
            </a: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20</a:t>
            </a:fld>
            <a:endParaRPr lang="fr-FR" sz="1333">
              <a:solidFill>
                <a:prstClr val="black"/>
              </a:solidFill>
              <a:latin typeface="Calibri"/>
            </a:endParaRPr>
          </a:p>
        </p:txBody>
      </p:sp>
      <p:sp>
        <p:nvSpPr>
          <p:cNvPr id="3" name="Rectangle 2">
            <a:extLst>
              <a:ext uri="{FF2B5EF4-FFF2-40B4-BE49-F238E27FC236}">
                <a16:creationId xmlns:a16="http://schemas.microsoft.com/office/drawing/2014/main" id="{CD12B7EB-FDAE-FD09-5ED5-9B9B5B0142B4}"/>
              </a:ext>
            </a:extLst>
          </p:cNvPr>
          <p:cNvSpPr/>
          <p:nvPr/>
        </p:nvSpPr>
        <p:spPr>
          <a:xfrm>
            <a:off x="14430575" y="7417448"/>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EEC5E1A5-6B5C-3B7B-4121-EA98A2A49CA7}"/>
              </a:ext>
            </a:extLst>
          </p:cNvPr>
          <p:cNvPicPr>
            <a:picLocks noChangeAspect="1"/>
          </p:cNvPicPr>
          <p:nvPr/>
        </p:nvPicPr>
        <p:blipFill>
          <a:blip r:embed="rId3"/>
          <a:stretch>
            <a:fillRect/>
          </a:stretch>
        </p:blipFill>
        <p:spPr>
          <a:xfrm>
            <a:off x="14422425" y="7767346"/>
            <a:ext cx="1403137" cy="746758"/>
          </a:xfrm>
          <a:prstGeom prst="rect">
            <a:avLst/>
          </a:prstGeom>
        </p:spPr>
      </p:pic>
    </p:spTree>
    <p:extLst>
      <p:ext uri="{BB962C8B-B14F-4D97-AF65-F5344CB8AC3E}">
        <p14:creationId xmlns:p14="http://schemas.microsoft.com/office/powerpoint/2010/main" val="381889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DB0A5-C91A-3C0D-DEC2-A551C911D32A}"/>
              </a:ext>
            </a:extLst>
          </p:cNvPr>
          <p:cNvSpPr>
            <a:spLocks noGrp="1"/>
          </p:cNvSpPr>
          <p:nvPr>
            <p:ph type="title"/>
          </p:nvPr>
        </p:nvSpPr>
        <p:spPr/>
        <p:txBody>
          <a:bodyPr>
            <a:normAutofit fontScale="90000"/>
          </a:bodyPr>
          <a:lstStyle/>
          <a:p>
            <a:r>
              <a:rPr lang="fr-FR" dirty="0"/>
              <a:t>Principales actualités de la Direction des Appels à Projets et Expérimentations</a:t>
            </a:r>
          </a:p>
        </p:txBody>
      </p:sp>
      <p:sp>
        <p:nvSpPr>
          <p:cNvPr id="3" name="Espace réservé du numéro de diapositive 2">
            <a:extLst>
              <a:ext uri="{FF2B5EF4-FFF2-40B4-BE49-F238E27FC236}">
                <a16:creationId xmlns:a16="http://schemas.microsoft.com/office/drawing/2014/main" id="{CAAA3AE9-3598-0C69-6C69-0A317EAD2D88}"/>
              </a:ext>
            </a:extLst>
          </p:cNvPr>
          <p:cNvSpPr>
            <a:spLocks noGrp="1"/>
          </p:cNvSpPr>
          <p:nvPr>
            <p:ph type="sldNum" sz="quarter" idx="10"/>
          </p:nvPr>
        </p:nvSpPr>
        <p:spPr/>
        <p:txBody>
          <a:bodyPr/>
          <a:lstStyle/>
          <a:p>
            <a:fld id="{54A149C6-6019-4B05-B4F5-8ADACCDF97D0}" type="slidenum">
              <a:rPr lang="fr-FR" smtClean="0"/>
              <a:pPr/>
              <a:t>21</a:t>
            </a:fld>
            <a:endParaRPr lang="fr-FR"/>
          </a:p>
        </p:txBody>
      </p:sp>
      <p:sp>
        <p:nvSpPr>
          <p:cNvPr id="4" name="Espace réservé du texte 3">
            <a:extLst>
              <a:ext uri="{FF2B5EF4-FFF2-40B4-BE49-F238E27FC236}">
                <a16:creationId xmlns:a16="http://schemas.microsoft.com/office/drawing/2014/main" id="{0B2701BF-7A75-60ED-4A78-61E94E986E67}"/>
              </a:ext>
            </a:extLst>
          </p:cNvPr>
          <p:cNvSpPr>
            <a:spLocks noGrp="1"/>
          </p:cNvSpPr>
          <p:nvPr>
            <p:ph type="body" sz="quarter" idx="11"/>
          </p:nvPr>
        </p:nvSpPr>
        <p:spPr>
          <a:xfrm>
            <a:off x="723900" y="1566170"/>
            <a:ext cx="15030201" cy="6498741"/>
          </a:xfrm>
        </p:spPr>
        <p:txBody>
          <a:bodyPr>
            <a:normAutofit fontScale="85000" lnSpcReduction="10000"/>
          </a:bodyPr>
          <a:lstStyle/>
          <a:p>
            <a:r>
              <a:rPr lang="fr-FR" sz="4400" b="0" dirty="0"/>
              <a:t>Préparation du Tour de France auprès des bénéficiaires des subventions du CCCA-BTP (AàP et AàC)</a:t>
            </a:r>
          </a:p>
          <a:p>
            <a:r>
              <a:rPr lang="fr-FR" sz="4400" b="0" dirty="0"/>
              <a:t>Elaboration d’une démarche de Retour sur Investissement des projets (AàP) ainsi qu’une démarche de ROI pour les dispositifs d’AàC</a:t>
            </a:r>
          </a:p>
          <a:p>
            <a:r>
              <a:rPr lang="fr-FR" sz="4400" b="0" dirty="0"/>
              <a:t>Recrutement de trois collaborateurs</a:t>
            </a:r>
          </a:p>
          <a:p>
            <a:r>
              <a:rPr lang="fr-FR" sz="4400" b="0" dirty="0"/>
              <a:t>Initiales du BTP le 11 mars avec les porteurs de projets !</a:t>
            </a:r>
          </a:p>
          <a:p>
            <a:r>
              <a:rPr lang="fr-FR" sz="4400" b="0" dirty="0"/>
              <a:t>Trophées de l’innovation mise en avant des projets réalisés le 22 mai ! </a:t>
            </a:r>
          </a:p>
          <a:p>
            <a:r>
              <a:rPr lang="fr-FR" sz="4400" b="0" dirty="0"/>
              <a:t>Webinaire en prévision pour présenter les nouveautés de la plateforme d’AàP</a:t>
            </a:r>
          </a:p>
          <a:p>
            <a:r>
              <a:rPr lang="fr-FR" sz="4400" b="0" dirty="0"/>
              <a:t>Webinaire spécifique à l’essaimage et à la démarche ROI</a:t>
            </a:r>
          </a:p>
          <a:p>
            <a:r>
              <a:rPr lang="fr-FR" sz="4400" b="0" dirty="0"/>
              <a:t>Actions en cours de promotion des projets réalisés </a:t>
            </a:r>
            <a:r>
              <a:rPr lang="fr-FR" sz="3300" b="0" dirty="0"/>
              <a:t>(webconférence, newsletter, rapport d’activité, cartographie des projets etc…)</a:t>
            </a:r>
          </a:p>
          <a:p>
            <a:endParaRPr lang="fr-FR" sz="4400" dirty="0"/>
          </a:p>
        </p:txBody>
      </p:sp>
    </p:spTree>
    <p:extLst>
      <p:ext uri="{BB962C8B-B14F-4D97-AF65-F5344CB8AC3E}">
        <p14:creationId xmlns:p14="http://schemas.microsoft.com/office/powerpoint/2010/main" val="33145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03955-F8A6-C294-6CE0-30F90D0F04B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660BE6B-7280-2909-807A-37C0558FC1AD}"/>
              </a:ext>
            </a:extLst>
          </p:cNvPr>
          <p:cNvSpPr txBox="1"/>
          <p:nvPr/>
        </p:nvSpPr>
        <p:spPr>
          <a:xfrm>
            <a:off x="599089" y="3187005"/>
            <a:ext cx="15349123" cy="2769989"/>
          </a:xfrm>
          <a:prstGeom prst="rect">
            <a:avLst/>
          </a:prstGeom>
        </p:spPr>
        <p:txBody>
          <a:bodyPr wrap="square" lIns="0" tIns="0" rIns="0" bIns="0" rtlCol="0" anchor="t">
            <a:spAutoFit/>
          </a:bodyPr>
          <a:lstStyle/>
          <a:p>
            <a:pPr defTabSz="812810">
              <a:defRPr/>
            </a:pPr>
            <a:r>
              <a:rPr lang="fr-FR" sz="6000" b="1" dirty="0">
                <a:solidFill>
                  <a:prstClr val="black"/>
                </a:solidFill>
                <a:latin typeface="Arial Black" panose="020B0A04020102020204" pitchFamily="34" charset="0"/>
                <a:cs typeface="Arial" panose="020B0604020202020204" pitchFamily="34" charset="0"/>
              </a:rPr>
              <a:t>Annexe : </a:t>
            </a:r>
          </a:p>
          <a:p>
            <a:pPr defTabSz="812810">
              <a:defRPr/>
            </a:pPr>
            <a:r>
              <a:rPr lang="fr-FR" sz="6000" b="1" dirty="0">
                <a:solidFill>
                  <a:prstClr val="black"/>
                </a:solidFill>
                <a:latin typeface="Arial Black" panose="020B0A04020102020204" pitchFamily="34" charset="0"/>
                <a:cs typeface="Arial" panose="020B0604020202020204" pitchFamily="34" charset="0"/>
              </a:rPr>
              <a:t>Les dépenses éligibles et inéligibles à Constructys</a:t>
            </a:r>
          </a:p>
        </p:txBody>
      </p:sp>
      <p:sp>
        <p:nvSpPr>
          <p:cNvPr id="4" name="Espace réservé du numéro de diapositive 2">
            <a:extLst>
              <a:ext uri="{FF2B5EF4-FFF2-40B4-BE49-F238E27FC236}">
                <a16:creationId xmlns:a16="http://schemas.microsoft.com/office/drawing/2014/main" id="{70EA54DB-47A2-D018-2031-0AAD95E661E0}"/>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22</a:t>
            </a:fld>
            <a:endParaRPr lang="fr-FR" sz="1333">
              <a:solidFill>
                <a:prstClr val="black"/>
              </a:solidFill>
              <a:latin typeface="Calibri"/>
            </a:endParaRPr>
          </a:p>
        </p:txBody>
      </p:sp>
      <p:sp>
        <p:nvSpPr>
          <p:cNvPr id="3" name="Rectangle 2">
            <a:extLst>
              <a:ext uri="{FF2B5EF4-FFF2-40B4-BE49-F238E27FC236}">
                <a16:creationId xmlns:a16="http://schemas.microsoft.com/office/drawing/2014/main" id="{318A17C0-C0CA-B151-EBFE-06B68B9E7697}"/>
              </a:ext>
            </a:extLst>
          </p:cNvPr>
          <p:cNvSpPr/>
          <p:nvPr/>
        </p:nvSpPr>
        <p:spPr>
          <a:xfrm>
            <a:off x="14430575" y="7417448"/>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CECD6DCA-BF15-F3B3-C064-D02896CE129C}"/>
              </a:ext>
            </a:extLst>
          </p:cNvPr>
          <p:cNvPicPr>
            <a:picLocks noChangeAspect="1"/>
          </p:cNvPicPr>
          <p:nvPr/>
        </p:nvPicPr>
        <p:blipFill>
          <a:blip r:embed="rId3"/>
          <a:stretch>
            <a:fillRect/>
          </a:stretch>
        </p:blipFill>
        <p:spPr>
          <a:xfrm>
            <a:off x="14422425" y="7767346"/>
            <a:ext cx="1403137" cy="746758"/>
          </a:xfrm>
          <a:prstGeom prst="rect">
            <a:avLst/>
          </a:prstGeom>
        </p:spPr>
      </p:pic>
    </p:spTree>
    <p:extLst>
      <p:ext uri="{BB962C8B-B14F-4D97-AF65-F5344CB8AC3E}">
        <p14:creationId xmlns:p14="http://schemas.microsoft.com/office/powerpoint/2010/main" val="188351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3EBFF5-7938-8356-062A-33823A7C87D3}"/>
              </a:ext>
            </a:extLst>
          </p:cNvPr>
          <p:cNvSpPr>
            <a:spLocks noGrp="1"/>
          </p:cNvSpPr>
          <p:nvPr>
            <p:ph type="title"/>
          </p:nvPr>
        </p:nvSpPr>
        <p:spPr/>
        <p:txBody>
          <a:bodyPr>
            <a:normAutofit fontScale="90000"/>
          </a:bodyPr>
          <a:lstStyle/>
          <a:p>
            <a:r>
              <a:rPr lang="fr-FR" dirty="0"/>
              <a:t>Rappel des dépenses éligibles et inéligibles à Constructys</a:t>
            </a:r>
          </a:p>
        </p:txBody>
      </p:sp>
      <p:sp>
        <p:nvSpPr>
          <p:cNvPr id="3" name="Espace réservé du numéro de diapositive 2">
            <a:extLst>
              <a:ext uri="{FF2B5EF4-FFF2-40B4-BE49-F238E27FC236}">
                <a16:creationId xmlns:a16="http://schemas.microsoft.com/office/drawing/2014/main" id="{DD1557FC-22F0-87FE-79F8-2457666109B8}"/>
              </a:ext>
            </a:extLst>
          </p:cNvPr>
          <p:cNvSpPr>
            <a:spLocks noGrp="1"/>
          </p:cNvSpPr>
          <p:nvPr>
            <p:ph type="sldNum" sz="quarter" idx="10"/>
          </p:nvPr>
        </p:nvSpPr>
        <p:spPr/>
        <p:txBody>
          <a:bodyPr/>
          <a:lstStyle/>
          <a:p>
            <a:fld id="{54A149C6-6019-4B05-B4F5-8ADACCDF97D0}" type="slidenum">
              <a:rPr lang="fr-FR" smtClean="0"/>
              <a:pPr/>
              <a:t>23</a:t>
            </a:fld>
            <a:endParaRPr lang="fr-FR"/>
          </a:p>
        </p:txBody>
      </p:sp>
      <p:pic>
        <p:nvPicPr>
          <p:cNvPr id="6" name="Image 5">
            <a:extLst>
              <a:ext uri="{FF2B5EF4-FFF2-40B4-BE49-F238E27FC236}">
                <a16:creationId xmlns:a16="http://schemas.microsoft.com/office/drawing/2014/main" id="{1E18FEFD-AFE5-5CC9-7C5B-07E930739AEA}"/>
              </a:ext>
            </a:extLst>
          </p:cNvPr>
          <p:cNvPicPr>
            <a:picLocks noChangeAspect="1"/>
          </p:cNvPicPr>
          <p:nvPr/>
        </p:nvPicPr>
        <p:blipFill>
          <a:blip r:embed="rId2"/>
          <a:srcRect l="24326" t="16850" r="25585" b="2745"/>
          <a:stretch/>
        </p:blipFill>
        <p:spPr>
          <a:xfrm>
            <a:off x="6755762" y="2598156"/>
            <a:ext cx="7428847" cy="6260653"/>
          </a:xfrm>
          <a:prstGeom prst="rect">
            <a:avLst/>
          </a:prstGeom>
        </p:spPr>
      </p:pic>
      <p:sp>
        <p:nvSpPr>
          <p:cNvPr id="8" name="ZoneTexte 7">
            <a:extLst>
              <a:ext uri="{FF2B5EF4-FFF2-40B4-BE49-F238E27FC236}">
                <a16:creationId xmlns:a16="http://schemas.microsoft.com/office/drawing/2014/main" id="{EF363B51-1D49-5722-EC2B-6190CEE799AC}"/>
              </a:ext>
            </a:extLst>
          </p:cNvPr>
          <p:cNvSpPr txBox="1"/>
          <p:nvPr/>
        </p:nvSpPr>
        <p:spPr>
          <a:xfrm>
            <a:off x="4994796" y="1880314"/>
            <a:ext cx="8695764" cy="369332"/>
          </a:xfrm>
          <a:prstGeom prst="rect">
            <a:avLst/>
          </a:prstGeom>
          <a:noFill/>
        </p:spPr>
        <p:txBody>
          <a:bodyPr wrap="square">
            <a:spAutoFit/>
          </a:bodyPr>
          <a:lstStyle/>
          <a:p>
            <a:r>
              <a:rPr lang="fr-FR" dirty="0">
                <a:hlinkClick r:id="rId3"/>
              </a:rPr>
              <a:t>Investissements des CFA : la campagne 2025 est lancée ! – Constructys</a:t>
            </a:r>
            <a:endParaRPr lang="fr-FR" dirty="0"/>
          </a:p>
        </p:txBody>
      </p:sp>
      <p:sp>
        <p:nvSpPr>
          <p:cNvPr id="12" name="TextBox 15">
            <a:extLst>
              <a:ext uri="{FF2B5EF4-FFF2-40B4-BE49-F238E27FC236}">
                <a16:creationId xmlns:a16="http://schemas.microsoft.com/office/drawing/2014/main" id="{EEA28EDE-5E42-048B-7D38-D65CCF7A5C96}"/>
              </a:ext>
            </a:extLst>
          </p:cNvPr>
          <p:cNvSpPr txBox="1"/>
          <p:nvPr/>
        </p:nvSpPr>
        <p:spPr>
          <a:xfrm>
            <a:off x="2090893" y="4646811"/>
            <a:ext cx="3649940" cy="562142"/>
          </a:xfrm>
          <a:prstGeom prst="rect">
            <a:avLst/>
          </a:prstGeom>
        </p:spPr>
        <p:txBody>
          <a:bodyPr wrap="square" lIns="0" tIns="0" rIns="0" bIns="0" rtlCol="0" anchor="t">
            <a:spAutoFit/>
          </a:bodyPr>
          <a:lstStyle/>
          <a:p>
            <a:pPr algn="ctr" defTabSz="914400">
              <a:lnSpc>
                <a:spcPts val="5038"/>
              </a:lnSpc>
            </a:pPr>
            <a:r>
              <a:rPr lang="fr-FR" sz="2400" b="1" dirty="0">
                <a:latin typeface="เอฟซี พาเลท"/>
              </a:rPr>
              <a:t>DÉPENSES ÉLIGIBLES </a:t>
            </a:r>
            <a:endParaRPr lang="en-US" sz="2400" b="1" dirty="0">
              <a:latin typeface="เอฟซี พาเลท"/>
            </a:endParaRPr>
          </a:p>
        </p:txBody>
      </p:sp>
      <p:sp>
        <p:nvSpPr>
          <p:cNvPr id="13" name="ZoneTexte 12">
            <a:extLst>
              <a:ext uri="{FF2B5EF4-FFF2-40B4-BE49-F238E27FC236}">
                <a16:creationId xmlns:a16="http://schemas.microsoft.com/office/drawing/2014/main" id="{5D6C9679-CBD4-B0E0-7AE4-3CA6F1B42BB2}"/>
              </a:ext>
            </a:extLst>
          </p:cNvPr>
          <p:cNvSpPr txBox="1"/>
          <p:nvPr/>
        </p:nvSpPr>
        <p:spPr>
          <a:xfrm>
            <a:off x="700863" y="1268236"/>
            <a:ext cx="14854273" cy="1057212"/>
          </a:xfrm>
          <a:prstGeom prst="rect">
            <a:avLst/>
          </a:prstGeom>
          <a:noFill/>
        </p:spPr>
        <p:txBody>
          <a:bodyPr wrap="square">
            <a:spAutoFit/>
          </a:bodyPr>
          <a:lstStyle/>
          <a:p>
            <a:pPr marL="342900" lvl="0" indent="-342900" algn="just">
              <a:lnSpc>
                <a:spcPct val="106000"/>
              </a:lnSpc>
              <a:buFont typeface="Wingdings" panose="05000000000000000000" pitchFamily="2" charset="2"/>
              <a:buChar char=""/>
              <a:tabLst>
                <a:tab pos="457200" algn="l"/>
              </a:tabLst>
            </a:pPr>
            <a:r>
              <a:rPr lang="fr-FR" sz="2000" dirty="0">
                <a:effectLst/>
                <a:ea typeface="Calibri" panose="020F0502020204030204" pitchFamily="34" charset="0"/>
              </a:rPr>
              <a:t>Les informations clefs relatives à la campagne 2025 de Constructys ainsi que les modalités de dépôt de dossiers, les dépenses éligibles et inéligibles à financement sont disponibles sur le site internet de l’OPCO : </a:t>
            </a:r>
          </a:p>
          <a:p>
            <a:pPr lvl="0" algn="just">
              <a:lnSpc>
                <a:spcPct val="106000"/>
              </a:lnSpc>
              <a:tabLst>
                <a:tab pos="457200" algn="l"/>
              </a:tabLst>
            </a:pPr>
            <a:endParaRPr lang="fr-FR" sz="2000" dirty="0">
              <a:effectLst/>
              <a:ea typeface="Times New Roman" panose="02020603050405020304" pitchFamily="18" charset="0"/>
            </a:endParaRPr>
          </a:p>
        </p:txBody>
      </p:sp>
    </p:spTree>
    <p:extLst>
      <p:ext uri="{BB962C8B-B14F-4D97-AF65-F5344CB8AC3E}">
        <p14:creationId xmlns:p14="http://schemas.microsoft.com/office/powerpoint/2010/main" val="62964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14D77-C8CF-013D-00C6-5736D2FFDC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957800-5520-1951-3ECF-A7EBF36D112E}"/>
              </a:ext>
            </a:extLst>
          </p:cNvPr>
          <p:cNvSpPr>
            <a:spLocks noGrp="1"/>
          </p:cNvSpPr>
          <p:nvPr>
            <p:ph type="title"/>
          </p:nvPr>
        </p:nvSpPr>
        <p:spPr/>
        <p:txBody>
          <a:bodyPr>
            <a:normAutofit fontScale="90000"/>
          </a:bodyPr>
          <a:lstStyle/>
          <a:p>
            <a:r>
              <a:rPr lang="fr-FR" dirty="0"/>
              <a:t>Rappel des dépenses éligibles et inéligibles à Constructys</a:t>
            </a:r>
          </a:p>
        </p:txBody>
      </p:sp>
      <p:sp>
        <p:nvSpPr>
          <p:cNvPr id="3" name="Espace réservé du numéro de diapositive 2">
            <a:extLst>
              <a:ext uri="{FF2B5EF4-FFF2-40B4-BE49-F238E27FC236}">
                <a16:creationId xmlns:a16="http://schemas.microsoft.com/office/drawing/2014/main" id="{DABEB2C3-8A2B-64CC-4DC8-7107E05E3DCB}"/>
              </a:ext>
            </a:extLst>
          </p:cNvPr>
          <p:cNvSpPr>
            <a:spLocks noGrp="1"/>
          </p:cNvSpPr>
          <p:nvPr>
            <p:ph type="sldNum" sz="quarter" idx="10"/>
          </p:nvPr>
        </p:nvSpPr>
        <p:spPr/>
        <p:txBody>
          <a:bodyPr/>
          <a:lstStyle/>
          <a:p>
            <a:fld id="{54A149C6-6019-4B05-B4F5-8ADACCDF97D0}" type="slidenum">
              <a:rPr lang="fr-FR" smtClean="0"/>
              <a:pPr/>
              <a:t>24</a:t>
            </a:fld>
            <a:endParaRPr lang="fr-FR"/>
          </a:p>
        </p:txBody>
      </p:sp>
      <p:pic>
        <p:nvPicPr>
          <p:cNvPr id="9" name="Image 8">
            <a:extLst>
              <a:ext uri="{FF2B5EF4-FFF2-40B4-BE49-F238E27FC236}">
                <a16:creationId xmlns:a16="http://schemas.microsoft.com/office/drawing/2014/main" id="{48E86618-D117-683A-1EA9-84906FA67BD4}"/>
              </a:ext>
            </a:extLst>
          </p:cNvPr>
          <p:cNvPicPr>
            <a:picLocks noChangeAspect="1"/>
          </p:cNvPicPr>
          <p:nvPr/>
        </p:nvPicPr>
        <p:blipFill>
          <a:blip r:embed="rId2"/>
          <a:srcRect l="25921" t="22432" r="27462" b="29653"/>
          <a:stretch/>
        </p:blipFill>
        <p:spPr>
          <a:xfrm>
            <a:off x="400743" y="2550138"/>
            <a:ext cx="8279758" cy="4467786"/>
          </a:xfrm>
          <a:prstGeom prst="rect">
            <a:avLst/>
          </a:prstGeom>
        </p:spPr>
      </p:pic>
      <p:pic>
        <p:nvPicPr>
          <p:cNvPr id="11" name="Image 10">
            <a:extLst>
              <a:ext uri="{FF2B5EF4-FFF2-40B4-BE49-F238E27FC236}">
                <a16:creationId xmlns:a16="http://schemas.microsoft.com/office/drawing/2014/main" id="{26789B59-B42F-BE7A-00C2-5C9EB1B79875}"/>
              </a:ext>
            </a:extLst>
          </p:cNvPr>
          <p:cNvPicPr>
            <a:picLocks noChangeAspect="1"/>
          </p:cNvPicPr>
          <p:nvPr/>
        </p:nvPicPr>
        <p:blipFill>
          <a:blip r:embed="rId3"/>
          <a:srcRect l="26104" t="24965" r="27160" b="12668"/>
          <a:stretch/>
        </p:blipFill>
        <p:spPr>
          <a:xfrm>
            <a:off x="8127153" y="2126075"/>
            <a:ext cx="7728105" cy="5044745"/>
          </a:xfrm>
          <a:prstGeom prst="rect">
            <a:avLst/>
          </a:prstGeom>
        </p:spPr>
      </p:pic>
      <p:sp>
        <p:nvSpPr>
          <p:cNvPr id="4" name="TextBox 15">
            <a:extLst>
              <a:ext uri="{FF2B5EF4-FFF2-40B4-BE49-F238E27FC236}">
                <a16:creationId xmlns:a16="http://schemas.microsoft.com/office/drawing/2014/main" id="{BAA13AAE-268A-0326-6723-7841C32D90BD}"/>
              </a:ext>
            </a:extLst>
          </p:cNvPr>
          <p:cNvSpPr txBox="1"/>
          <p:nvPr/>
        </p:nvSpPr>
        <p:spPr>
          <a:xfrm>
            <a:off x="847741" y="1579548"/>
            <a:ext cx="4661118" cy="562655"/>
          </a:xfrm>
          <a:prstGeom prst="rect">
            <a:avLst/>
          </a:prstGeom>
        </p:spPr>
        <p:txBody>
          <a:bodyPr wrap="square" lIns="0" tIns="0" rIns="0" bIns="0" rtlCol="0" anchor="t">
            <a:spAutoFit/>
          </a:bodyPr>
          <a:lstStyle/>
          <a:p>
            <a:pPr algn="ctr" defTabSz="914400">
              <a:lnSpc>
                <a:spcPts val="5038"/>
              </a:lnSpc>
            </a:pPr>
            <a:r>
              <a:rPr lang="en-US" sz="2400" b="1" dirty="0">
                <a:latin typeface="เอฟซี พาเลท"/>
              </a:rPr>
              <a:t>D</a:t>
            </a:r>
            <a:r>
              <a:rPr lang="fr-FR" sz="2400" b="1" dirty="0">
                <a:latin typeface="เอฟซี พาเลท"/>
              </a:rPr>
              <a:t>É</a:t>
            </a:r>
            <a:r>
              <a:rPr lang="en-US" sz="2400" b="1" dirty="0">
                <a:latin typeface="เอฟซี พาเลท"/>
              </a:rPr>
              <a:t>PENSES IN</a:t>
            </a:r>
            <a:r>
              <a:rPr lang="fr-FR" sz="2400" b="1" dirty="0">
                <a:latin typeface="เอฟซี พาเลท"/>
              </a:rPr>
              <a:t>É</a:t>
            </a:r>
            <a:r>
              <a:rPr lang="en-US" sz="2400" b="1" dirty="0">
                <a:latin typeface="เอฟซี พาเลท"/>
              </a:rPr>
              <a:t>LIGIBLES</a:t>
            </a:r>
          </a:p>
        </p:txBody>
      </p:sp>
    </p:spTree>
    <p:extLst>
      <p:ext uri="{BB962C8B-B14F-4D97-AF65-F5344CB8AC3E}">
        <p14:creationId xmlns:p14="http://schemas.microsoft.com/office/powerpoint/2010/main" val="322645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2563585" y="2814120"/>
            <a:ext cx="12081417" cy="3515759"/>
          </a:xfrm>
          <a:prstGeom prst="rect">
            <a:avLst/>
          </a:prstGeom>
        </p:spPr>
        <p:txBody>
          <a:bodyPr wrap="square" lIns="0" tIns="0" rIns="0" bIns="0" rtlCol="0" anchor="t">
            <a:spAutoFit/>
          </a:bodyPr>
          <a:lstStyle/>
          <a:p>
            <a:pPr defTabSz="812810">
              <a:defRPr/>
            </a:pPr>
            <a:r>
              <a:rPr lang="fr-FR" sz="4400" b="1" dirty="0">
                <a:solidFill>
                  <a:prstClr val="black"/>
                </a:solidFill>
                <a:latin typeface="Arial Black"/>
                <a:cs typeface="Arial"/>
              </a:rPr>
              <a:t>La Direction des Appels à Projets et Expérimentations </a:t>
            </a:r>
          </a:p>
          <a:p>
            <a:pPr defTabSz="812810">
              <a:defRPr/>
            </a:pPr>
            <a:r>
              <a:rPr lang="fr-FR" sz="4400" b="1" dirty="0">
                <a:solidFill>
                  <a:prstClr val="black"/>
                </a:solidFill>
                <a:latin typeface="Arial Black"/>
                <a:cs typeface="Arial"/>
              </a:rPr>
              <a:t>vous remercie pour votre participation et vous souhaite une année riche en projets réussis !</a:t>
            </a:r>
            <a:endParaRPr lang="fr-FR" sz="4400" b="1" dirty="0">
              <a:solidFill>
                <a:prstClr val="black"/>
              </a:solidFill>
              <a:latin typeface="Arial Black" panose="020B0A04020102020204" pitchFamily="34" charset="0"/>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25</a:t>
            </a:fld>
            <a:endParaRPr lang="fr-FR" sz="1333">
              <a:solidFill>
                <a:prstClr val="black"/>
              </a:solidFill>
              <a:latin typeface="Calibri"/>
            </a:endParaRPr>
          </a:p>
        </p:txBody>
      </p:sp>
      <p:sp>
        <p:nvSpPr>
          <p:cNvPr id="3" name="Rectangle 2">
            <a:extLst>
              <a:ext uri="{FF2B5EF4-FFF2-40B4-BE49-F238E27FC236}">
                <a16:creationId xmlns:a16="http://schemas.microsoft.com/office/drawing/2014/main" id="{CD12B7EB-FDAE-FD09-5ED5-9B9B5B0142B4}"/>
              </a:ext>
            </a:extLst>
          </p:cNvPr>
          <p:cNvSpPr/>
          <p:nvPr/>
        </p:nvSpPr>
        <p:spPr>
          <a:xfrm>
            <a:off x="14430575" y="7417448"/>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EEC5E1A5-6B5C-3B7B-4121-EA98A2A49CA7}"/>
              </a:ext>
            </a:extLst>
          </p:cNvPr>
          <p:cNvPicPr>
            <a:picLocks noChangeAspect="1"/>
          </p:cNvPicPr>
          <p:nvPr/>
        </p:nvPicPr>
        <p:blipFill>
          <a:blip r:embed="rId3"/>
          <a:stretch>
            <a:fillRect/>
          </a:stretch>
        </p:blipFill>
        <p:spPr>
          <a:xfrm>
            <a:off x="14422425" y="7767346"/>
            <a:ext cx="1403137" cy="746758"/>
          </a:xfrm>
          <a:prstGeom prst="rect">
            <a:avLst/>
          </a:prstGeom>
        </p:spPr>
      </p:pic>
    </p:spTree>
    <p:extLst>
      <p:ext uri="{BB962C8B-B14F-4D97-AF65-F5344CB8AC3E}">
        <p14:creationId xmlns:p14="http://schemas.microsoft.com/office/powerpoint/2010/main" val="376540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C1F45-E2DC-9BEF-9F5B-2013F4906699}"/>
              </a:ext>
            </a:extLst>
          </p:cNvPr>
          <p:cNvSpPr txBox="1"/>
          <p:nvPr/>
        </p:nvSpPr>
        <p:spPr>
          <a:xfrm>
            <a:off x="5841999" y="6177081"/>
            <a:ext cx="4572001" cy="2531462"/>
          </a:xfrm>
          <a:prstGeom prst="rect">
            <a:avLst/>
          </a:prstGeom>
          <a:solidFill>
            <a:schemeClr val="bg1"/>
          </a:solidFill>
        </p:spPr>
        <p:txBody>
          <a:bodyPr wrap="square">
            <a:spAutoFit/>
          </a:bodyPr>
          <a:lstStyle/>
          <a:p>
            <a:pPr algn="ctr"/>
            <a:endParaRPr lang="fr-FR" sz="1050" b="1" dirty="0">
              <a:solidFill>
                <a:schemeClr val="bg2">
                  <a:lumMod val="50000"/>
                </a:schemeClr>
              </a:solidFill>
              <a:latin typeface="+mj-lt"/>
              <a:ea typeface="+mj-ea"/>
            </a:endParaRPr>
          </a:p>
          <a:p>
            <a:pPr algn="ctr"/>
            <a:r>
              <a:rPr lang="fr-FR" sz="2800" b="1" dirty="0">
                <a:solidFill>
                  <a:schemeClr val="bg2">
                    <a:lumMod val="50000"/>
                  </a:schemeClr>
                </a:solidFill>
                <a:ea typeface="+mj-ea"/>
              </a:rPr>
              <a:t>Pour plus d’informations,</a:t>
            </a:r>
            <a:endParaRPr lang="fr-FR" sz="2800" b="1" dirty="0">
              <a:solidFill>
                <a:schemeClr val="bg2">
                  <a:lumMod val="50000"/>
                </a:schemeClr>
              </a:solidFill>
              <a:ea typeface="+mj-ea"/>
              <a:hlinkClick r:id="rId2">
                <a:extLst>
                  <a:ext uri="{A12FA001-AC4F-418D-AE19-62706E023703}">
                    <ahyp:hlinkClr xmlns:ahyp="http://schemas.microsoft.com/office/drawing/2018/hyperlinkcolor" val="tx"/>
                  </a:ext>
                </a:extLst>
              </a:hlinkClick>
            </a:endParaRPr>
          </a:p>
          <a:p>
            <a:pPr algn="ctr"/>
            <a:endParaRPr kumimoji="0" lang="fr-FR" sz="1600" b="1" i="0" u="none" strike="noStrike" kern="1200" cap="none" spc="0" normalizeH="0" baseline="0" noProof="0" dirty="0">
              <a:ln>
                <a:noFill/>
              </a:ln>
              <a:solidFill>
                <a:schemeClr val="bg2"/>
              </a:solidFill>
              <a:effectLst/>
              <a:uLnTx/>
              <a:uFillTx/>
              <a:ea typeface="+mj-ea"/>
              <a:hlinkClick r:id="rId2">
                <a:extLst>
                  <a:ext uri="{A12FA001-AC4F-418D-AE19-62706E023703}">
                    <ahyp:hlinkClr xmlns:ahyp="http://schemas.microsoft.com/office/drawing/2018/hyperlinkcolor" val="tx"/>
                  </a:ext>
                </a:extLst>
              </a:hlinkClick>
            </a:endParaRPr>
          </a:p>
          <a:p>
            <a:pPr algn="ctr"/>
            <a:r>
              <a:rPr kumimoji="0" lang="fr-FR" sz="2800" b="1" i="0" u="none" strike="noStrike" kern="1200" cap="none" spc="0" normalizeH="0" baseline="0" noProof="0" dirty="0">
                <a:ln>
                  <a:noFill/>
                </a:ln>
                <a:effectLst/>
                <a:highlight>
                  <a:srgbClr val="FFFF00"/>
                </a:highlight>
                <a:uLnTx/>
                <a:uFillTx/>
                <a:ea typeface="+mj-ea"/>
                <a:hlinkClick r:id="rId2">
                  <a:extLst>
                    <a:ext uri="{A12FA001-AC4F-418D-AE19-62706E023703}">
                      <ahyp:hlinkClr xmlns:ahyp="http://schemas.microsoft.com/office/drawing/2018/hyperlinkcolor" val="tx"/>
                    </a:ext>
                  </a:extLst>
                </a:hlinkClick>
              </a:rPr>
              <a:t>appels-a-projets-cccabtp</a:t>
            </a:r>
            <a:r>
              <a:rPr kumimoji="0" lang="fr-FR" sz="2800" b="1" i="0" u="none" strike="noStrike" kern="1200" cap="none" spc="0" normalizeH="0" baseline="0" noProof="0" dirty="0">
                <a:ln>
                  <a:noFill/>
                </a:ln>
                <a:effectLst/>
                <a:highlight>
                  <a:srgbClr val="FFFF00"/>
                </a:highlight>
                <a:uLnTx/>
                <a:uFillTx/>
                <a:ea typeface="+mj-ea"/>
              </a:rPr>
              <a:t>.fr</a:t>
            </a:r>
            <a:br>
              <a:rPr kumimoji="0" lang="fr-FR" sz="2800" b="1" i="0" u="none" strike="noStrike" kern="1200" cap="none" spc="0" normalizeH="0" baseline="0" noProof="0" dirty="0">
                <a:ln>
                  <a:noFill/>
                </a:ln>
                <a:solidFill>
                  <a:srgbClr val="000000"/>
                </a:solidFill>
                <a:effectLst/>
                <a:uLnTx/>
                <a:uFillTx/>
                <a:ea typeface="+mj-ea"/>
              </a:rPr>
            </a:br>
            <a:r>
              <a:rPr kumimoji="0" lang="fr-FR" sz="2800" b="1" i="0" u="none" strike="noStrike" kern="1200" cap="none" spc="0" normalizeH="0" baseline="0" noProof="0" dirty="0">
                <a:ln>
                  <a:noFill/>
                </a:ln>
                <a:solidFill>
                  <a:schemeClr val="bg2">
                    <a:lumMod val="50000"/>
                  </a:schemeClr>
                </a:solidFill>
                <a:effectLst/>
                <a:uLnTx/>
                <a:uFillTx/>
                <a:ea typeface="+mj-ea"/>
              </a:rPr>
              <a:t>Hot line  : 01.40.64.26.76</a:t>
            </a:r>
          </a:p>
          <a:p>
            <a:pPr algn="ctr"/>
            <a:r>
              <a:rPr kumimoji="0" lang="fr-FR" sz="2400" b="1" i="0" u="none" strike="noStrike" kern="1200" cap="none" spc="0" normalizeH="0" baseline="0" noProof="0" dirty="0">
                <a:ln>
                  <a:noFill/>
                </a:ln>
                <a:solidFill>
                  <a:schemeClr val="bg2">
                    <a:lumMod val="50000"/>
                  </a:schemeClr>
                </a:solidFill>
                <a:effectLst/>
                <a:uLnTx/>
                <a:uFillTx/>
                <a:ea typeface="+mj-ea"/>
              </a:rPr>
              <a:t>Du lundi au vendredi </a:t>
            </a:r>
            <a:br>
              <a:rPr kumimoji="0" lang="fr-FR" sz="2400" b="1" i="0" u="none" strike="noStrike" kern="1200" cap="none" spc="0" normalizeH="0" baseline="0" noProof="0" dirty="0">
                <a:ln>
                  <a:noFill/>
                </a:ln>
                <a:solidFill>
                  <a:schemeClr val="bg2">
                    <a:lumMod val="50000"/>
                  </a:schemeClr>
                </a:solidFill>
                <a:effectLst/>
                <a:uLnTx/>
                <a:uFillTx/>
                <a:ea typeface="+mj-ea"/>
              </a:rPr>
            </a:br>
            <a:r>
              <a:rPr kumimoji="0" lang="fr-FR" sz="2400" b="1" i="0" u="none" strike="noStrike" kern="1200" cap="none" spc="0" normalizeH="0" baseline="0" noProof="0" dirty="0">
                <a:ln>
                  <a:noFill/>
                </a:ln>
                <a:solidFill>
                  <a:schemeClr val="bg2">
                    <a:lumMod val="50000"/>
                  </a:schemeClr>
                </a:solidFill>
                <a:effectLst/>
                <a:uLnTx/>
                <a:uFillTx/>
                <a:ea typeface="+mj-ea"/>
              </a:rPr>
              <a:t>09h-12h – 14h-17h</a:t>
            </a:r>
            <a:endParaRPr lang="fr-FR" sz="1600" dirty="0">
              <a:solidFill>
                <a:schemeClr val="bg2">
                  <a:lumMod val="50000"/>
                </a:schemeClr>
              </a:solidFill>
            </a:endParaRPr>
          </a:p>
        </p:txBody>
      </p:sp>
    </p:spTree>
    <p:extLst>
      <p:ext uri="{BB962C8B-B14F-4D97-AF65-F5344CB8AC3E}">
        <p14:creationId xmlns:p14="http://schemas.microsoft.com/office/powerpoint/2010/main" val="12826322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58BCC-B219-8358-D01F-0BF3BEB6BA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581D069-14A3-3AFF-9464-9A4EB9281706}"/>
              </a:ext>
            </a:extLst>
          </p:cNvPr>
          <p:cNvSpPr txBox="1"/>
          <p:nvPr/>
        </p:nvSpPr>
        <p:spPr>
          <a:xfrm>
            <a:off x="599089" y="3233346"/>
            <a:ext cx="14716762" cy="1585049"/>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I. Éléments contextuels</a:t>
            </a:r>
            <a:endParaRPr lang="fr-FR" sz="7100" dirty="0">
              <a:solidFill>
                <a:prstClr val="black"/>
              </a:solidFill>
              <a:latin typeface="Arial Black"/>
              <a:cs typeface="Arial"/>
            </a:endParaRPr>
          </a:p>
          <a:p>
            <a:pPr defTabSz="812810">
              <a:defRPr/>
            </a:pPr>
            <a:r>
              <a:rPr lang="fr-FR" sz="3200" dirty="0">
                <a:solidFill>
                  <a:srgbClr val="1D1D1B"/>
                </a:solidFill>
                <a:latin typeface="Arial"/>
                <a:cs typeface="Arial"/>
              </a:rPr>
              <a:t>  </a:t>
            </a:r>
            <a:endParaRPr lang="fr-FR" sz="7100" dirty="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3EF59B1E-9AA4-407C-16F2-37C2CE8CC675}"/>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3</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85B26F79-C2E6-3341-8E09-5210196D383E}"/>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0E26260B-8F78-7277-8493-0E7BC587DC53}"/>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28339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1F4CF-0A23-6E04-27A2-5FFCBC2D2720}"/>
              </a:ext>
            </a:extLst>
          </p:cNvPr>
          <p:cNvSpPr>
            <a:spLocks noGrp="1"/>
          </p:cNvSpPr>
          <p:nvPr>
            <p:ph type="title"/>
          </p:nvPr>
        </p:nvSpPr>
        <p:spPr/>
        <p:txBody>
          <a:bodyPr/>
          <a:lstStyle/>
          <a:p>
            <a:r>
              <a:rPr lang="fr-FR" dirty="0"/>
              <a:t>Éléments contextuels</a:t>
            </a:r>
          </a:p>
        </p:txBody>
      </p:sp>
      <p:sp>
        <p:nvSpPr>
          <p:cNvPr id="3" name="Espace réservé du numéro de diapositive 2">
            <a:extLst>
              <a:ext uri="{FF2B5EF4-FFF2-40B4-BE49-F238E27FC236}">
                <a16:creationId xmlns:a16="http://schemas.microsoft.com/office/drawing/2014/main" id="{83340774-C4EC-2455-5B3A-5F507149B9B6}"/>
              </a:ext>
            </a:extLst>
          </p:cNvPr>
          <p:cNvSpPr>
            <a:spLocks noGrp="1"/>
          </p:cNvSpPr>
          <p:nvPr>
            <p:ph type="sldNum" sz="quarter" idx="10"/>
          </p:nvPr>
        </p:nvSpPr>
        <p:spPr/>
        <p:txBody>
          <a:bodyPr/>
          <a:lstStyle/>
          <a:p>
            <a:fld id="{54A149C6-6019-4B05-B4F5-8ADACCDF97D0}" type="slidenum">
              <a:rPr lang="fr-FR" smtClean="0"/>
              <a:pPr/>
              <a:t>4</a:t>
            </a:fld>
            <a:endParaRPr lang="fr-FR"/>
          </a:p>
        </p:txBody>
      </p:sp>
      <p:sp>
        <p:nvSpPr>
          <p:cNvPr id="4" name="Espace réservé du texte 3">
            <a:extLst>
              <a:ext uri="{FF2B5EF4-FFF2-40B4-BE49-F238E27FC236}">
                <a16:creationId xmlns:a16="http://schemas.microsoft.com/office/drawing/2014/main" id="{039D5119-4F59-1183-15B0-80559062593F}"/>
              </a:ext>
            </a:extLst>
          </p:cNvPr>
          <p:cNvSpPr>
            <a:spLocks noGrp="1"/>
          </p:cNvSpPr>
          <p:nvPr>
            <p:ph type="body" sz="quarter" idx="11"/>
          </p:nvPr>
        </p:nvSpPr>
        <p:spPr/>
        <p:txBody>
          <a:bodyPr vert="horz" lIns="91440" tIns="0" rIns="91440" bIns="45720" rtlCol="0" anchor="t">
            <a:normAutofit fontScale="85000" lnSpcReduction="20000"/>
          </a:bodyPr>
          <a:lstStyle/>
          <a:p>
            <a:pPr marL="241300" indent="-241300" algn="just"/>
            <a:r>
              <a:rPr lang="fr-FR" sz="2900" dirty="0"/>
              <a:t>Depuis plus d’un an, une enquête sur les besoins terrain des OF.A a été réalisée, mettant en avant les éléments suivants :</a:t>
            </a:r>
            <a:endParaRPr lang="en-US" sz="2900" dirty="0"/>
          </a:p>
          <a:p>
            <a:pPr marL="1651000" indent="-457200" algn="just">
              <a:buFont typeface="Wingdings" panose="05000000000000000000" pitchFamily="2" charset="2"/>
              <a:buChar char="Ø"/>
            </a:pPr>
            <a:r>
              <a:rPr lang="fr-FR" b="0" dirty="0"/>
              <a:t>La problématique des investissements est un enjeu crucial</a:t>
            </a:r>
          </a:p>
          <a:p>
            <a:pPr marL="1651000" indent="-457200" algn="just">
              <a:buFont typeface="Wingdings" panose="05000000000000000000" pitchFamily="2" charset="2"/>
              <a:buChar char="Ø"/>
            </a:pPr>
            <a:r>
              <a:rPr lang="fr-FR" b="0" dirty="0"/>
              <a:t>Les ressources disponibles s’amenuisent (OPCO, régions, état…)</a:t>
            </a:r>
          </a:p>
          <a:p>
            <a:pPr marL="1651000" indent="-457200" algn="just">
              <a:buFont typeface="Wingdings" panose="05000000000000000000" pitchFamily="2" charset="2"/>
              <a:buChar char="Ø"/>
            </a:pPr>
            <a:r>
              <a:rPr lang="fr-FR" b="0" dirty="0"/>
              <a:t>L’augmentation des besoins sur le territoire</a:t>
            </a:r>
          </a:p>
          <a:p>
            <a:pPr marL="1651000" indent="-457200" algn="just">
              <a:buFont typeface="Wingdings" panose="05000000000000000000" pitchFamily="2" charset="2"/>
              <a:buChar char="Ø"/>
            </a:pPr>
            <a:r>
              <a:rPr lang="fr-FR" b="0" dirty="0"/>
              <a:t>L’AàP sur les investissements innovants demeure primordial </a:t>
            </a:r>
          </a:p>
          <a:p>
            <a:pPr marL="1651000" indent="-457200" algn="just">
              <a:buFont typeface="Wingdings" panose="05000000000000000000" pitchFamily="2" charset="2"/>
              <a:buChar char="Ø"/>
            </a:pPr>
            <a:r>
              <a:rPr lang="fr-FR" b="0" dirty="0"/>
              <a:t>Les espaces hébergement sont considérés comme stratégiques</a:t>
            </a:r>
          </a:p>
          <a:p>
            <a:pPr marL="0" indent="0" algn="just">
              <a:buNone/>
            </a:pPr>
            <a:r>
              <a:rPr lang="fr-FR" dirty="0"/>
              <a:t>Par ailleurs les règlementations évoluent </a:t>
            </a:r>
            <a:r>
              <a:rPr lang="fr-FR" b="0" dirty="0"/>
              <a:t>:</a:t>
            </a:r>
          </a:p>
          <a:p>
            <a:pPr marL="241300" indent="-241300" algn="just"/>
            <a:r>
              <a:rPr lang="fr-FR" sz="3200" kern="100" dirty="0">
                <a:effectLst/>
                <a:latin typeface="Calibri" panose="020F0502020204030204" pitchFamily="34" charset="0"/>
                <a:ea typeface="Calibri" panose="020F0502020204030204" pitchFamily="34" charset="0"/>
                <a:cs typeface="Calibri" panose="020F0502020204030204" pitchFamily="34" charset="0"/>
              </a:rPr>
              <a:t>Le décret tertiaire </a:t>
            </a:r>
            <a:r>
              <a:rPr lang="fr-FR" sz="3200" b="0" kern="100" dirty="0">
                <a:effectLst/>
                <a:latin typeface="Calibri" panose="020F0502020204030204" pitchFamily="34" charset="0"/>
                <a:ea typeface="Calibri" panose="020F0502020204030204" pitchFamily="34" charset="0"/>
                <a:cs typeface="Calibri" panose="020F0502020204030204" pitchFamily="34" charset="0"/>
              </a:rPr>
              <a:t>qui impose la réduction des consommations d’énergie finale de l’ensemble du parc tertiaire d’au moins -40 % en 2030, -50 % en 2040, -60 % en 2050</a:t>
            </a:r>
            <a:r>
              <a:rPr lang="fr-FR" sz="3200" kern="100" dirty="0">
                <a:effectLst/>
                <a:latin typeface="Calibri" panose="020F0502020204030204" pitchFamily="34" charset="0"/>
                <a:ea typeface="Calibri" panose="020F0502020204030204" pitchFamily="34" charset="0"/>
                <a:cs typeface="Calibri" panose="020F0502020204030204" pitchFamily="34" charset="0"/>
              </a:rPr>
              <a:t>.</a:t>
            </a:r>
            <a:endParaRPr lang="fr-FR" sz="3200" kern="100" dirty="0">
              <a:effectLst/>
              <a:latin typeface="Calibri" panose="020F0502020204030204" pitchFamily="34" charset="0"/>
              <a:ea typeface="Calibri" panose="020F0502020204030204" pitchFamily="34" charset="0"/>
              <a:cs typeface="Arial" panose="020B0604020202020204" pitchFamily="34" charset="0"/>
            </a:endParaRPr>
          </a:p>
          <a:p>
            <a:pPr marL="179070" lvl="0" indent="-179070" algn="just">
              <a:lnSpc>
                <a:spcPct val="107000"/>
              </a:lnSpc>
              <a:spcAft>
                <a:spcPts val="600"/>
              </a:spcAft>
              <a:buFont typeface="Symbol" panose="05050102010706020507" pitchFamily="18" charset="2"/>
              <a:buChar char=""/>
            </a:pPr>
            <a:r>
              <a:rPr lang="fr-FR" sz="3200" kern="100" dirty="0">
                <a:effectLst/>
                <a:latin typeface="Calibri" panose="020F0502020204030204" pitchFamily="34" charset="0"/>
                <a:ea typeface="Calibri" panose="020F0502020204030204" pitchFamily="34" charset="0"/>
                <a:cs typeface="Calibri" panose="020F0502020204030204" pitchFamily="34" charset="0"/>
              </a:rPr>
              <a:t>Le décret BACS </a:t>
            </a:r>
            <a:r>
              <a:rPr lang="fr-FR" sz="3200" b="0" kern="100" dirty="0">
                <a:effectLst/>
                <a:latin typeface="Calibri" panose="020F0502020204030204" pitchFamily="34" charset="0"/>
                <a:ea typeface="Calibri" panose="020F0502020204030204" pitchFamily="34" charset="0"/>
                <a:cs typeface="Calibri" panose="020F0502020204030204" pitchFamily="34" charset="0"/>
              </a:rPr>
              <a:t>qui </a:t>
            </a:r>
            <a:r>
              <a:rPr lang="fr-FR" sz="3200" b="0" kern="100" dirty="0">
                <a:latin typeface="Calibri" panose="020F0502020204030204" pitchFamily="34" charset="0"/>
                <a:ea typeface="Calibri" panose="020F0502020204030204" pitchFamily="34" charset="0"/>
                <a:cs typeface="Calibri" panose="020F0502020204030204" pitchFamily="34" charset="0"/>
              </a:rPr>
              <a:t>oblige à </a:t>
            </a:r>
            <a:r>
              <a:rPr lang="fr-FR" sz="3200" b="0" kern="100" dirty="0">
                <a:effectLst/>
                <a:latin typeface="Calibri" panose="020F0502020204030204" pitchFamily="34" charset="0"/>
                <a:ea typeface="Calibri" panose="020F0502020204030204" pitchFamily="34" charset="0"/>
                <a:cs typeface="Calibri" panose="020F0502020204030204" pitchFamily="34" charset="0"/>
              </a:rPr>
              <a:t>la mise en place d’un système d’automatisation et contrôle des bâtiments d’ici le 1er janvier 2027</a:t>
            </a:r>
          </a:p>
          <a:p>
            <a:pPr marL="0" lvl="0" indent="0" algn="just">
              <a:lnSpc>
                <a:spcPct val="107000"/>
              </a:lnSpc>
              <a:spcAft>
                <a:spcPts val="600"/>
              </a:spcAft>
              <a:buNone/>
            </a:pPr>
            <a:r>
              <a:rPr lang="fr-FR" sz="3200" b="0" kern="100" dirty="0">
                <a:latin typeface="Calibri" panose="020F0502020204030204" pitchFamily="34" charset="0"/>
                <a:ea typeface="Calibri" panose="020F0502020204030204" pitchFamily="34" charset="0"/>
                <a:cs typeface="Calibri" panose="020F0502020204030204" pitchFamily="34" charset="0"/>
              </a:rPr>
              <a:t>A la lumière de ces différents éléments, le Conseil d’administration d’octobre 2024 a décidé à l’unanimité de lancer un appel à projets</a:t>
            </a:r>
            <a:endParaRPr lang="fr-FR" sz="3200" kern="100" dirty="0">
              <a:latin typeface="Calibri" panose="020F0502020204030204" pitchFamily="34" charset="0"/>
              <a:ea typeface="Calibri" panose="020F0502020204030204" pitchFamily="34" charset="0"/>
              <a:cs typeface="Calibri" panose="020F0502020204030204" pitchFamily="34" charset="0"/>
            </a:endParaRPr>
          </a:p>
          <a:p>
            <a:pPr marL="342900" lvl="0" indent="-342900" algn="ctr">
              <a:lnSpc>
                <a:spcPct val="107000"/>
              </a:lnSpc>
              <a:spcAft>
                <a:spcPts val="600"/>
              </a:spcAft>
              <a:buFont typeface="Symbol" panose="05050102010706020507" pitchFamily="18" charset="2"/>
              <a:buChar char=""/>
            </a:pPr>
            <a:r>
              <a:rPr lang="fr-FR" sz="3800" kern="100" dirty="0">
                <a:latin typeface="Calibri" panose="020F0502020204030204" pitchFamily="34" charset="0"/>
                <a:ea typeface="Calibri" panose="020F0502020204030204" pitchFamily="34" charset="0"/>
                <a:cs typeface="Calibri" panose="020F0502020204030204" pitchFamily="34" charset="0"/>
              </a:rPr>
              <a:t>Investissement énergétique : espace formation et hébergement.</a:t>
            </a:r>
          </a:p>
          <a:p>
            <a:pPr marL="342900" lvl="0" indent="-342900" algn="just">
              <a:lnSpc>
                <a:spcPct val="107000"/>
              </a:lnSpc>
              <a:spcAft>
                <a:spcPts val="600"/>
              </a:spcAft>
              <a:buFont typeface="Symbol" panose="05050102010706020507" pitchFamily="18" charset="2"/>
              <a:buChar char=""/>
            </a:pPr>
            <a:endParaRPr lang="fr-FR" sz="3200" kern="100" dirty="0">
              <a:latin typeface="Calibri" panose="020F0502020204030204" pitchFamily="34" charset="0"/>
              <a:ea typeface="Calibri" panose="020F0502020204030204" pitchFamily="34" charset="0"/>
              <a:cs typeface="Calibri" panose="020F0502020204030204" pitchFamily="34" charset="0"/>
            </a:endParaRPr>
          </a:p>
          <a:p>
            <a:pPr marL="241300" indent="-241300" algn="just"/>
            <a:endParaRPr lang="fr-FR" dirty="0">
              <a:ea typeface="Calibri"/>
              <a:cs typeface="Calibri"/>
            </a:endParaRPr>
          </a:p>
        </p:txBody>
      </p:sp>
      <p:sp>
        <p:nvSpPr>
          <p:cNvPr id="5" name="Rectangle 4">
            <a:extLst>
              <a:ext uri="{FF2B5EF4-FFF2-40B4-BE49-F238E27FC236}">
                <a16:creationId xmlns:a16="http://schemas.microsoft.com/office/drawing/2014/main" id="{46B2EFBA-65D7-A8E0-D6B2-E534E3FB6A61}"/>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3" descr="Une image contenant Police, Graphique, logo, symbole&#10;&#10;Description générée automatiquement">
            <a:extLst>
              <a:ext uri="{FF2B5EF4-FFF2-40B4-BE49-F238E27FC236}">
                <a16:creationId xmlns:a16="http://schemas.microsoft.com/office/drawing/2014/main" id="{90237E1E-0901-0676-C71E-645AF661F32F}"/>
              </a:ext>
            </a:extLst>
          </p:cNvPr>
          <p:cNvPicPr>
            <a:picLocks noChangeAspect="1"/>
          </p:cNvPicPr>
          <p:nvPr/>
        </p:nvPicPr>
        <p:blipFill>
          <a:blip r:embed="rId2"/>
          <a:stretch>
            <a:fillRect/>
          </a:stretch>
        </p:blipFill>
        <p:spPr>
          <a:xfrm>
            <a:off x="14477977" y="282336"/>
            <a:ext cx="1457325" cy="584199"/>
          </a:xfrm>
          <a:prstGeom prst="rect">
            <a:avLst/>
          </a:prstGeom>
        </p:spPr>
      </p:pic>
    </p:spTree>
    <p:extLst>
      <p:ext uri="{BB962C8B-B14F-4D97-AF65-F5344CB8AC3E}">
        <p14:creationId xmlns:p14="http://schemas.microsoft.com/office/powerpoint/2010/main" val="415329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599089" y="3233346"/>
            <a:ext cx="14716762" cy="1585049"/>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II. Éligibilité et modalités </a:t>
            </a:r>
            <a:endParaRPr lang="fr-FR" sz="7100" dirty="0">
              <a:solidFill>
                <a:prstClr val="black"/>
              </a:solidFill>
              <a:latin typeface="Arial Black"/>
              <a:cs typeface="Arial"/>
            </a:endParaRPr>
          </a:p>
          <a:p>
            <a:pPr defTabSz="812810">
              <a:defRPr/>
            </a:pPr>
            <a:r>
              <a:rPr lang="fr-FR" sz="3200" dirty="0">
                <a:solidFill>
                  <a:srgbClr val="1D1D1B"/>
                </a:solidFill>
                <a:latin typeface="Arial"/>
                <a:cs typeface="Arial"/>
              </a:rPr>
              <a:t>  </a:t>
            </a:r>
            <a:endParaRPr lang="fr-FR" sz="7100" dirty="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F7D242BC-4275-7ACA-2932-9862D335AB41}"/>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5</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EBB1DBCE-D1D7-9804-F94C-813B0F85200E}"/>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9C986CA9-1B64-9FD7-E2D9-7CED90A0028C}"/>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307226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33834-C8D4-384A-7BC5-7588D28ADE95}"/>
              </a:ext>
            </a:extLst>
          </p:cNvPr>
          <p:cNvSpPr>
            <a:spLocks noGrp="1"/>
          </p:cNvSpPr>
          <p:nvPr>
            <p:ph type="title"/>
          </p:nvPr>
        </p:nvSpPr>
        <p:spPr/>
        <p:txBody>
          <a:bodyPr/>
          <a:lstStyle/>
          <a:p>
            <a:r>
              <a:rPr lang="fr-FR" dirty="0"/>
              <a:t>Critères d’accès</a:t>
            </a:r>
          </a:p>
        </p:txBody>
      </p:sp>
      <p:sp>
        <p:nvSpPr>
          <p:cNvPr id="3" name="Espace réservé du numéro de diapositive 2">
            <a:extLst>
              <a:ext uri="{FF2B5EF4-FFF2-40B4-BE49-F238E27FC236}">
                <a16:creationId xmlns:a16="http://schemas.microsoft.com/office/drawing/2014/main" id="{6BFF6EE6-F126-41B0-2894-53ED4C5BF58D}"/>
              </a:ext>
            </a:extLst>
          </p:cNvPr>
          <p:cNvSpPr>
            <a:spLocks noGrp="1"/>
          </p:cNvSpPr>
          <p:nvPr>
            <p:ph type="sldNum" sz="quarter" idx="10"/>
          </p:nvPr>
        </p:nvSpPr>
        <p:spPr/>
        <p:txBody>
          <a:bodyPr/>
          <a:lstStyle/>
          <a:p>
            <a:fld id="{54A149C6-6019-4B05-B4F5-8ADACCDF97D0}" type="slidenum">
              <a:rPr lang="fr-FR" smtClean="0"/>
              <a:pPr/>
              <a:t>6</a:t>
            </a:fld>
            <a:endParaRPr lang="fr-FR"/>
          </a:p>
        </p:txBody>
      </p:sp>
      <p:sp>
        <p:nvSpPr>
          <p:cNvPr id="4" name="Espace réservé du texte 3">
            <a:extLst>
              <a:ext uri="{FF2B5EF4-FFF2-40B4-BE49-F238E27FC236}">
                <a16:creationId xmlns:a16="http://schemas.microsoft.com/office/drawing/2014/main" id="{8E8D1561-5D12-F075-1F98-238912DB6B67}"/>
              </a:ext>
            </a:extLst>
          </p:cNvPr>
          <p:cNvSpPr>
            <a:spLocks noGrp="1"/>
          </p:cNvSpPr>
          <p:nvPr>
            <p:ph type="body" sz="quarter" idx="11"/>
          </p:nvPr>
        </p:nvSpPr>
        <p:spPr/>
        <p:txBody>
          <a:bodyPr>
            <a:normAutofit/>
          </a:bodyPr>
          <a:lstStyle/>
          <a:p>
            <a:pPr marL="0" algn="just" rtl="0" eaLnBrk="1" fontAlgn="t" latinLnBrk="0" hangingPunct="1"/>
            <a:r>
              <a:rPr lang="fr-FR" sz="2800" b="1" i="0" u="none" strike="noStrike" kern="1200" dirty="0">
                <a:solidFill>
                  <a:srgbClr val="000000"/>
                </a:solidFill>
                <a:effectLst/>
                <a:latin typeface="Calibri" panose="020F0502020204030204" pitchFamily="34" charset="0"/>
              </a:rPr>
              <a:t>Tout organisme de formation en apprentissage formant aux métiers du BTP (hors lycées professionnels), propriétaires de leurs espaces (formation et/ou hébergement) implantés sur l’ensemble du territoire national est éligible au dépôt d’un ou plusieurs projets dans le cadre de l’appel à projets - investissement énergétique : espace formation et hébergement.</a:t>
            </a:r>
          </a:p>
          <a:p>
            <a:pPr marL="0" indent="0" algn="just" rtl="0" eaLnBrk="1" fontAlgn="t" latinLnBrk="0" hangingPunct="1">
              <a:buNone/>
            </a:pPr>
            <a:endParaRPr lang="fr-FR" sz="2800" b="0" i="0" u="none" strike="noStrike" dirty="0">
              <a:effectLst/>
              <a:latin typeface="Arial" panose="020B0604020202020204" pitchFamily="34" charset="0"/>
            </a:endParaRPr>
          </a:p>
          <a:p>
            <a:pPr marL="0" algn="just" rtl="0" eaLnBrk="1" fontAlgn="t" latinLnBrk="0" hangingPunct="1"/>
            <a:r>
              <a:rPr lang="fr-FR" sz="2800" b="1" i="0" u="sng" strike="noStrike" kern="1200" dirty="0">
                <a:solidFill>
                  <a:srgbClr val="000000"/>
                </a:solidFill>
                <a:effectLst/>
                <a:latin typeface="Calibri" panose="020F0502020204030204" pitchFamily="34" charset="0"/>
              </a:rPr>
              <a:t>Pour les espaces de formation : </a:t>
            </a:r>
            <a:endParaRPr lang="fr-FR" sz="2800" b="0" i="0" u="none" strike="noStrike" dirty="0">
              <a:effectLst/>
              <a:latin typeface="Arial" panose="020B0604020202020204" pitchFamily="34" charset="0"/>
            </a:endParaRPr>
          </a:p>
          <a:p>
            <a:pPr marL="828545" indent="-457200" algn="just" rtl="0" eaLnBrk="1" fontAlgn="t" latinLnBrk="0" hangingPunct="1">
              <a:buFont typeface="Wingdings" panose="05000000000000000000" pitchFamily="2" charset="2"/>
              <a:buChar char="Ø"/>
            </a:pPr>
            <a:r>
              <a:rPr lang="fr-FR" sz="2800" b="0" i="0" u="none" strike="noStrike" kern="1200" dirty="0">
                <a:solidFill>
                  <a:srgbClr val="000000"/>
                </a:solidFill>
                <a:effectLst/>
                <a:latin typeface="Calibri" panose="020F0502020204030204" pitchFamily="34" charset="0"/>
              </a:rPr>
              <a:t>Le dossier déposé doit correspondre à un projet de rénovation  énergétique du bâti (mono-geste ou rénovation globale)</a:t>
            </a:r>
            <a:endParaRPr lang="fr-FR" sz="2800" b="0" i="0" u="none" strike="noStrike" dirty="0">
              <a:effectLst/>
              <a:latin typeface="Arial" panose="020B0604020202020204" pitchFamily="34" charset="0"/>
            </a:endParaRPr>
          </a:p>
          <a:p>
            <a:pPr marL="0" algn="just" rtl="0" eaLnBrk="1" fontAlgn="t" latinLnBrk="0" hangingPunct="1"/>
            <a:r>
              <a:rPr lang="fr-FR" sz="2800" b="1" i="0" u="sng" strike="noStrike" kern="1200" dirty="0">
                <a:solidFill>
                  <a:srgbClr val="000000"/>
                </a:solidFill>
                <a:effectLst/>
                <a:latin typeface="Calibri" panose="020F0502020204030204" pitchFamily="34" charset="0"/>
              </a:rPr>
              <a:t>Pour les espaces d’hébergement </a:t>
            </a:r>
            <a:endParaRPr lang="fr-FR" sz="2800" b="0" i="0" u="none" strike="noStrike" dirty="0">
              <a:effectLst/>
              <a:latin typeface="Arial" panose="020B0604020202020204" pitchFamily="34" charset="0"/>
            </a:endParaRPr>
          </a:p>
          <a:p>
            <a:pPr marL="215897" indent="-457200" algn="just" rtl="0" eaLnBrk="1" fontAlgn="t" latinLnBrk="0" hangingPunct="1">
              <a:buFont typeface="Wingdings" panose="05000000000000000000" pitchFamily="2" charset="2"/>
              <a:buChar char="Ø"/>
            </a:pPr>
            <a:r>
              <a:rPr lang="fr-FR" sz="2800" b="0" i="0" u="none" strike="noStrike" kern="1200" dirty="0">
                <a:solidFill>
                  <a:srgbClr val="000000"/>
                </a:solidFill>
                <a:effectLst/>
                <a:latin typeface="Calibri" panose="020F0502020204030204" pitchFamily="34" charset="0"/>
              </a:rPr>
              <a:t>L’objet du projet peut être la réalisation d’une construction neuve </a:t>
            </a:r>
            <a:endParaRPr lang="fr-FR" sz="2800" b="0" i="0" u="none" strike="noStrike" dirty="0">
              <a:effectLst/>
              <a:latin typeface="Arial" panose="020B0604020202020204" pitchFamily="34" charset="0"/>
            </a:endParaRPr>
          </a:p>
          <a:p>
            <a:pPr marL="0" indent="0" algn="just" rtl="0" eaLnBrk="1" fontAlgn="t" latinLnBrk="0" hangingPunct="1">
              <a:buNone/>
            </a:pPr>
            <a:r>
              <a:rPr lang="fr-FR" sz="2800" b="0" i="0" u="none" strike="noStrike" kern="1200" dirty="0">
                <a:solidFill>
                  <a:srgbClr val="000000"/>
                </a:solidFill>
                <a:effectLst/>
                <a:latin typeface="Calibri" panose="020F0502020204030204" pitchFamily="34" charset="0"/>
              </a:rPr>
              <a:t>Et/ou</a:t>
            </a:r>
            <a:endParaRPr lang="fr-FR" sz="2800" b="0" i="0" u="none" strike="noStrike" dirty="0">
              <a:effectLst/>
              <a:latin typeface="Arial" panose="020B0604020202020204" pitchFamily="34" charset="0"/>
            </a:endParaRPr>
          </a:p>
          <a:p>
            <a:pPr marL="215897" indent="-457200" algn="just" rtl="0" eaLnBrk="1" fontAlgn="t" latinLnBrk="0" hangingPunct="1">
              <a:buFont typeface="Wingdings" panose="05000000000000000000" pitchFamily="2" charset="2"/>
              <a:buChar char="Ø"/>
            </a:pPr>
            <a:r>
              <a:rPr lang="fr-FR" sz="2800" b="0" i="0" u="none" strike="noStrike" kern="1200" dirty="0">
                <a:solidFill>
                  <a:srgbClr val="000000"/>
                </a:solidFill>
                <a:effectLst/>
                <a:latin typeface="Calibri" panose="020F0502020204030204" pitchFamily="34" charset="0"/>
              </a:rPr>
              <a:t>Un projet de rénovation énergétique du bâti (mono-geste ou rénovation globale) </a:t>
            </a:r>
            <a:endParaRPr lang="fr-FR" sz="2800" b="0" i="0" u="none" strike="noStrike" dirty="0">
              <a:effectLst/>
              <a:latin typeface="Arial" panose="020B0604020202020204" pitchFamily="34" charset="0"/>
            </a:endParaRPr>
          </a:p>
          <a:p>
            <a:pPr algn="just"/>
            <a:endParaRPr lang="fr-FR" sz="3200" dirty="0"/>
          </a:p>
        </p:txBody>
      </p:sp>
      <p:pic>
        <p:nvPicPr>
          <p:cNvPr id="6" name="Image 3" descr="Une image contenant Police, Graphique, logo, symbole&#10;&#10;Description générée automatiquement">
            <a:extLst>
              <a:ext uri="{FF2B5EF4-FFF2-40B4-BE49-F238E27FC236}">
                <a16:creationId xmlns:a16="http://schemas.microsoft.com/office/drawing/2014/main" id="{1E6A53E7-A452-BE49-0CD8-A8381F5DBF84}"/>
              </a:ext>
            </a:extLst>
          </p:cNvPr>
          <p:cNvPicPr>
            <a:picLocks noChangeAspect="1"/>
          </p:cNvPicPr>
          <p:nvPr/>
        </p:nvPicPr>
        <p:blipFill>
          <a:blip r:embed="rId2"/>
          <a:stretch>
            <a:fillRect/>
          </a:stretch>
        </p:blipFill>
        <p:spPr>
          <a:xfrm>
            <a:off x="10629571" y="430871"/>
            <a:ext cx="1457325" cy="584199"/>
          </a:xfrm>
          <a:prstGeom prst="rect">
            <a:avLst/>
          </a:prstGeom>
        </p:spPr>
      </p:pic>
      <p:sp>
        <p:nvSpPr>
          <p:cNvPr id="8" name="Rectangle 7">
            <a:extLst>
              <a:ext uri="{FF2B5EF4-FFF2-40B4-BE49-F238E27FC236}">
                <a16:creationId xmlns:a16="http://schemas.microsoft.com/office/drawing/2014/main" id="{55C5F021-8605-F3D5-292A-95FCA87362BC}"/>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3" descr="Une image contenant Police, Graphique, logo, symbole&#10;&#10;Description générée automatiquement">
            <a:extLst>
              <a:ext uri="{FF2B5EF4-FFF2-40B4-BE49-F238E27FC236}">
                <a16:creationId xmlns:a16="http://schemas.microsoft.com/office/drawing/2014/main" id="{0556631D-446E-B369-DC2A-915ED9E52EC0}"/>
              </a:ext>
            </a:extLst>
          </p:cNvPr>
          <p:cNvPicPr>
            <a:picLocks noChangeAspect="1"/>
          </p:cNvPicPr>
          <p:nvPr/>
        </p:nvPicPr>
        <p:blipFill>
          <a:blip r:embed="rId2"/>
          <a:stretch>
            <a:fillRect/>
          </a:stretch>
        </p:blipFill>
        <p:spPr>
          <a:xfrm>
            <a:off x="14478455" y="282814"/>
            <a:ext cx="1457325" cy="584199"/>
          </a:xfrm>
          <a:prstGeom prst="rect">
            <a:avLst/>
          </a:prstGeom>
        </p:spPr>
      </p:pic>
    </p:spTree>
    <p:extLst>
      <p:ext uri="{BB962C8B-B14F-4D97-AF65-F5344CB8AC3E}">
        <p14:creationId xmlns:p14="http://schemas.microsoft.com/office/powerpoint/2010/main" val="199240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029E-A928-CFC0-EE6A-1B8DD751736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1FB288-4D29-D5CE-EE54-34B74146CC53}"/>
              </a:ext>
            </a:extLst>
          </p:cNvPr>
          <p:cNvSpPr>
            <a:spLocks noGrp="1"/>
          </p:cNvSpPr>
          <p:nvPr>
            <p:ph type="title"/>
          </p:nvPr>
        </p:nvSpPr>
        <p:spPr/>
        <p:txBody>
          <a:bodyPr/>
          <a:lstStyle/>
          <a:p>
            <a:r>
              <a:rPr lang="fr-FR" dirty="0"/>
              <a:t>Conditions et Financement</a:t>
            </a:r>
          </a:p>
        </p:txBody>
      </p:sp>
      <p:sp>
        <p:nvSpPr>
          <p:cNvPr id="3" name="Espace réservé du numéro de diapositive 2">
            <a:extLst>
              <a:ext uri="{FF2B5EF4-FFF2-40B4-BE49-F238E27FC236}">
                <a16:creationId xmlns:a16="http://schemas.microsoft.com/office/drawing/2014/main" id="{F576831B-3809-25A1-A0F9-3C90219B7D0B}"/>
              </a:ext>
            </a:extLst>
          </p:cNvPr>
          <p:cNvSpPr>
            <a:spLocks noGrp="1"/>
          </p:cNvSpPr>
          <p:nvPr>
            <p:ph type="sldNum" sz="quarter" idx="10"/>
          </p:nvPr>
        </p:nvSpPr>
        <p:spPr/>
        <p:txBody>
          <a:bodyPr/>
          <a:lstStyle/>
          <a:p>
            <a:fld id="{54A149C6-6019-4B05-B4F5-8ADACCDF97D0}" type="slidenum">
              <a:rPr lang="fr-FR" smtClean="0"/>
              <a:pPr/>
              <a:t>7</a:t>
            </a:fld>
            <a:endParaRPr lang="fr-FR"/>
          </a:p>
        </p:txBody>
      </p:sp>
      <p:sp>
        <p:nvSpPr>
          <p:cNvPr id="4" name="Espace réservé du texte 3">
            <a:extLst>
              <a:ext uri="{FF2B5EF4-FFF2-40B4-BE49-F238E27FC236}">
                <a16:creationId xmlns:a16="http://schemas.microsoft.com/office/drawing/2014/main" id="{EBA351AC-9F4B-6947-B02A-580C6B75F7F0}"/>
              </a:ext>
            </a:extLst>
          </p:cNvPr>
          <p:cNvSpPr>
            <a:spLocks noGrp="1"/>
          </p:cNvSpPr>
          <p:nvPr>
            <p:ph type="body" sz="quarter" idx="11"/>
          </p:nvPr>
        </p:nvSpPr>
        <p:spPr>
          <a:xfrm>
            <a:off x="266686" y="2200746"/>
            <a:ext cx="7980749" cy="5644541"/>
          </a:xfrm>
          <a:ln>
            <a:solidFill>
              <a:srgbClr val="8C8C8C"/>
            </a:solidFill>
          </a:ln>
        </p:spPr>
        <p:txBody>
          <a:bodyPr>
            <a:normAutofit fontScale="25000" lnSpcReduction="20000"/>
          </a:bodyPr>
          <a:lstStyle/>
          <a:p>
            <a:pPr marL="538163" lvl="5" indent="-457200" algn="just">
              <a:buClr>
                <a:srgbClr val="FFFF00"/>
              </a:buClr>
              <a:buFont typeface="Wingdings" panose="05000000000000000000" pitchFamily="2" charset="2"/>
              <a:buChar char="§"/>
            </a:pPr>
            <a:r>
              <a:rPr lang="fr-FR" sz="11200" dirty="0">
                <a:solidFill>
                  <a:srgbClr val="000000"/>
                </a:solidFill>
              </a:rPr>
              <a:t>Le porteur doit avoir réalisé un </a:t>
            </a:r>
            <a:r>
              <a:rPr lang="fr-FR" sz="11200" b="1" dirty="0">
                <a:solidFill>
                  <a:srgbClr val="000000"/>
                </a:solidFill>
              </a:rPr>
              <a:t>audit de performance énergétique </a:t>
            </a:r>
            <a:r>
              <a:rPr lang="fr-FR" sz="11200" dirty="0">
                <a:solidFill>
                  <a:srgbClr val="000000"/>
                </a:solidFill>
              </a:rPr>
              <a:t>complet et transmettre le </a:t>
            </a:r>
            <a:r>
              <a:rPr lang="fr-FR" sz="11200" b="1" dirty="0">
                <a:solidFill>
                  <a:srgbClr val="000000"/>
                </a:solidFill>
              </a:rPr>
              <a:t>rapport final </a:t>
            </a:r>
            <a:r>
              <a:rPr lang="fr-FR" sz="11200" dirty="0">
                <a:solidFill>
                  <a:srgbClr val="000000"/>
                </a:solidFill>
              </a:rPr>
              <a:t>de l’audit avec préconisations de travaux au moment du dépôt du projet ;</a:t>
            </a:r>
          </a:p>
          <a:p>
            <a:pPr marL="538163" lvl="5" indent="-457200" algn="just">
              <a:buClr>
                <a:srgbClr val="FFFF00"/>
              </a:buClr>
              <a:buFont typeface="Wingdings" panose="05000000000000000000" pitchFamily="2" charset="2"/>
              <a:buChar char="§"/>
            </a:pPr>
            <a:endParaRPr lang="fr-FR" sz="11200" dirty="0">
              <a:solidFill>
                <a:srgbClr val="000000"/>
              </a:solidFill>
            </a:endParaRPr>
          </a:p>
          <a:p>
            <a:pPr marL="538163" lvl="5" indent="-457200" algn="just">
              <a:buClr>
                <a:srgbClr val="FFFF00"/>
              </a:buClr>
              <a:buFont typeface="Wingdings" panose="05000000000000000000" pitchFamily="2" charset="2"/>
              <a:buChar char="§"/>
            </a:pPr>
            <a:r>
              <a:rPr lang="fr-FR" sz="11200" dirty="0">
                <a:solidFill>
                  <a:srgbClr val="000000"/>
                </a:solidFill>
              </a:rPr>
              <a:t>Les travaux devront porter sur les bâtiments considérés </a:t>
            </a:r>
            <a:r>
              <a:rPr lang="fr-FR" sz="11200" b="1" dirty="0">
                <a:solidFill>
                  <a:srgbClr val="000000"/>
                </a:solidFill>
              </a:rPr>
              <a:t>«</a:t>
            </a:r>
            <a:r>
              <a:rPr lang="fr-FR" sz="11200" dirty="0">
                <a:solidFill>
                  <a:srgbClr val="000000"/>
                </a:solidFill>
              </a:rPr>
              <a:t> </a:t>
            </a:r>
            <a:r>
              <a:rPr lang="fr-FR" sz="11200" b="1" dirty="0">
                <a:solidFill>
                  <a:srgbClr val="000000"/>
                </a:solidFill>
              </a:rPr>
              <a:t>passoires thermiques » (E.F.G)- avec un engagement après travaux d’un DPE </a:t>
            </a:r>
            <a:r>
              <a:rPr lang="fr-FR" sz="11200" b="1" u="sng" dirty="0">
                <a:solidFill>
                  <a:srgbClr val="000000"/>
                </a:solidFill>
              </a:rPr>
              <a:t>en C minimum </a:t>
            </a:r>
            <a:r>
              <a:rPr lang="fr-FR" sz="11200" b="1" dirty="0">
                <a:solidFill>
                  <a:srgbClr val="000000"/>
                </a:solidFill>
              </a:rPr>
              <a:t>;</a:t>
            </a:r>
          </a:p>
          <a:p>
            <a:pPr marL="80963" lvl="5" indent="0" algn="just">
              <a:buClr>
                <a:srgbClr val="FFFF00"/>
              </a:buClr>
              <a:buNone/>
            </a:pPr>
            <a:endParaRPr lang="fr-FR" sz="11200" b="1" dirty="0">
              <a:solidFill>
                <a:srgbClr val="000000"/>
              </a:solidFill>
            </a:endParaRPr>
          </a:p>
          <a:p>
            <a:pPr marL="538163" lvl="3" indent="-457200" algn="just">
              <a:buClr>
                <a:srgbClr val="FFFF00"/>
              </a:buClr>
            </a:pPr>
            <a:r>
              <a:rPr lang="fr-FR" sz="11200" dirty="0">
                <a:solidFill>
                  <a:srgbClr val="000000"/>
                </a:solidFill>
              </a:rPr>
              <a:t>Le projet de rénovation énergétique du bâti mono-geste ou rénovation énergétique globale pourra porter sur : isolation thermique (murs, toits, planchers bas…), fenêtres double vitrage, système de ventilation double flux, systèmes de chauffage et production d’eau chaude, gestion technique des bâtiments… (liste non exhaustive)</a:t>
            </a:r>
          </a:p>
          <a:p>
            <a:pPr marL="80963" lvl="3" indent="0" algn="just">
              <a:buClr>
                <a:srgbClr val="FFFF00"/>
              </a:buClr>
              <a:buNone/>
            </a:pPr>
            <a:endParaRPr lang="fr-FR" sz="11200" dirty="0">
              <a:solidFill>
                <a:srgbClr val="000000"/>
              </a:solidFill>
            </a:endParaRPr>
          </a:p>
          <a:p>
            <a:pPr marL="80963" indent="0" algn="just">
              <a:buNone/>
            </a:pPr>
            <a:endParaRPr lang="fr-FR" sz="11200" b="1" i="0" u="none" strike="noStrike" kern="1200" dirty="0">
              <a:solidFill>
                <a:srgbClr val="000000"/>
              </a:solidFill>
              <a:effectLst/>
            </a:endParaRPr>
          </a:p>
        </p:txBody>
      </p:sp>
      <p:sp>
        <p:nvSpPr>
          <p:cNvPr id="6" name="Rectangle 5">
            <a:extLst>
              <a:ext uri="{FF2B5EF4-FFF2-40B4-BE49-F238E27FC236}">
                <a16:creationId xmlns:a16="http://schemas.microsoft.com/office/drawing/2014/main" id="{0E0F5B7F-2C98-A03A-204F-106EC5444F6A}"/>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3" descr="Une image contenant Police, Graphique, logo, symbole&#10;&#10;Description générée automatiquement">
            <a:extLst>
              <a:ext uri="{FF2B5EF4-FFF2-40B4-BE49-F238E27FC236}">
                <a16:creationId xmlns:a16="http://schemas.microsoft.com/office/drawing/2014/main" id="{4EA8126A-21CC-CE5A-F4C5-C895E153A1DA}"/>
              </a:ext>
            </a:extLst>
          </p:cNvPr>
          <p:cNvPicPr>
            <a:picLocks noChangeAspect="1"/>
          </p:cNvPicPr>
          <p:nvPr/>
        </p:nvPicPr>
        <p:blipFill>
          <a:blip r:embed="rId3"/>
          <a:stretch>
            <a:fillRect/>
          </a:stretch>
        </p:blipFill>
        <p:spPr>
          <a:xfrm>
            <a:off x="14531989" y="430871"/>
            <a:ext cx="1457325" cy="584199"/>
          </a:xfrm>
          <a:prstGeom prst="rect">
            <a:avLst/>
          </a:prstGeom>
        </p:spPr>
      </p:pic>
      <p:sp>
        <p:nvSpPr>
          <p:cNvPr id="5" name="Espace réservé du texte 3">
            <a:extLst>
              <a:ext uri="{FF2B5EF4-FFF2-40B4-BE49-F238E27FC236}">
                <a16:creationId xmlns:a16="http://schemas.microsoft.com/office/drawing/2014/main" id="{9B94160F-8175-1CE9-6463-FF72AC6B23FA}"/>
              </a:ext>
            </a:extLst>
          </p:cNvPr>
          <p:cNvSpPr txBox="1">
            <a:spLocks/>
          </p:cNvSpPr>
          <p:nvPr/>
        </p:nvSpPr>
        <p:spPr>
          <a:xfrm>
            <a:off x="8506985" y="2174022"/>
            <a:ext cx="7482329" cy="5671266"/>
          </a:xfrm>
          <a:prstGeom prst="rect">
            <a:avLst/>
          </a:prstGeom>
          <a:ln>
            <a:solidFill>
              <a:srgbClr val="FEEC02"/>
            </a:solidFill>
          </a:ln>
        </p:spPr>
        <p:txBody>
          <a:bodyPr vert="horz" lIns="91440" tIns="0" rIns="91440" bIns="45720" rtlCol="0">
            <a:normAutofit/>
          </a:bodyPr>
          <a:lstStyle>
            <a:lvl1pPr marL="241303" indent="-241303" algn="l" defTabSz="1219215" rtl="0" eaLnBrk="1" latinLnBrk="0" hangingPunct="1">
              <a:lnSpc>
                <a:spcPct val="90000"/>
              </a:lnSpc>
              <a:spcBef>
                <a:spcPts val="1333"/>
              </a:spcBef>
              <a:buClr>
                <a:schemeClr val="tx2"/>
              </a:buClr>
              <a:buSzPct val="80000"/>
              <a:buFont typeface="Verdana" panose="020B0604030504040204" pitchFamily="34" charset="0"/>
              <a:buChar char="●"/>
              <a:defRPr sz="2933" b="1" kern="1200">
                <a:solidFill>
                  <a:sysClr val="windowText" lastClr="000000"/>
                </a:solidFill>
                <a:latin typeface="+mn-lt"/>
                <a:ea typeface="+mn-ea"/>
                <a:cs typeface="+mn-cs"/>
              </a:defRPr>
            </a:lvl1pPr>
            <a:lvl2pPr marL="482606" indent="-241303" algn="l" defTabSz="1219215" rtl="0" eaLnBrk="1" latinLnBrk="0" hangingPunct="1">
              <a:lnSpc>
                <a:spcPct val="90000"/>
              </a:lnSpc>
              <a:spcBef>
                <a:spcPts val="1333"/>
              </a:spcBef>
              <a:buClr>
                <a:srgbClr val="FEED02"/>
              </a:buClr>
              <a:buSzPct val="90000"/>
              <a:buFont typeface="Wingdings" panose="05000000000000000000" pitchFamily="2" charset="2"/>
              <a:buChar char="§"/>
              <a:defRPr sz="2933" kern="1200">
                <a:solidFill>
                  <a:schemeClr val="tx1"/>
                </a:solidFill>
                <a:latin typeface="+mn-lt"/>
                <a:ea typeface="+mn-ea"/>
                <a:cs typeface="+mn-cs"/>
              </a:defRPr>
            </a:lvl2pPr>
            <a:lvl3pPr marL="721793" indent="-243421" algn="l" defTabSz="1219215" rtl="0" eaLnBrk="1" latinLnBrk="0" hangingPunct="1">
              <a:lnSpc>
                <a:spcPct val="90000"/>
              </a:lnSpc>
              <a:spcBef>
                <a:spcPts val="1333"/>
              </a:spcBef>
              <a:buClr>
                <a:srgbClr val="FEED02"/>
              </a:buClr>
              <a:buSzPct val="80000"/>
              <a:buFont typeface="Verdana" panose="020B0604030504040204" pitchFamily="34" charset="0"/>
              <a:buChar char="●"/>
              <a:defRPr sz="2400" kern="1200">
                <a:solidFill>
                  <a:schemeClr val="tx1"/>
                </a:solidFill>
                <a:latin typeface="+mn-lt"/>
                <a:ea typeface="+mn-ea"/>
                <a:cs typeface="+mn-cs"/>
              </a:defRPr>
            </a:lvl3pPr>
            <a:lvl4pPr marL="956745" indent="-239187" algn="l" defTabSz="1219215" rtl="0" eaLnBrk="1" latinLnBrk="0" hangingPunct="1">
              <a:lnSpc>
                <a:spcPct val="90000"/>
              </a:lnSpc>
              <a:spcBef>
                <a:spcPts val="1333"/>
              </a:spcBef>
              <a:buClr>
                <a:srgbClr val="FEED02"/>
              </a:buClr>
              <a:buSzPct val="90000"/>
              <a:buFont typeface="Wingdings" panose="05000000000000000000" pitchFamily="2" charset="2"/>
              <a:buChar char="§"/>
              <a:defRPr sz="2133" kern="1200">
                <a:solidFill>
                  <a:schemeClr val="tx1"/>
                </a:solidFill>
                <a:latin typeface="+mn-lt"/>
                <a:ea typeface="+mn-ea"/>
                <a:cs typeface="+mn-cs"/>
              </a:defRPr>
            </a:lvl4pPr>
            <a:lvl5pPr marL="1195932" indent="-239187" algn="l" defTabSz="1219215" rtl="0" eaLnBrk="1" latinLnBrk="0" hangingPunct="1">
              <a:lnSpc>
                <a:spcPct val="90000"/>
              </a:lnSpc>
              <a:spcBef>
                <a:spcPts val="1333"/>
              </a:spcBef>
              <a:buClr>
                <a:srgbClr val="FEED02"/>
              </a:buClr>
              <a:buSzPct val="80000"/>
              <a:buFont typeface="Verdana" panose="020B0604030504040204" pitchFamily="34" charset="0"/>
              <a:buChar char="●"/>
              <a:defRPr sz="2133" kern="1200">
                <a:solidFill>
                  <a:schemeClr val="tx1"/>
                </a:solidFill>
                <a:latin typeface="+mn-lt"/>
                <a:ea typeface="+mn-ea"/>
                <a:cs typeface="+mn-cs"/>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just"/>
            <a:r>
              <a:rPr lang="fr-FR" sz="2800" dirty="0">
                <a:solidFill>
                  <a:srgbClr val="000000"/>
                </a:solidFill>
              </a:rPr>
              <a:t>    Pas de limite de budget projet </a:t>
            </a:r>
          </a:p>
          <a:p>
            <a:pPr marL="0" indent="0" algn="just"/>
            <a:r>
              <a:rPr lang="fr-FR" sz="2800" dirty="0">
                <a:solidFill>
                  <a:srgbClr val="000000"/>
                </a:solidFill>
              </a:rPr>
              <a:t>     Financement par rapport au coût du projet : </a:t>
            </a:r>
          </a:p>
          <a:p>
            <a:pPr lvl="3" algn="just"/>
            <a:r>
              <a:rPr lang="fr-FR" sz="2800" dirty="0">
                <a:solidFill>
                  <a:srgbClr val="000000"/>
                </a:solidFill>
              </a:rPr>
              <a:t>Taux d’intervention : </a:t>
            </a:r>
            <a:r>
              <a:rPr lang="fr-FR" sz="2800" b="1" dirty="0">
                <a:solidFill>
                  <a:srgbClr val="000000"/>
                </a:solidFill>
              </a:rPr>
              <a:t>80 % max</a:t>
            </a:r>
          </a:p>
          <a:p>
            <a:pPr lvl="3" algn="just"/>
            <a:r>
              <a:rPr lang="fr-FR" sz="2800" b="1" dirty="0">
                <a:solidFill>
                  <a:srgbClr val="000000"/>
                </a:solidFill>
              </a:rPr>
              <a:t>2 M€ de subvention max </a:t>
            </a:r>
            <a:r>
              <a:rPr lang="fr-FR" sz="2800" dirty="0">
                <a:solidFill>
                  <a:srgbClr val="000000"/>
                </a:solidFill>
              </a:rPr>
              <a:t>par projet</a:t>
            </a:r>
          </a:p>
          <a:p>
            <a:pPr marL="717558" lvl="3" indent="0" algn="just">
              <a:buNone/>
            </a:pPr>
            <a:endParaRPr lang="fr-FR" sz="2800" dirty="0">
              <a:solidFill>
                <a:srgbClr val="000000"/>
              </a:solidFill>
            </a:endParaRPr>
          </a:p>
          <a:p>
            <a:pPr marL="0" indent="0" algn="just"/>
            <a:r>
              <a:rPr lang="fr-FR" sz="2800" dirty="0">
                <a:solidFill>
                  <a:srgbClr val="000000"/>
                </a:solidFill>
              </a:rPr>
              <a:t>     Auto-financement/Co-financement : </a:t>
            </a:r>
          </a:p>
          <a:p>
            <a:pPr lvl="3" algn="just"/>
            <a:r>
              <a:rPr lang="fr-FR" sz="2800" dirty="0">
                <a:solidFill>
                  <a:srgbClr val="000000"/>
                </a:solidFill>
              </a:rPr>
              <a:t>Les projets doivent démontrer un auto-financement et/ou  co-financement à hauteur du budget du projet restant, déduction faite de la subvention du CCCA-BTP;  le co-financement ne peut provenir d’un OPCO.</a:t>
            </a:r>
          </a:p>
        </p:txBody>
      </p:sp>
      <p:sp>
        <p:nvSpPr>
          <p:cNvPr id="9" name="ZoneTexte 8">
            <a:extLst>
              <a:ext uri="{FF2B5EF4-FFF2-40B4-BE49-F238E27FC236}">
                <a16:creationId xmlns:a16="http://schemas.microsoft.com/office/drawing/2014/main" id="{D1482A7F-F4C5-B73F-3D36-8233832E76C6}"/>
              </a:ext>
            </a:extLst>
          </p:cNvPr>
          <p:cNvSpPr txBox="1"/>
          <p:nvPr/>
        </p:nvSpPr>
        <p:spPr>
          <a:xfrm>
            <a:off x="892313" y="8103658"/>
            <a:ext cx="14471374" cy="830997"/>
          </a:xfrm>
          <a:prstGeom prst="rect">
            <a:avLst/>
          </a:prstGeom>
          <a:solidFill>
            <a:srgbClr val="FEEC02"/>
          </a:solidFill>
        </p:spPr>
        <p:txBody>
          <a:bodyPr wrap="square">
            <a:spAutoFit/>
          </a:bodyPr>
          <a:lstStyle/>
          <a:p>
            <a:pPr marL="0" indent="0" algn="ctr">
              <a:buFont typeface="Verdana" panose="020B0604030504040204" pitchFamily="34" charset="0"/>
              <a:buNone/>
            </a:pPr>
            <a:r>
              <a:rPr lang="fr-FR" sz="2400" b="1" u="sng" dirty="0">
                <a:solidFill>
                  <a:srgbClr val="000000"/>
                </a:solidFill>
              </a:rPr>
              <a:t>Le GTP se réserve la possibilité de proposer un pourcentage et/ou un montant de subvention inférieurs à celui demandé par les porteurs de projets.</a:t>
            </a:r>
            <a:endParaRPr lang="fr-FR" sz="2400" b="1" dirty="0"/>
          </a:p>
        </p:txBody>
      </p:sp>
      <p:sp>
        <p:nvSpPr>
          <p:cNvPr id="10" name="ZoneTexte 9">
            <a:extLst>
              <a:ext uri="{FF2B5EF4-FFF2-40B4-BE49-F238E27FC236}">
                <a16:creationId xmlns:a16="http://schemas.microsoft.com/office/drawing/2014/main" id="{23D7AE4C-6F4A-8972-3E0B-B3F9C36A893F}"/>
              </a:ext>
            </a:extLst>
          </p:cNvPr>
          <p:cNvSpPr txBox="1"/>
          <p:nvPr/>
        </p:nvSpPr>
        <p:spPr>
          <a:xfrm>
            <a:off x="3140765" y="1393792"/>
            <a:ext cx="2570922" cy="584775"/>
          </a:xfrm>
          <a:prstGeom prst="rect">
            <a:avLst/>
          </a:prstGeom>
          <a:solidFill>
            <a:schemeClr val="bg2"/>
          </a:solidFill>
        </p:spPr>
        <p:txBody>
          <a:bodyPr wrap="square" rtlCol="0">
            <a:spAutoFit/>
          </a:bodyPr>
          <a:lstStyle/>
          <a:p>
            <a:r>
              <a:rPr lang="fr-FR" sz="3200" b="1" dirty="0"/>
              <a:t>CONDITIONS</a:t>
            </a:r>
          </a:p>
        </p:txBody>
      </p:sp>
      <p:sp>
        <p:nvSpPr>
          <p:cNvPr id="11" name="ZoneTexte 10">
            <a:extLst>
              <a:ext uri="{FF2B5EF4-FFF2-40B4-BE49-F238E27FC236}">
                <a16:creationId xmlns:a16="http://schemas.microsoft.com/office/drawing/2014/main" id="{9D01D38F-66D2-5CDB-08C0-685BAD90751B}"/>
              </a:ext>
            </a:extLst>
          </p:cNvPr>
          <p:cNvSpPr txBox="1"/>
          <p:nvPr/>
        </p:nvSpPr>
        <p:spPr>
          <a:xfrm>
            <a:off x="10962688" y="1406483"/>
            <a:ext cx="2753312" cy="584775"/>
          </a:xfrm>
          <a:prstGeom prst="rect">
            <a:avLst/>
          </a:prstGeom>
          <a:solidFill>
            <a:schemeClr val="bg2"/>
          </a:solidFill>
          <a:ln>
            <a:solidFill>
              <a:srgbClr val="FEEC02"/>
            </a:solidFill>
          </a:ln>
        </p:spPr>
        <p:txBody>
          <a:bodyPr wrap="square" rtlCol="0">
            <a:spAutoFit/>
          </a:bodyPr>
          <a:lstStyle/>
          <a:p>
            <a:r>
              <a:rPr lang="fr-FR" sz="3200" b="1" dirty="0"/>
              <a:t>FINANCEMENT</a:t>
            </a:r>
          </a:p>
        </p:txBody>
      </p:sp>
    </p:spTree>
    <p:extLst>
      <p:ext uri="{BB962C8B-B14F-4D97-AF65-F5344CB8AC3E}">
        <p14:creationId xmlns:p14="http://schemas.microsoft.com/office/powerpoint/2010/main" val="145807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7CE5EC-CF78-1E34-FFCA-20A28AAC9B7B}"/>
              </a:ext>
            </a:extLst>
          </p:cNvPr>
          <p:cNvSpPr>
            <a:spLocks noGrp="1"/>
          </p:cNvSpPr>
          <p:nvPr>
            <p:ph type="sldNum" sz="quarter" idx="10"/>
          </p:nvPr>
        </p:nvSpPr>
        <p:spPr/>
        <p:txBody>
          <a:bodyPr/>
          <a:lstStyle/>
          <a:p>
            <a:fld id="{54A149C6-6019-4B05-B4F5-8ADACCDF97D0}" type="slidenum">
              <a:rPr lang="fr-FR" smtClean="0"/>
              <a:pPr/>
              <a:t>8</a:t>
            </a:fld>
            <a:endParaRPr lang="fr-FR"/>
          </a:p>
        </p:txBody>
      </p:sp>
      <p:sp>
        <p:nvSpPr>
          <p:cNvPr id="4" name="Espace réservé du texte 3">
            <a:extLst>
              <a:ext uri="{FF2B5EF4-FFF2-40B4-BE49-F238E27FC236}">
                <a16:creationId xmlns:a16="http://schemas.microsoft.com/office/drawing/2014/main" id="{915B135E-444B-C5C3-DD70-CBE34F825684}"/>
              </a:ext>
            </a:extLst>
          </p:cNvPr>
          <p:cNvSpPr>
            <a:spLocks noGrp="1"/>
          </p:cNvSpPr>
          <p:nvPr>
            <p:ph type="body" sz="quarter" idx="11"/>
          </p:nvPr>
        </p:nvSpPr>
        <p:spPr>
          <a:xfrm>
            <a:off x="477078" y="1583870"/>
            <a:ext cx="15277023" cy="7443051"/>
          </a:xfrm>
        </p:spPr>
        <p:txBody>
          <a:bodyPr>
            <a:normAutofit/>
          </a:bodyPr>
          <a:lstStyle/>
          <a:p>
            <a:pPr marL="0" marR="0" indent="0" algn="just" rtl="0" eaLnBrk="1" fontAlgn="auto" latinLnBrk="0" hangingPunct="1">
              <a:spcBef>
                <a:spcPts val="1200"/>
              </a:spcBef>
            </a:pPr>
            <a:r>
              <a:rPr lang="fr-FR" sz="2400" b="0" i="0" u="none" strike="noStrike" kern="1200" dirty="0">
                <a:solidFill>
                  <a:srgbClr val="000000"/>
                </a:solidFill>
                <a:effectLst/>
                <a:latin typeface="Calibri" panose="020F0502020204030204" pitchFamily="34" charset="0"/>
              </a:rPr>
              <a:t>   L’obligation </a:t>
            </a:r>
            <a:r>
              <a:rPr lang="fr-FR" sz="2400" i="0" u="none" strike="noStrike" kern="1200" dirty="0">
                <a:solidFill>
                  <a:srgbClr val="000000"/>
                </a:solidFill>
                <a:effectLst/>
                <a:latin typeface="Calibri" panose="020F0502020204030204" pitchFamily="34" charset="0"/>
              </a:rPr>
              <a:t>d’essaimage des productions</a:t>
            </a:r>
            <a:r>
              <a:rPr lang="fr-FR" sz="2400" dirty="0">
                <a:solidFill>
                  <a:srgbClr val="000000"/>
                </a:solidFill>
                <a:latin typeface="Calibri" panose="020F0502020204030204" pitchFamily="34" charset="0"/>
              </a:rPr>
              <a:t>, retour d’expériences, </a:t>
            </a:r>
            <a:r>
              <a:rPr lang="fr-FR" sz="2400" i="0" u="none" strike="noStrike" kern="1200" dirty="0">
                <a:solidFill>
                  <a:srgbClr val="000000"/>
                </a:solidFill>
                <a:effectLst/>
                <a:latin typeface="Calibri" panose="020F0502020204030204" pitchFamily="34" charset="0"/>
              </a:rPr>
              <a:t>résultats </a:t>
            </a:r>
            <a:r>
              <a:rPr lang="fr-FR" sz="2400" b="0" i="0" u="none" strike="noStrike" kern="1200" dirty="0">
                <a:solidFill>
                  <a:srgbClr val="000000"/>
                </a:solidFill>
                <a:effectLst/>
                <a:latin typeface="Calibri" panose="020F0502020204030204" pitchFamily="34" charset="0"/>
              </a:rPr>
              <a:t>des projets financés par le CCCA-BTP</a:t>
            </a:r>
          </a:p>
          <a:p>
            <a:pPr marL="0" indent="0" algn="just">
              <a:lnSpc>
                <a:spcPct val="100000"/>
              </a:lnSpc>
              <a:spcBef>
                <a:spcPts val="1200"/>
              </a:spcBef>
            </a:pPr>
            <a:r>
              <a:rPr lang="fr-FR" sz="2400" b="0" dirty="0">
                <a:latin typeface="Arial" panose="020B0604020202020204" pitchFamily="34" charset="0"/>
                <a:cs typeface="Arial" panose="020B0604020202020204" pitchFamily="34" charset="0"/>
              </a:rPr>
              <a:t>.</a:t>
            </a:r>
            <a:r>
              <a:rPr lang="fr-FR" sz="2400" b="0" dirty="0">
                <a:solidFill>
                  <a:srgbClr val="000000"/>
                </a:solidFill>
                <a:latin typeface="Calibri" panose="020F0502020204030204" pitchFamily="34" charset="0"/>
              </a:rPr>
              <a:t> </a:t>
            </a:r>
            <a:r>
              <a:rPr lang="fr-FR" sz="2400" dirty="0">
                <a:solidFill>
                  <a:schemeClr val="tx1"/>
                </a:solidFill>
                <a:latin typeface="Calibri" panose="020F0502020204030204" pitchFamily="34" charset="0"/>
                <a:ea typeface="Calibri" panose="020F0502020204030204" pitchFamily="34" charset="0"/>
              </a:rPr>
              <a:t>Les autres conditions de recevabilité demandées </a:t>
            </a:r>
            <a:r>
              <a:rPr lang="fr-FR" sz="2400" b="0" dirty="0">
                <a:solidFill>
                  <a:schemeClr val="tx1"/>
                </a:solidFill>
                <a:latin typeface="Calibri" panose="020F0502020204030204" pitchFamily="34" charset="0"/>
                <a:ea typeface="Calibri" panose="020F0502020204030204" pitchFamily="34" charset="0"/>
              </a:rPr>
              <a:t>dans le cadre de votre compte candidat sur la plateforme restent</a:t>
            </a:r>
          </a:p>
          <a:p>
            <a:pPr marL="265113" indent="0" algn="just">
              <a:lnSpc>
                <a:spcPct val="100000"/>
              </a:lnSpc>
              <a:spcBef>
                <a:spcPts val="0"/>
              </a:spcBef>
              <a:buNone/>
            </a:pPr>
            <a:r>
              <a:rPr lang="fr-FR" sz="2400" b="0" dirty="0">
                <a:solidFill>
                  <a:schemeClr val="tx1"/>
                </a:solidFill>
                <a:latin typeface="Calibri" panose="020F0502020204030204" pitchFamily="34" charset="0"/>
                <a:ea typeface="Calibri" panose="020F0502020204030204" pitchFamily="34" charset="0"/>
              </a:rPr>
              <a:t>d’actualité et notamment</a:t>
            </a:r>
            <a:r>
              <a:rPr lang="fr-FR" sz="2400" dirty="0">
                <a:solidFill>
                  <a:schemeClr val="tx1"/>
                </a:solidFill>
                <a:latin typeface="Calibri" panose="020F0502020204030204" pitchFamily="34" charset="0"/>
                <a:ea typeface="Calibri" panose="020F0502020204030204" pitchFamily="34" charset="0"/>
              </a:rPr>
              <a:t> l’obligation de compléter à 100 % </a:t>
            </a:r>
            <a:r>
              <a:rPr lang="fr-FR" sz="2400" b="0" dirty="0">
                <a:solidFill>
                  <a:schemeClr val="tx1"/>
                </a:solidFill>
                <a:latin typeface="Calibri" panose="020F0502020204030204" pitchFamily="34" charset="0"/>
                <a:ea typeface="Calibri" panose="020F0502020204030204" pitchFamily="34" charset="0"/>
              </a:rPr>
              <a:t>toutes les informations et documents demandés dans</a:t>
            </a:r>
          </a:p>
          <a:p>
            <a:pPr marL="265113" indent="0" algn="just">
              <a:lnSpc>
                <a:spcPct val="100000"/>
              </a:lnSpc>
              <a:spcBef>
                <a:spcPts val="0"/>
              </a:spcBef>
              <a:buNone/>
            </a:pPr>
            <a:r>
              <a:rPr lang="fr-FR" sz="2400" b="0" dirty="0">
                <a:solidFill>
                  <a:schemeClr val="tx1"/>
                </a:solidFill>
                <a:latin typeface="Calibri" panose="020F0502020204030204" pitchFamily="34" charset="0"/>
                <a:ea typeface="Calibri" panose="020F0502020204030204" pitchFamily="34" charset="0"/>
              </a:rPr>
              <a:t>votre compte candidat </a:t>
            </a:r>
            <a:r>
              <a:rPr lang="fr-FR" sz="2400" dirty="0">
                <a:solidFill>
                  <a:schemeClr val="tx1"/>
                </a:solidFill>
                <a:latin typeface="Calibri" panose="020F0502020204030204" pitchFamily="34" charset="0"/>
                <a:ea typeface="Calibri" panose="020F0502020204030204" pitchFamily="34" charset="0"/>
              </a:rPr>
              <a:t>avant de pouvoir déposer un dossier</a:t>
            </a:r>
          </a:p>
          <a:p>
            <a:pPr marL="261938" indent="-261938" algn="just"/>
            <a:r>
              <a:rPr lang="fr-FR" sz="2400" i="0" u="none" strike="noStrike" dirty="0">
                <a:solidFill>
                  <a:srgbClr val="000000"/>
                </a:solidFill>
                <a:effectLst/>
                <a:latin typeface="Calibri" panose="020F0502020204030204" pitchFamily="34" charset="0"/>
              </a:rPr>
              <a:t> Pas de possibilité dans le cadre de cet appel à projets de bénéficier de l’</a:t>
            </a:r>
            <a:r>
              <a:rPr lang="fr-FR" sz="2400" dirty="0">
                <a:solidFill>
                  <a:srgbClr val="000000"/>
                </a:solidFill>
                <a:latin typeface="Calibri" panose="020F0502020204030204" pitchFamily="34" charset="0"/>
              </a:rPr>
              <a:t>AàC sur l’aide à la rédaction des projets</a:t>
            </a:r>
            <a:endParaRPr lang="fr-FR" sz="2400" dirty="0">
              <a:effectLst/>
              <a:latin typeface="Calibri" panose="020F0502020204030204" pitchFamily="34" charset="0"/>
              <a:ea typeface="Calibri" panose="020F0502020204030204" pitchFamily="34" charset="0"/>
            </a:endParaRPr>
          </a:p>
          <a:p>
            <a:pPr marL="228600" lvl="3" indent="-228600" algn="jus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rPr>
              <a:t> Prise en charge de la totalité du financement restant dans l’hypothèse où un </a:t>
            </a:r>
            <a:r>
              <a:rPr lang="fr-FR" sz="2400" dirty="0" err="1">
                <a:effectLst/>
                <a:latin typeface="Calibri" panose="020F0502020204030204" pitchFamily="34" charset="0"/>
                <a:ea typeface="Calibri" panose="020F0502020204030204" pitchFamily="34" charset="0"/>
              </a:rPr>
              <a:t>cofinanceur</a:t>
            </a:r>
            <a:r>
              <a:rPr lang="fr-FR" sz="2400" dirty="0">
                <a:effectLst/>
                <a:latin typeface="Calibri" panose="020F0502020204030204" pitchFamily="34" charset="0"/>
                <a:ea typeface="Calibri" panose="020F0502020204030204" pitchFamily="34" charset="0"/>
              </a:rPr>
              <a:t> se désiste ;</a:t>
            </a:r>
            <a:endParaRPr lang="fr-FR" sz="2400" dirty="0">
              <a:effectLst/>
              <a:latin typeface="Times New Roman" panose="02020603050405020304" pitchFamily="18" charset="0"/>
              <a:ea typeface="Times New Roman" panose="02020603050405020304" pitchFamily="18" charset="0"/>
            </a:endParaRPr>
          </a:p>
          <a:p>
            <a:pPr marL="228600" lvl="3" indent="-228600" algn="just">
              <a:buFont typeface="Wingdings" panose="05000000000000000000" pitchFamily="2" charset="2"/>
              <a:buChar char=""/>
            </a:pPr>
            <a:r>
              <a:rPr lang="fr-FR" sz="2400" b="1" dirty="0">
                <a:effectLst/>
                <a:latin typeface="Calibri" panose="020F0502020204030204" pitchFamily="34" charset="0"/>
                <a:ea typeface="Calibri" panose="020F0502020204030204" pitchFamily="34" charset="0"/>
              </a:rPr>
              <a:t> Clause de retour </a:t>
            </a:r>
            <a:r>
              <a:rPr lang="fr-FR" sz="2400" dirty="0">
                <a:effectLst/>
                <a:latin typeface="Calibri" panose="020F0502020204030204" pitchFamily="34" charset="0"/>
                <a:ea typeface="Calibri" panose="020F0502020204030204" pitchFamily="34" charset="0"/>
              </a:rPr>
              <a:t>: « Avant toute décision relative à la cession, concession ou mise en location portant sur les droits immobiliers créés à l’occasion de la réalisation du projet, le bénéficiaire s’engage à en informer le CCCA-BTP </a:t>
            </a:r>
            <a:r>
              <a:rPr lang="fr-FR" sz="2400" b="1" dirty="0">
                <a:effectLst/>
                <a:latin typeface="Calibri" panose="020F0502020204030204" pitchFamily="34" charset="0"/>
                <a:ea typeface="Calibri" panose="020F0502020204030204" pitchFamily="34" charset="0"/>
              </a:rPr>
              <a:t>six mois avant l’adoption de la décision </a:t>
            </a:r>
            <a:r>
              <a:rPr lang="fr-FR" sz="2400" dirty="0">
                <a:effectLst/>
                <a:latin typeface="Calibri" panose="020F0502020204030204" pitchFamily="34" charset="0"/>
                <a:ea typeface="Calibri" panose="020F0502020204030204" pitchFamily="34" charset="0"/>
              </a:rPr>
              <a:t>sur l’affectation du bien par lettre recommandée avec A/R. Le bénéficiaire devra attendre le retour écrit du CCCA-BTP pour engager l’action. »</a:t>
            </a:r>
            <a:endParaRPr lang="fr-FR" sz="2400" dirty="0">
              <a:effectLst/>
              <a:latin typeface="Times New Roman" panose="02020603050405020304" pitchFamily="18" charset="0"/>
              <a:ea typeface="Times New Roman" panose="02020603050405020304" pitchFamily="18" charset="0"/>
            </a:endParaRPr>
          </a:p>
          <a:p>
            <a:pPr marL="228600" lvl="3" indent="-228600" algn="jus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rPr>
              <a:t> </a:t>
            </a:r>
            <a:r>
              <a:rPr lang="fr-FR" sz="2400" b="1" dirty="0">
                <a:effectLst/>
                <a:latin typeface="Calibri" panose="020F0502020204030204" pitchFamily="34" charset="0"/>
                <a:ea typeface="Calibri" panose="020F0502020204030204" pitchFamily="34" charset="0"/>
              </a:rPr>
              <a:t>Dans l’hypothèse où le porteur de projet n’atteint pas l’objectif d’un DPE en C minimum </a:t>
            </a:r>
            <a:r>
              <a:rPr lang="fr-FR" sz="2400" dirty="0">
                <a:effectLst/>
                <a:latin typeface="Calibri" panose="020F0502020204030204" pitchFamily="34" charset="0"/>
                <a:ea typeface="Calibri" panose="020F0502020204030204" pitchFamily="34" charset="0"/>
              </a:rPr>
              <a:t>après travaux, l’OF.A s’engage cependant à l’atteindre. Le solde de la subvention ne sera versé qu’à l’atteinte de l’objectif final moyennant un avenant complémentaire à la convention initiale si nécessaire. </a:t>
            </a:r>
            <a:endParaRPr lang="fr-FR" sz="2400" dirty="0">
              <a:effectLst/>
              <a:latin typeface="Times New Roman" panose="02020603050405020304" pitchFamily="18" charset="0"/>
              <a:ea typeface="Times New Roman" panose="02020603050405020304" pitchFamily="18" charset="0"/>
            </a:endParaRPr>
          </a:p>
          <a:p>
            <a:pPr algn="just"/>
            <a:r>
              <a:rPr lang="fr-FR" sz="2400" b="0" dirty="0">
                <a:solidFill>
                  <a:srgbClr val="000000"/>
                </a:solidFill>
                <a:latin typeface="Calibri" panose="020F0502020204030204" pitchFamily="34" charset="0"/>
              </a:rPr>
              <a:t> Le CCCA-BTP est un financeur et à ce titre il n’intervient pas dans la réalisation de votre projet, il a pour objectif, par l’intermédiaire de sa Direction des Appels à Projets et Expérimentations de piloter les projets afin de garantir que le projet voté en Conseil d’administration est réalisé dans les termes mentionnés dans la convention de subventionnement qui nous lie.</a:t>
            </a:r>
            <a:r>
              <a:rPr lang="fr-FR" sz="2400" b="1" dirty="0">
                <a:effectLst/>
                <a:latin typeface="Calibri" panose="020F0502020204030204" pitchFamily="34" charset="0"/>
                <a:ea typeface="Calibri" panose="020F0502020204030204" pitchFamily="34" charset="0"/>
              </a:rPr>
              <a:t> Le porteur du projet est seul responsable </a:t>
            </a:r>
            <a:r>
              <a:rPr lang="fr-FR" sz="2400" dirty="0">
                <a:effectLst/>
                <a:latin typeface="Calibri" panose="020F0502020204030204" pitchFamily="34" charset="0"/>
                <a:ea typeface="Calibri" panose="020F0502020204030204" pitchFamily="34" charset="0"/>
              </a:rPr>
              <a:t>de l’exécution de son projet et des opérations y afférentes ;</a:t>
            </a:r>
            <a:endParaRPr lang="fr-FR" sz="2400" dirty="0">
              <a:effectLst/>
              <a:latin typeface="Times New Roman" panose="02020603050405020304" pitchFamily="18" charset="0"/>
              <a:ea typeface="Times New Roman" panose="02020603050405020304" pitchFamily="18" charset="0"/>
            </a:endParaRPr>
          </a:p>
        </p:txBody>
      </p:sp>
      <p:sp>
        <p:nvSpPr>
          <p:cNvPr id="5" name="Titre 1">
            <a:extLst>
              <a:ext uri="{FF2B5EF4-FFF2-40B4-BE49-F238E27FC236}">
                <a16:creationId xmlns:a16="http://schemas.microsoft.com/office/drawing/2014/main" id="{297E7D0C-BB57-0B30-B36A-C4C8473B907A}"/>
              </a:ext>
            </a:extLst>
          </p:cNvPr>
          <p:cNvSpPr>
            <a:spLocks noGrp="1"/>
          </p:cNvSpPr>
          <p:nvPr>
            <p:ph type="title"/>
          </p:nvPr>
        </p:nvSpPr>
        <p:spPr>
          <a:xfrm>
            <a:off x="1604639" y="285190"/>
            <a:ext cx="12579971" cy="886423"/>
          </a:xfrm>
        </p:spPr>
        <p:txBody>
          <a:bodyPr/>
          <a:lstStyle/>
          <a:p>
            <a:r>
              <a:rPr lang="fr-FR" dirty="0"/>
              <a:t>Conditions et Financement</a:t>
            </a:r>
          </a:p>
        </p:txBody>
      </p:sp>
      <p:sp>
        <p:nvSpPr>
          <p:cNvPr id="6" name="Rectangle 5">
            <a:extLst>
              <a:ext uri="{FF2B5EF4-FFF2-40B4-BE49-F238E27FC236}">
                <a16:creationId xmlns:a16="http://schemas.microsoft.com/office/drawing/2014/main" id="{39C4EBF2-2E49-EF55-E921-D1B5C46BB709}"/>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3" descr="Une image contenant Police, Graphique, logo, symbole&#10;&#10;Description générée automatiquement">
            <a:extLst>
              <a:ext uri="{FF2B5EF4-FFF2-40B4-BE49-F238E27FC236}">
                <a16:creationId xmlns:a16="http://schemas.microsoft.com/office/drawing/2014/main" id="{979A5137-471E-85B4-BFA0-23C9AB5BF5E1}"/>
              </a:ext>
            </a:extLst>
          </p:cNvPr>
          <p:cNvPicPr>
            <a:picLocks noChangeAspect="1"/>
          </p:cNvPicPr>
          <p:nvPr/>
        </p:nvPicPr>
        <p:blipFill>
          <a:blip r:embed="rId2"/>
          <a:stretch>
            <a:fillRect/>
          </a:stretch>
        </p:blipFill>
        <p:spPr>
          <a:xfrm>
            <a:off x="14531989" y="282336"/>
            <a:ext cx="1457325" cy="584199"/>
          </a:xfrm>
          <a:prstGeom prst="rect">
            <a:avLst/>
          </a:prstGeom>
        </p:spPr>
      </p:pic>
    </p:spTree>
    <p:extLst>
      <p:ext uri="{BB962C8B-B14F-4D97-AF65-F5344CB8AC3E}">
        <p14:creationId xmlns:p14="http://schemas.microsoft.com/office/powerpoint/2010/main" val="107280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D7F96-E3B6-CB28-EF35-D3DECF2C8B0B}"/>
              </a:ext>
            </a:extLst>
          </p:cNvPr>
          <p:cNvSpPr>
            <a:spLocks noGrp="1"/>
          </p:cNvSpPr>
          <p:nvPr>
            <p:ph type="title"/>
          </p:nvPr>
        </p:nvSpPr>
        <p:spPr>
          <a:xfrm>
            <a:off x="1604639" y="285190"/>
            <a:ext cx="11660787" cy="886423"/>
          </a:xfrm>
        </p:spPr>
        <p:txBody>
          <a:bodyPr>
            <a:normAutofit fontScale="90000"/>
          </a:bodyPr>
          <a:lstStyle/>
          <a:p>
            <a:r>
              <a:rPr lang="fr-FR" dirty="0"/>
              <a:t>Documents et informations projets complémentaires</a:t>
            </a:r>
          </a:p>
        </p:txBody>
      </p:sp>
      <p:sp>
        <p:nvSpPr>
          <p:cNvPr id="3" name="Espace réservé du numéro de diapositive 2">
            <a:extLst>
              <a:ext uri="{FF2B5EF4-FFF2-40B4-BE49-F238E27FC236}">
                <a16:creationId xmlns:a16="http://schemas.microsoft.com/office/drawing/2014/main" id="{96534855-AD7F-5281-617B-1DBF209C4806}"/>
              </a:ext>
            </a:extLst>
          </p:cNvPr>
          <p:cNvSpPr>
            <a:spLocks noGrp="1"/>
          </p:cNvSpPr>
          <p:nvPr>
            <p:ph type="sldNum" sz="quarter" idx="10"/>
          </p:nvPr>
        </p:nvSpPr>
        <p:spPr/>
        <p:txBody>
          <a:bodyPr/>
          <a:lstStyle/>
          <a:p>
            <a:fld id="{54A149C6-6019-4B05-B4F5-8ADACCDF97D0}" type="slidenum">
              <a:rPr lang="fr-FR" smtClean="0"/>
              <a:pPr/>
              <a:t>9</a:t>
            </a:fld>
            <a:endParaRPr lang="fr-FR"/>
          </a:p>
        </p:txBody>
      </p:sp>
      <p:sp>
        <p:nvSpPr>
          <p:cNvPr id="4" name="Espace réservé du texte 3">
            <a:extLst>
              <a:ext uri="{FF2B5EF4-FFF2-40B4-BE49-F238E27FC236}">
                <a16:creationId xmlns:a16="http://schemas.microsoft.com/office/drawing/2014/main" id="{2ADB2B2D-EC58-5147-4528-59F406460ABD}"/>
              </a:ext>
            </a:extLst>
          </p:cNvPr>
          <p:cNvSpPr>
            <a:spLocks noGrp="1"/>
          </p:cNvSpPr>
          <p:nvPr>
            <p:ph type="body" sz="quarter" idx="11"/>
          </p:nvPr>
        </p:nvSpPr>
        <p:spPr>
          <a:xfrm>
            <a:off x="490330" y="1566170"/>
            <a:ext cx="15263771" cy="6498741"/>
          </a:xfrm>
        </p:spPr>
        <p:txBody>
          <a:bodyPr>
            <a:normAutofit fontScale="92500" lnSpcReduction="20000"/>
          </a:bodyPr>
          <a:lstStyle/>
          <a:p>
            <a:pPr algn="just"/>
            <a:r>
              <a:rPr lang="fr-FR" dirty="0"/>
              <a:t>Travaux de rénovation énergétique</a:t>
            </a:r>
          </a:p>
          <a:p>
            <a:pPr lvl="1" algn="just"/>
            <a:r>
              <a:rPr lang="fr-FR" dirty="0"/>
              <a:t>Démontrer que vous avez fait appel à un Bureau d’Etudes Techniques permettant d’affiner vos choix et vos estimations mentionnées en général dans le rapport d’audit</a:t>
            </a:r>
          </a:p>
          <a:p>
            <a:pPr lvl="1" algn="just"/>
            <a:r>
              <a:rPr lang="fr-FR" dirty="0"/>
              <a:t>Inclure des devis les plus précis possibles et en TTC, ainsi que des plans métrés</a:t>
            </a:r>
          </a:p>
          <a:p>
            <a:pPr lvl="1" algn="just"/>
            <a:r>
              <a:rPr lang="fr-FR" dirty="0"/>
              <a:t>Annexer des documents graphiques : photos, plan de masse etc...</a:t>
            </a:r>
          </a:p>
          <a:p>
            <a:pPr lvl="1" algn="just"/>
            <a:endParaRPr lang="fr-FR" dirty="0"/>
          </a:p>
          <a:p>
            <a:pPr lvl="1" algn="just"/>
            <a:r>
              <a:rPr lang="fr-FR" b="1" dirty="0">
                <a:solidFill>
                  <a:sysClr val="windowText" lastClr="000000"/>
                </a:solidFill>
              </a:rPr>
              <a:t>Travaux de construction (espace hébergement)</a:t>
            </a:r>
          </a:p>
          <a:p>
            <a:pPr lvl="1" algn="just"/>
            <a:r>
              <a:rPr lang="fr-FR" dirty="0">
                <a:solidFill>
                  <a:sysClr val="windowText" lastClr="000000"/>
                </a:solidFill>
              </a:rPr>
              <a:t>Toute demande de projet devra se faire avant le choix de la Maîtrise d’</a:t>
            </a:r>
            <a:r>
              <a:rPr lang="fr-FR" dirty="0" err="1">
                <a:solidFill>
                  <a:sysClr val="windowText" lastClr="000000"/>
                </a:solidFill>
              </a:rPr>
              <a:t>oeuvre</a:t>
            </a:r>
            <a:endParaRPr lang="fr-FR" dirty="0">
              <a:solidFill>
                <a:sysClr val="windowText" lastClr="000000"/>
              </a:solidFill>
            </a:endParaRPr>
          </a:p>
          <a:p>
            <a:pPr lvl="1" algn="just"/>
            <a:r>
              <a:rPr lang="fr-FR" dirty="0">
                <a:solidFill>
                  <a:sysClr val="windowText" lastClr="000000"/>
                </a:solidFill>
              </a:rPr>
              <a:t>L’équipe en charge du projet devra intégrer à minima un architecte programmiste et un économiste du bâtiment </a:t>
            </a:r>
          </a:p>
          <a:p>
            <a:pPr lvl="1" algn="just"/>
            <a:r>
              <a:rPr lang="fr-FR" dirty="0">
                <a:solidFill>
                  <a:sysClr val="windowText" lastClr="000000"/>
                </a:solidFill>
              </a:rPr>
              <a:t>Le projet doit être bien détaillé en termes de besoins et d’espaces (chambre, sanitaires, circulation…)</a:t>
            </a:r>
          </a:p>
          <a:p>
            <a:pPr lvl="1" algn="just"/>
            <a:r>
              <a:rPr lang="fr-FR" dirty="0">
                <a:solidFill>
                  <a:sysClr val="windowText" lastClr="000000"/>
                </a:solidFill>
              </a:rPr>
              <a:t>Le chiffrage des travaux devra être précis (réalisé par un économiste du bâtiment)</a:t>
            </a:r>
          </a:p>
          <a:p>
            <a:pPr lvl="1" algn="just"/>
            <a:r>
              <a:rPr lang="fr-FR" dirty="0">
                <a:solidFill>
                  <a:sysClr val="windowText" lastClr="000000"/>
                </a:solidFill>
              </a:rPr>
              <a:t>Inclure dans le budget une marge d’aléas de 5 % maximum et provisions pour révision de prix</a:t>
            </a:r>
          </a:p>
          <a:p>
            <a:pPr lvl="1" algn="just"/>
            <a:r>
              <a:rPr lang="fr-FR" dirty="0"/>
              <a:t>Inclure des devis les plus précis possibles et en TTC, ainsi que des plans métrés</a:t>
            </a:r>
          </a:p>
          <a:p>
            <a:pPr lvl="1" algn="just"/>
            <a:r>
              <a:rPr lang="fr-FR" dirty="0"/>
              <a:t>Annexer des documents graphiques : photos, plan de masse etc.;..</a:t>
            </a:r>
          </a:p>
        </p:txBody>
      </p:sp>
      <p:sp>
        <p:nvSpPr>
          <p:cNvPr id="6" name="Rectangle 5">
            <a:extLst>
              <a:ext uri="{FF2B5EF4-FFF2-40B4-BE49-F238E27FC236}">
                <a16:creationId xmlns:a16="http://schemas.microsoft.com/office/drawing/2014/main" id="{45812B4D-44CD-E23A-7D98-5BFC5C3B558B}"/>
              </a:ext>
            </a:extLst>
          </p:cNvPr>
          <p:cNvSpPr/>
          <p:nvPr/>
        </p:nvSpPr>
        <p:spPr>
          <a:xfrm>
            <a:off x="14743992" y="284523"/>
            <a:ext cx="1024023" cy="88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3" descr="Une image contenant Police, Graphique, logo, symbole&#10;&#10;Description générée automatiquement">
            <a:extLst>
              <a:ext uri="{FF2B5EF4-FFF2-40B4-BE49-F238E27FC236}">
                <a16:creationId xmlns:a16="http://schemas.microsoft.com/office/drawing/2014/main" id="{E255E831-CF55-11A4-788B-BB67E67FED53}"/>
              </a:ext>
            </a:extLst>
          </p:cNvPr>
          <p:cNvPicPr>
            <a:picLocks noChangeAspect="1"/>
          </p:cNvPicPr>
          <p:nvPr/>
        </p:nvPicPr>
        <p:blipFill>
          <a:blip r:embed="rId2"/>
          <a:stretch>
            <a:fillRect/>
          </a:stretch>
        </p:blipFill>
        <p:spPr>
          <a:xfrm>
            <a:off x="14477977" y="282336"/>
            <a:ext cx="1457325" cy="584199"/>
          </a:xfrm>
          <a:prstGeom prst="rect">
            <a:avLst/>
          </a:prstGeom>
        </p:spPr>
      </p:pic>
    </p:spTree>
    <p:extLst>
      <p:ext uri="{BB962C8B-B14F-4D97-AF65-F5344CB8AC3E}">
        <p14:creationId xmlns:p14="http://schemas.microsoft.com/office/powerpoint/2010/main" val="1873293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1tLKY5TsIsIV6DkosGL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heme/theme1.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2.xml><?xml version="1.0" encoding="utf-8"?>
<a:theme xmlns:a="http://schemas.openxmlformats.org/drawingml/2006/main" name="1_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3.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4.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5.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DB19A061DE2648B887E36B1A666BDF" ma:contentTypeVersion="14" ma:contentTypeDescription="Crée un document." ma:contentTypeScope="" ma:versionID="21bcb821167f05932afd9a23c812f084">
  <xsd:schema xmlns:xsd="http://www.w3.org/2001/XMLSchema" xmlns:xs="http://www.w3.org/2001/XMLSchema" xmlns:p="http://schemas.microsoft.com/office/2006/metadata/properties" xmlns:ns2="cf0fea8e-bb4f-4b2f-af2d-5f87dafa973c" xmlns:ns3="3c33c1a1-bc78-4adc-9139-94b3c2897f73" targetNamespace="http://schemas.microsoft.com/office/2006/metadata/properties" ma:root="true" ma:fieldsID="c57a6fb2afe73381ba5f16e57606d4d1" ns2:_="" ns3:_="">
    <xsd:import namespace="cf0fea8e-bb4f-4b2f-af2d-5f87dafa973c"/>
    <xsd:import namespace="3c33c1a1-bc78-4adc-9139-94b3c2897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fea8e-bb4f-4b2f-af2d-5f87dafa9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42c8cb3d-9cd8-4abd-b294-ac0c74a83d0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33c1a1-bc78-4adc-9139-94b3c2897f73"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f0fea8e-bb4f-4b2f-af2d-5f87dafa973c" xsi:nil="true"/>
    <lcf76f155ced4ddcb4097134ff3c332f xmlns="cf0fea8e-bb4f-4b2f-af2d-5f87dafa973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C70DF-95B2-4256-BF4E-C8C20321C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fea8e-bb4f-4b2f-af2d-5f87dafa973c"/>
    <ds:schemaRef ds:uri="3c33c1a1-bc78-4adc-9139-94b3c2897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BE441-E130-4B10-ADA9-5A8C2E28F7D4}">
  <ds:schemaRefs>
    <ds:schemaRef ds:uri="cf0fea8e-bb4f-4b2f-af2d-5f87dafa973c"/>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3c33c1a1-bc78-4adc-9139-94b3c2897f73"/>
    <ds:schemaRef ds:uri="http://schemas.openxmlformats.org/package/2006/metadata/core-properties"/>
  </ds:schemaRefs>
</ds:datastoreItem>
</file>

<file path=customXml/itemProps3.xml><?xml version="1.0" encoding="utf-8"?>
<ds:datastoreItem xmlns:ds="http://schemas.openxmlformats.org/officeDocument/2006/customXml" ds:itemID="{6DE60842-F330-4D26-99DC-456D2213D1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2561</TotalTime>
  <Words>2456</Words>
  <Application>Microsoft Office PowerPoint</Application>
  <PresentationFormat>Personnalisé</PresentationFormat>
  <Paragraphs>228</Paragraphs>
  <Slides>26</Slides>
  <Notes>14</Notes>
  <HiddenSlides>0</HiddenSlides>
  <MMClips>0</MMClips>
  <ScaleCrop>false</ScaleCrop>
  <HeadingPairs>
    <vt:vector size="8" baseType="variant">
      <vt:variant>
        <vt:lpstr>Polices utilisées</vt:lpstr>
      </vt:variant>
      <vt:variant>
        <vt:i4>10</vt:i4>
      </vt:variant>
      <vt:variant>
        <vt:lpstr>Thème</vt:lpstr>
      </vt:variant>
      <vt:variant>
        <vt:i4>5</vt:i4>
      </vt:variant>
      <vt:variant>
        <vt:lpstr>Serveurs OLE incorporés</vt:lpstr>
      </vt:variant>
      <vt:variant>
        <vt:i4>1</vt:i4>
      </vt:variant>
      <vt:variant>
        <vt:lpstr>Titres des diapositives</vt:lpstr>
      </vt:variant>
      <vt:variant>
        <vt:i4>26</vt:i4>
      </vt:variant>
    </vt:vector>
  </HeadingPairs>
  <TitlesOfParts>
    <vt:vector size="42" baseType="lpstr">
      <vt:lpstr>Arial</vt:lpstr>
      <vt:lpstr>Arial Black</vt:lpstr>
      <vt:lpstr>Calibri</vt:lpstr>
      <vt:lpstr>Calibri Light</vt:lpstr>
      <vt:lpstr>Montserrat</vt:lpstr>
      <vt:lpstr>Symbol</vt:lpstr>
      <vt:lpstr>Times New Roman</vt:lpstr>
      <vt:lpstr>Verdana</vt:lpstr>
      <vt:lpstr>Wingdings</vt:lpstr>
      <vt:lpstr>เอฟซี พาเลท</vt:lpstr>
      <vt:lpstr>Logo quadri</vt:lpstr>
      <vt:lpstr>1_Logo quadri</vt:lpstr>
      <vt:lpstr>Logo quadri</vt:lpstr>
      <vt:lpstr>Logo quadri</vt:lpstr>
      <vt:lpstr>Logo quadri</vt:lpstr>
      <vt:lpstr>think-cell Slide</vt:lpstr>
      <vt:lpstr>Appels à projets Investissement énergétique :  espace formation et hébergement  2025  –  Webinaire 24 janvier 2025 </vt:lpstr>
      <vt:lpstr>SOMMAIRE</vt:lpstr>
      <vt:lpstr>Présentation PowerPoint</vt:lpstr>
      <vt:lpstr>Éléments contextuels</vt:lpstr>
      <vt:lpstr>Présentation PowerPoint</vt:lpstr>
      <vt:lpstr>Critères d’accès</vt:lpstr>
      <vt:lpstr>Conditions et Financement</vt:lpstr>
      <vt:lpstr>Conditions et Financement</vt:lpstr>
      <vt:lpstr>Documents et informations projets complémentaires</vt:lpstr>
      <vt:lpstr>Présentation PowerPoint</vt:lpstr>
      <vt:lpstr>Dépenses éligibles et inéligibles à financement</vt:lpstr>
      <vt:lpstr>Dépenses éligibles et inéligibles à financement</vt:lpstr>
      <vt:lpstr>Présentation PowerPoint</vt:lpstr>
      <vt:lpstr>Critères d’évaluation</vt:lpstr>
      <vt:lpstr>Critères d’évaluation</vt:lpstr>
      <vt:lpstr>Présentation PowerPoint</vt:lpstr>
      <vt:lpstr>Processus de sélection des projets</vt:lpstr>
      <vt:lpstr>Les évolutions du processus de sélection</vt:lpstr>
      <vt:lpstr>La structuration de la plateforme</vt:lpstr>
      <vt:lpstr>Présentation PowerPoint</vt:lpstr>
      <vt:lpstr>Principales actualités de la Direction des Appels à Projets et Expérimentations</vt:lpstr>
      <vt:lpstr>Présentation PowerPoint</vt:lpstr>
      <vt:lpstr>Rappel des dépenses éligibles et inéligibles à Constructys</vt:lpstr>
      <vt:lpstr>Rappel des dépenses éligibles et inéligibles à Constructys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APPELS À PROJETS AU CCCA-BTP</dc:title>
  <dc:creator>ARNOULD Astou</dc:creator>
  <cp:lastModifiedBy>JOUANIN-PERIN Isabelle</cp:lastModifiedBy>
  <cp:revision>292</cp:revision>
  <cp:lastPrinted>2024-01-24T07:42:01Z</cp:lastPrinted>
  <dcterms:created xsi:type="dcterms:W3CDTF">2021-02-22T07:56:57Z</dcterms:created>
  <dcterms:modified xsi:type="dcterms:W3CDTF">2025-01-23T09:34:14Z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0x01010048DB19A061DE2648B887E36B1A666BDF</vt:lpwstr>
  </property>
  <property fmtid="{D5CDD505-2E9C-101B-9397-08002B2CF9AE}" pid="3" name="Order">
    <vt:r8>495000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