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329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DF4"/>
          </a:solidFill>
        </a:fill>
      </a:tcStyle>
    </a:wholeTbl>
    <a:band1H>
      <a:tcStyle>
        <a:tcBdr/>
        <a:fill>
          <a:solidFill>
            <a:srgbClr val="D0D8E8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0D8E8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F81BD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F81BD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F81BD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F81BD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GUERNEY Alexis" userId="518446a1-643b-41b6-ae6b-4a3f71cc16ab" providerId="ADAL" clId="{58BB1F87-12D2-4050-AA27-8A3B93C5D3FC}"/>
    <pc:docChg chg="modSld">
      <pc:chgData name="LEGUERNEY Alexis" userId="518446a1-643b-41b6-ae6b-4a3f71cc16ab" providerId="ADAL" clId="{58BB1F87-12D2-4050-AA27-8A3B93C5D3FC}" dt="2026-02-03T10:33:53.366" v="3" actId="1076"/>
      <pc:docMkLst>
        <pc:docMk/>
      </pc:docMkLst>
      <pc:sldChg chg="modSp mod">
        <pc:chgData name="LEGUERNEY Alexis" userId="518446a1-643b-41b6-ae6b-4a3f71cc16ab" providerId="ADAL" clId="{58BB1F87-12D2-4050-AA27-8A3B93C5D3FC}" dt="2026-02-03T10:33:53.366" v="3" actId="1076"/>
        <pc:sldMkLst>
          <pc:docMk/>
          <pc:sldMk cId="0" sldId="3296"/>
        </pc:sldMkLst>
        <pc:spChg chg="mod">
          <ac:chgData name="LEGUERNEY Alexis" userId="518446a1-643b-41b6-ae6b-4a3f71cc16ab" providerId="ADAL" clId="{58BB1F87-12D2-4050-AA27-8A3B93C5D3FC}" dt="2026-02-03T10:33:53.366" v="3" actId="1076"/>
          <ac:spMkLst>
            <pc:docMk/>
            <pc:sldMk cId="0" sldId="3296"/>
            <ac:spMk id="17" creationId="{8A16BDA7-53BA-EEEB-9146-01FD7FCF0B80}"/>
          </ac:spMkLst>
        </pc:spChg>
        <pc:spChg chg="mod">
          <ac:chgData name="LEGUERNEY Alexis" userId="518446a1-643b-41b6-ae6b-4a3f71cc16ab" providerId="ADAL" clId="{58BB1F87-12D2-4050-AA27-8A3B93C5D3FC}" dt="2026-02-03T10:33:27.360" v="2" actId="20577"/>
          <ac:spMkLst>
            <pc:docMk/>
            <pc:sldMk cId="0" sldId="3296"/>
            <ac:spMk id="18" creationId="{E112B413-4B0A-4512-D7B7-C82B8A25D3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CC808A9-5DAE-81B5-AEC9-8F5790DEBA02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61AFE1-9EFC-C7E4-8DDC-9DF9497FD65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D1C7564-CDD0-4E42-98CD-2C8D9D5B1B70}" type="datetime1">
              <a:rPr lang="fr-FR"/>
              <a:pPr lvl="0"/>
              <a:t>03/02/2026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23505B73-D54D-74D7-6517-FD5EEBAFE4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ce réservé des notes 4">
            <a:extLst>
              <a:ext uri="{FF2B5EF4-FFF2-40B4-BE49-F238E27FC236}">
                <a16:creationId xmlns:a16="http://schemas.microsoft.com/office/drawing/2014/main" id="{8F2B5570-D54C-FC0D-41E3-DFD9DC042D86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B8B86B-1494-49A5-9EE2-DACF71A59825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A69656-AB73-3F53-B606-5D00B8396EA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E9FDA828-B29E-4068-A5B0-21D240A74C1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609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B7A31E2-3934-E82B-3726-3FF997CFD8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A45B64D-2B25-ED9E-01DD-D693E10F31B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539BB5-456D-76AD-9C97-609C7A61F42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B52BB4D-B4E8-45DA-8BF8-8A33CEE877E8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8" hidden="1">
            <a:extLst>
              <a:ext uri="{FF2B5EF4-FFF2-40B4-BE49-F238E27FC236}">
                <a16:creationId xmlns:a16="http://schemas.microsoft.com/office/drawing/2014/main" id="{07B3214F-419A-82FC-2488-1A0BBF92BF7B}"/>
              </a:ext>
            </a:extLst>
          </p:cNvPr>
          <p:cNvGraphicFramePr/>
          <p:nvPr/>
        </p:nvGraphicFramePr>
        <p:xfrm>
          <a:off x="2825" y="1188"/>
          <a:ext cx="2825" cy="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965" imgH="8965" progId="">
                  <p:embed/>
                </p:oleObj>
              </mc:Choice>
              <mc:Fallback>
                <p:oleObj r:id="rId2" imgW="8965" imgH="8965" progId="">
                  <p:embed/>
                  <p:pic>
                    <p:nvPicPr>
                      <p:cNvPr id="2" name="Object 8" hidden="1">
                        <a:extLst>
                          <a:ext uri="{FF2B5EF4-FFF2-40B4-BE49-F238E27FC236}">
                            <a16:creationId xmlns:a16="http://schemas.microsoft.com/office/drawing/2014/main" id="{07B3214F-419A-82FC-2488-1A0BBF92BF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25" y="1188"/>
                        <a:ext cx="2825" cy="1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7" hidden="1">
            <a:extLst>
              <a:ext uri="{FF2B5EF4-FFF2-40B4-BE49-F238E27FC236}">
                <a16:creationId xmlns:a16="http://schemas.microsoft.com/office/drawing/2014/main" id="{1FD2DCC9-9E51-419F-3B23-F0A9C1BC4578}"/>
              </a:ext>
            </a:extLst>
          </p:cNvPr>
          <p:cNvSpPr/>
          <p:nvPr/>
        </p:nvSpPr>
        <p:spPr>
          <a:xfrm>
            <a:off x="0" y="0"/>
            <a:ext cx="282220" cy="119064"/>
          </a:xfrm>
          <a:prstGeom prst="rect">
            <a:avLst/>
          </a:prstGeom>
          <a:solidFill>
            <a:srgbClr val="4F81BD"/>
          </a:solidFill>
          <a:ln w="25402" cap="flat">
            <a:solidFill>
              <a:srgbClr val="385D8A"/>
            </a:solidFill>
            <a:prstDash val="solid"/>
            <a:miter/>
          </a:ln>
        </p:spPr>
        <p:txBody>
          <a:bodyPr vert="horz" wrap="none" lIns="0" tIns="0" rIns="0" bIns="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970" b="0" i="0" u="none" strike="noStrike" kern="1200" cap="none" spc="0" baseline="0">
              <a:solidFill>
                <a:srgbClr val="FFFFFF"/>
              </a:solidFill>
              <a:uFillTx/>
              <a:latin typeface="Calibri Light" pitchFamily="34"/>
            </a:endParaRPr>
          </a:p>
        </p:txBody>
      </p:sp>
      <p:sp>
        <p:nvSpPr>
          <p:cNvPr id="4" name="Title 6">
            <a:extLst>
              <a:ext uri="{FF2B5EF4-FFF2-40B4-BE49-F238E27FC236}">
                <a16:creationId xmlns:a16="http://schemas.microsoft.com/office/drawing/2014/main" id="{B589AF56-3D98-8FBC-2086-5A976DE883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4688" y="367543"/>
            <a:ext cx="10282629" cy="49629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lvl1pPr marL="0"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sz="2625" b="0" i="0" u="none" strike="noStrike" cap="none" spc="0" baseline="0">
                <a:solidFill>
                  <a:srgbClr val="EEECE1"/>
                </a:solidFill>
                <a:uFillTx/>
              </a:defRPr>
            </a:lvl1pPr>
          </a:lstStyle>
          <a:p>
            <a:pPr lvl="0"/>
            <a:r>
              <a:rPr lang="en-US"/>
              <a:t>SOMMAIRE</a:t>
            </a:r>
            <a:endParaRPr lang="fr-FR"/>
          </a:p>
        </p:txBody>
      </p:sp>
      <p:pic>
        <p:nvPicPr>
          <p:cNvPr id="5" name="Graphic 1">
            <a:extLst>
              <a:ext uri="{FF2B5EF4-FFF2-40B4-BE49-F238E27FC236}">
                <a16:creationId xmlns:a16="http://schemas.microsoft.com/office/drawing/2014/main" id="{8DD489AD-72CC-40A7-F66E-01D60CFC2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3598" b="15977"/>
          <a:stretch>
            <a:fillRect/>
          </a:stretch>
        </p:blipFill>
        <p:spPr>
          <a:xfrm>
            <a:off x="0" y="2002974"/>
            <a:ext cx="11868262" cy="485502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86BBD4-0723-E984-342A-F491A044B7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0FD16F-B0E0-4EC8-BF3E-AD7BD1BEB31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9709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5">
            <a:extLst>
              <a:ext uri="{FF2B5EF4-FFF2-40B4-BE49-F238E27FC236}">
                <a16:creationId xmlns:a16="http://schemas.microsoft.com/office/drawing/2014/main" id="{4D4551C9-40DD-43CC-6CCF-D2E10D81635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311499" y="143158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954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7B1D15A-A904-47D7-9573-18A40BB28A7B}" type="slidenum">
              <a:t>‹N°›</a:t>
            </a:fld>
            <a:endParaRPr lang="fr-FR"/>
          </a:p>
        </p:txBody>
      </p:sp>
      <p:pic>
        <p:nvPicPr>
          <p:cNvPr id="3" name="Picture 2" descr="CCCA-BTP : nouveau logo, mais ambition identique - Le Bâtiment Artisanal">
            <a:extLst>
              <a:ext uri="{FF2B5EF4-FFF2-40B4-BE49-F238E27FC236}">
                <a16:creationId xmlns:a16="http://schemas.microsoft.com/office/drawing/2014/main" id="{2FD06EF9-7913-031E-88A0-7AE0C8743EF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116272" y="6397517"/>
            <a:ext cx="1245531" cy="317324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>
            <a:extLst>
              <a:ext uri="{FF2B5EF4-FFF2-40B4-BE49-F238E27FC236}">
                <a16:creationId xmlns:a16="http://schemas.microsoft.com/office/drawing/2014/main" id="{C35607D3-23F2-745C-E746-E8B8598B74F2}"/>
              </a:ext>
            </a:extLst>
          </p:cNvPr>
          <p:cNvSpPr/>
          <p:nvPr/>
        </p:nvSpPr>
        <p:spPr>
          <a:xfrm>
            <a:off x="1246290" y="4540233"/>
            <a:ext cx="924513" cy="2109987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627BA57-67D8-F478-D178-97FB1850788A}"/>
              </a:ext>
            </a:extLst>
          </p:cNvPr>
          <p:cNvSpPr/>
          <p:nvPr/>
        </p:nvSpPr>
        <p:spPr>
          <a:xfrm>
            <a:off x="1448793" y="207769"/>
            <a:ext cx="1431090" cy="1415262"/>
          </a:xfrm>
          <a:prstGeom prst="rect">
            <a:avLst/>
          </a:prstGeom>
          <a:solidFill>
            <a:srgbClr val="FEEC0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387A7C5B-3067-A983-046B-839E65001E4B}"/>
              </a:ext>
            </a:extLst>
          </p:cNvPr>
          <p:cNvSpPr txBox="1"/>
          <p:nvPr/>
        </p:nvSpPr>
        <p:spPr>
          <a:xfrm>
            <a:off x="8285296" y="6413437"/>
            <a:ext cx="2182371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2954" tIns="41477" rIns="82954" bIns="41477" anchor="ctr" anchorCtr="0" compatLnSpc="1">
            <a:noAutofit/>
          </a:bodyPr>
          <a:lstStyle/>
          <a:p>
            <a:pPr marL="0" marR="0" lvl="0" indent="0" algn="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A7C6084-88B0-4F06-9C46-81A19579D852}" type="slidenum">
              <a:rPr/>
              <a:t>1</a:t>
            </a:fld>
            <a:endParaRPr lang="fr-FR" sz="954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8FF7D9-800A-36AD-BD5B-68FB95400E03}"/>
              </a:ext>
            </a:extLst>
          </p:cNvPr>
          <p:cNvSpPr/>
          <p:nvPr/>
        </p:nvSpPr>
        <p:spPr>
          <a:xfrm>
            <a:off x="1351720" y="98718"/>
            <a:ext cx="1431090" cy="1415262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FEEC0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9342732-FB4F-589B-FDFD-8305D25FCB14}"/>
              </a:ext>
            </a:extLst>
          </p:cNvPr>
          <p:cNvSpPr/>
          <p:nvPr/>
        </p:nvSpPr>
        <p:spPr>
          <a:xfrm>
            <a:off x="1224669" y="1654186"/>
            <a:ext cx="9699415" cy="1743221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52" b="0" i="0" u="none" strike="noStrike" kern="1200" cap="none" spc="0" baseline="0">
                <a:solidFill>
                  <a:srgbClr val="000000"/>
                </a:solidFill>
                <a:uFillTx/>
                <a:latin typeface="Aharoni" pitchFamily="2"/>
                <a:cs typeface="Aharoni" pitchFamily="2"/>
              </a:rPr>
              <a:t>	</a:t>
            </a:r>
          </a:p>
        </p:txBody>
      </p:sp>
      <p:grpSp>
        <p:nvGrpSpPr>
          <p:cNvPr id="10" name="Groupe 28">
            <a:extLst>
              <a:ext uri="{FF2B5EF4-FFF2-40B4-BE49-F238E27FC236}">
                <a16:creationId xmlns:a16="http://schemas.microsoft.com/office/drawing/2014/main" id="{27DAD993-0460-273D-55DA-AC834988DAB7}"/>
              </a:ext>
            </a:extLst>
          </p:cNvPr>
          <p:cNvGrpSpPr/>
          <p:nvPr/>
        </p:nvGrpSpPr>
        <p:grpSpPr>
          <a:xfrm>
            <a:off x="1325733" y="2060262"/>
            <a:ext cx="1515352" cy="1003955"/>
            <a:chOff x="1325733" y="2060262"/>
            <a:chExt cx="1515352" cy="1003955"/>
          </a:xfrm>
        </p:grpSpPr>
        <p:sp>
          <p:nvSpPr>
            <p:cNvPr id="11" name="ZoneTexte 18">
              <a:extLst>
                <a:ext uri="{FF2B5EF4-FFF2-40B4-BE49-F238E27FC236}">
                  <a16:creationId xmlns:a16="http://schemas.microsoft.com/office/drawing/2014/main" id="{808B2EA2-2529-1A4F-3FA5-5637C25F9089}"/>
                </a:ext>
              </a:extLst>
            </p:cNvPr>
            <p:cNvSpPr txBox="1"/>
            <p:nvPr/>
          </p:nvSpPr>
          <p:spPr>
            <a:xfrm>
              <a:off x="1515645" y="2060262"/>
              <a:ext cx="1175708" cy="64224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82954" tIns="41477" rIns="82954" bIns="41477" anchor="t" anchorCtr="1" compatLnSpc="1">
              <a:spAutoFit/>
            </a:bodyPr>
            <a:lstStyle/>
            <a:p>
              <a:pPr marL="0" marR="0" lvl="0" indent="0" algn="ctr" defTabSz="727505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3629" b="1" i="0" u="none" strike="noStrike" kern="1200" cap="none" spc="0" baseline="0">
                  <a:solidFill>
                    <a:srgbClr val="000000"/>
                  </a:solidFill>
                  <a:uFillTx/>
                  <a:latin typeface="Aharoni"/>
                  <a:cs typeface="Aharoni"/>
                </a:rPr>
                <a:t>xx</a:t>
              </a:r>
              <a:endParaRPr lang="en-US" sz="1633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2" name="ZoneTexte 19">
              <a:extLst>
                <a:ext uri="{FF2B5EF4-FFF2-40B4-BE49-F238E27FC236}">
                  <a16:creationId xmlns:a16="http://schemas.microsoft.com/office/drawing/2014/main" id="{CB9A8B2D-3AA7-D94D-6311-5A3B3DE48C11}"/>
                </a:ext>
              </a:extLst>
            </p:cNvPr>
            <p:cNvSpPr txBox="1"/>
            <p:nvPr/>
          </p:nvSpPr>
          <p:spPr>
            <a:xfrm>
              <a:off x="1325733" y="2589580"/>
              <a:ext cx="1515352" cy="47463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82954" tIns="41477" rIns="82954" bIns="41477" anchor="t" anchorCtr="1" compatLnSpc="1">
              <a:spAutoFit/>
            </a:bodyPr>
            <a:lstStyle/>
            <a:p>
              <a:pPr marL="0" marR="0" lvl="0" indent="0" algn="ctr" defTabSz="829543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1270" b="0" i="1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  <a:ea typeface="Roboto"/>
                  <a:cs typeface="Roboto"/>
                </a:rPr>
                <a:t>Création de l’organisme</a:t>
              </a:r>
              <a:endParaRPr lang="fr-FR" sz="127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13" name="Groupe 29">
            <a:extLst>
              <a:ext uri="{FF2B5EF4-FFF2-40B4-BE49-F238E27FC236}">
                <a16:creationId xmlns:a16="http://schemas.microsoft.com/office/drawing/2014/main" id="{3D074B1D-6CDF-C622-C576-98168FAA5D2D}"/>
              </a:ext>
            </a:extLst>
          </p:cNvPr>
          <p:cNvGrpSpPr/>
          <p:nvPr/>
        </p:nvGrpSpPr>
        <p:grpSpPr>
          <a:xfrm>
            <a:off x="2877488" y="1707779"/>
            <a:ext cx="1789288" cy="1470821"/>
            <a:chOff x="2877488" y="1707779"/>
            <a:chExt cx="1789288" cy="1470821"/>
          </a:xfrm>
        </p:grpSpPr>
        <p:sp>
          <p:nvSpPr>
            <p:cNvPr id="14" name="ZoneTexte 20">
              <a:extLst>
                <a:ext uri="{FF2B5EF4-FFF2-40B4-BE49-F238E27FC236}">
                  <a16:creationId xmlns:a16="http://schemas.microsoft.com/office/drawing/2014/main" id="{4A073690-9613-6A24-AC9B-D69061A645BD}"/>
                </a:ext>
              </a:extLst>
            </p:cNvPr>
            <p:cNvSpPr txBox="1"/>
            <p:nvPr/>
          </p:nvSpPr>
          <p:spPr>
            <a:xfrm>
              <a:off x="3153605" y="1707779"/>
              <a:ext cx="1175708" cy="698098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82954" tIns="41477" rIns="82954" bIns="41477" anchor="t" anchorCtr="1" compatLnSpc="1">
              <a:spAutoFit/>
            </a:bodyPr>
            <a:lstStyle/>
            <a:p>
              <a:pPr marL="0" marR="0" lvl="0" indent="0" algn="ctr" defTabSz="727505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3992" b="1" i="0" u="none" strike="noStrike" kern="1200" cap="none" spc="0" baseline="0">
                  <a:solidFill>
                    <a:srgbClr val="000000"/>
                  </a:solidFill>
                  <a:uFillTx/>
                  <a:latin typeface="Aharoni"/>
                  <a:ea typeface="Fira Sans Medium"/>
                  <a:cs typeface="Aharoni"/>
                </a:rPr>
                <a:t>x</a:t>
              </a:r>
              <a:endParaRPr lang="en-US" sz="3992" b="1" i="0" u="none" strike="noStrike" kern="1200" cap="none" spc="0" baseline="0">
                <a:solidFill>
                  <a:srgbClr val="000000"/>
                </a:solidFill>
                <a:uFillTx/>
                <a:latin typeface="Aharoni" pitchFamily="2"/>
                <a:ea typeface="Fira Sans Medium"/>
                <a:cs typeface="Aharoni" pitchFamily="2"/>
              </a:endParaRPr>
            </a:p>
          </p:txBody>
        </p:sp>
        <p:sp>
          <p:nvSpPr>
            <p:cNvPr id="15" name="ZoneTexte 21">
              <a:extLst>
                <a:ext uri="{FF2B5EF4-FFF2-40B4-BE49-F238E27FC236}">
                  <a16:creationId xmlns:a16="http://schemas.microsoft.com/office/drawing/2014/main" id="{003931FB-3C78-4E53-2E92-4A2D0457E3C1}"/>
                </a:ext>
              </a:extLst>
            </p:cNvPr>
            <p:cNvSpPr txBox="1"/>
            <p:nvPr/>
          </p:nvSpPr>
          <p:spPr>
            <a:xfrm>
              <a:off x="2877488" y="2508528"/>
              <a:ext cx="1789288" cy="670072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82954" tIns="41477" rIns="82954" bIns="41477" anchor="t" anchorCtr="1" compatLnSpc="1">
              <a:spAutoFit/>
            </a:bodyPr>
            <a:lstStyle/>
            <a:p>
              <a:pPr marL="0" marR="0" lvl="0" indent="0" algn="ctr" defTabSz="829543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1270" b="0" i="1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  <a:ea typeface="Roboto"/>
                  <a:cs typeface="Roboto"/>
                </a:rPr>
                <a:t>Nombre de sites/unités  secondaires  de formation  </a:t>
              </a:r>
            </a:p>
          </p:txBody>
        </p:sp>
      </p:grpSp>
      <p:grpSp>
        <p:nvGrpSpPr>
          <p:cNvPr id="16" name="Groupe 32">
            <a:extLst>
              <a:ext uri="{FF2B5EF4-FFF2-40B4-BE49-F238E27FC236}">
                <a16:creationId xmlns:a16="http://schemas.microsoft.com/office/drawing/2014/main" id="{D138C6F3-DB9E-9A2D-F2E3-4751184F74A5}"/>
              </a:ext>
            </a:extLst>
          </p:cNvPr>
          <p:cNvGrpSpPr/>
          <p:nvPr/>
        </p:nvGrpSpPr>
        <p:grpSpPr>
          <a:xfrm>
            <a:off x="9117150" y="1692387"/>
            <a:ext cx="1515151" cy="1368176"/>
            <a:chOff x="7835413" y="1878806"/>
            <a:chExt cx="1515151" cy="1368176"/>
          </a:xfrm>
        </p:grpSpPr>
        <p:sp>
          <p:nvSpPr>
            <p:cNvPr id="17" name="ZoneTexte 22">
              <a:extLst>
                <a:ext uri="{FF2B5EF4-FFF2-40B4-BE49-F238E27FC236}">
                  <a16:creationId xmlns:a16="http://schemas.microsoft.com/office/drawing/2014/main" id="{8A16BDA7-53BA-EEEB-9146-01FD7FCF0B80}"/>
                </a:ext>
              </a:extLst>
            </p:cNvPr>
            <p:cNvSpPr txBox="1"/>
            <p:nvPr/>
          </p:nvSpPr>
          <p:spPr>
            <a:xfrm>
              <a:off x="8008343" y="1878806"/>
              <a:ext cx="1175708" cy="698098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82954" tIns="41477" rIns="82954" bIns="41477" anchor="t" anchorCtr="1" compatLnSpc="1">
              <a:spAutoFit/>
            </a:bodyPr>
            <a:lstStyle/>
            <a:p>
              <a:pPr marL="0" marR="0" lvl="0" indent="0" algn="ctr" defTabSz="727505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3992" b="1" i="0" u="none" strike="noStrike" kern="1200" cap="none" spc="0" baseline="0" dirty="0">
                  <a:solidFill>
                    <a:srgbClr val="000000"/>
                  </a:solidFill>
                  <a:uFillTx/>
                  <a:latin typeface="Aharoni"/>
                  <a:cs typeface="Aharoni"/>
                </a:rPr>
                <a:t>x</a:t>
              </a:r>
              <a:endParaRPr lang="en-US" sz="1633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8" name="ZoneTexte 23">
              <a:extLst>
                <a:ext uri="{FF2B5EF4-FFF2-40B4-BE49-F238E27FC236}">
                  <a16:creationId xmlns:a16="http://schemas.microsoft.com/office/drawing/2014/main" id="{E112B413-4B0A-4512-D7B7-C82B8A25D3F3}"/>
                </a:ext>
              </a:extLst>
            </p:cNvPr>
            <p:cNvSpPr txBox="1"/>
            <p:nvPr/>
          </p:nvSpPr>
          <p:spPr>
            <a:xfrm>
              <a:off x="7835413" y="2576904"/>
              <a:ext cx="1515151" cy="670078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82954" tIns="41477" rIns="82954" bIns="41477" anchor="t" anchorCtr="1" compatLnSpc="1">
              <a:spAutoFit/>
            </a:bodyPr>
            <a:lstStyle/>
            <a:p>
              <a:pPr marL="0" marR="0" lvl="0" indent="0" algn="ctr" defTabSz="829543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1270" b="0" i="1" u="none" strike="noStrike" kern="1200" cap="none" spc="0" baseline="0" dirty="0">
                  <a:solidFill>
                    <a:srgbClr val="000000"/>
                  </a:solidFill>
                  <a:uFillTx/>
                  <a:latin typeface="Calibri"/>
                  <a:ea typeface="Roboto"/>
                  <a:cs typeface="Roboto"/>
                </a:rPr>
                <a:t>Effectif RH actuel de l'OFA  tous sites confondus</a:t>
              </a:r>
            </a:p>
          </p:txBody>
        </p:sp>
      </p:grpSp>
      <p:sp>
        <p:nvSpPr>
          <p:cNvPr id="19" name="ZoneTexte 25">
            <a:extLst>
              <a:ext uri="{FF2B5EF4-FFF2-40B4-BE49-F238E27FC236}">
                <a16:creationId xmlns:a16="http://schemas.microsoft.com/office/drawing/2014/main" id="{67043F1F-8ECA-DF82-A886-7595B55B0E04}"/>
              </a:ext>
            </a:extLst>
          </p:cNvPr>
          <p:cNvSpPr txBox="1"/>
          <p:nvPr/>
        </p:nvSpPr>
        <p:spPr>
          <a:xfrm>
            <a:off x="1545866" y="1797463"/>
            <a:ext cx="2653195" cy="3436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33" b="0" i="0" u="none" strike="noStrike" kern="1200" cap="none" spc="0" baseline="0">
                <a:solidFill>
                  <a:srgbClr val="000000"/>
                </a:solidFill>
                <a:uFillTx/>
                <a:latin typeface="Aharoni" pitchFamily="2"/>
                <a:cs typeface="Aharoni" pitchFamily="2"/>
              </a:rPr>
              <a:t>LE PORTEUR</a:t>
            </a:r>
            <a:endParaRPr lang="fr-FR" sz="1633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20" name="Groupe 30">
            <a:extLst>
              <a:ext uri="{FF2B5EF4-FFF2-40B4-BE49-F238E27FC236}">
                <a16:creationId xmlns:a16="http://schemas.microsoft.com/office/drawing/2014/main" id="{644C8F9D-91CD-8291-246D-8472809F5008}"/>
              </a:ext>
            </a:extLst>
          </p:cNvPr>
          <p:cNvGrpSpPr/>
          <p:nvPr/>
        </p:nvGrpSpPr>
        <p:grpSpPr>
          <a:xfrm>
            <a:off x="4902486" y="1702505"/>
            <a:ext cx="1417109" cy="1585216"/>
            <a:chOff x="4835127" y="1702765"/>
            <a:chExt cx="1417109" cy="1585216"/>
          </a:xfrm>
        </p:grpSpPr>
        <p:sp>
          <p:nvSpPr>
            <p:cNvPr id="21" name="ZoneTexte 26">
              <a:extLst>
                <a:ext uri="{FF2B5EF4-FFF2-40B4-BE49-F238E27FC236}">
                  <a16:creationId xmlns:a16="http://schemas.microsoft.com/office/drawing/2014/main" id="{1DB28BBC-1380-076B-7A46-3D656C1694E9}"/>
                </a:ext>
              </a:extLst>
            </p:cNvPr>
            <p:cNvSpPr txBox="1"/>
            <p:nvPr/>
          </p:nvSpPr>
          <p:spPr>
            <a:xfrm>
              <a:off x="5049774" y="1702765"/>
              <a:ext cx="919081" cy="698098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82954" tIns="41477" rIns="82954" bIns="41477" anchor="t" anchorCtr="1" compatLnSpc="1">
              <a:spAutoFit/>
            </a:bodyPr>
            <a:lstStyle/>
            <a:p>
              <a:pPr marL="0" marR="0" lvl="0" indent="0" algn="ctr" defTabSz="727505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US" sz="3992" b="1" i="0" u="none" strike="noStrike" kern="1200" cap="none" spc="0" baseline="0">
                  <a:solidFill>
                    <a:srgbClr val="000000"/>
                  </a:solidFill>
                  <a:uFillTx/>
                  <a:latin typeface="Aharoni"/>
                  <a:cs typeface="Aharoni"/>
                </a:rPr>
                <a:t>x</a:t>
              </a:r>
              <a:endParaRPr lang="en-US" sz="1633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2" name="ZoneTexte 27">
              <a:extLst>
                <a:ext uri="{FF2B5EF4-FFF2-40B4-BE49-F238E27FC236}">
                  <a16:creationId xmlns:a16="http://schemas.microsoft.com/office/drawing/2014/main" id="{2C0B229B-A14B-6FF7-9022-3097F5E0324E}"/>
                </a:ext>
              </a:extLst>
            </p:cNvPr>
            <p:cNvSpPr txBox="1"/>
            <p:nvPr/>
          </p:nvSpPr>
          <p:spPr>
            <a:xfrm>
              <a:off x="4835127" y="2413897"/>
              <a:ext cx="1417109" cy="874084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1" compatLnSpc="1">
              <a:spAutoFit/>
            </a:bodyPr>
            <a:lstStyle/>
            <a:p>
              <a:pPr marL="0" marR="0" lvl="0" indent="0" algn="ctr" defTabSz="829543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1270" b="0" i="1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  <a:ea typeface="Roboto"/>
                  <a:cs typeface="Roboto"/>
                </a:rPr>
                <a:t>Nombre d’apprentis en</a:t>
              </a:r>
            </a:p>
            <a:p>
              <a:pPr marL="0" marR="0" lvl="0" indent="0" algn="ctr" defTabSz="829543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fr-FR" sz="1270" b="0" i="1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  <a:ea typeface="Roboto"/>
                  <a:cs typeface="Roboto"/>
                </a:rPr>
                <a:t>BTP tous sites confondus</a:t>
              </a:r>
              <a:endParaRPr lang="fr-FR" sz="127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28" name="Rectangle 1">
            <a:extLst>
              <a:ext uri="{FF2B5EF4-FFF2-40B4-BE49-F238E27FC236}">
                <a16:creationId xmlns:a16="http://schemas.microsoft.com/office/drawing/2014/main" id="{BB5A762C-C3A1-5964-EB14-2DC1A1612EF8}"/>
              </a:ext>
            </a:extLst>
          </p:cNvPr>
          <p:cNvSpPr/>
          <p:nvPr/>
        </p:nvSpPr>
        <p:spPr>
          <a:xfrm>
            <a:off x="8949301" y="3439797"/>
            <a:ext cx="1974783" cy="2800423"/>
          </a:xfrm>
          <a:prstGeom prst="rect">
            <a:avLst/>
          </a:prstGeom>
          <a:solidFill>
            <a:srgbClr val="D9D9D9">
              <a:alpha val="4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52" b="0" i="0" u="none" strike="noStrike" kern="1200" cap="none" spc="0" baseline="0">
                <a:solidFill>
                  <a:srgbClr val="000000"/>
                </a:solidFill>
                <a:uFillTx/>
                <a:latin typeface="Aharoni" pitchFamily="2"/>
                <a:cs typeface="Aharoni" pitchFamily="2"/>
              </a:rPr>
              <a:t>	</a:t>
            </a:r>
          </a:p>
        </p:txBody>
      </p:sp>
      <p:sp>
        <p:nvSpPr>
          <p:cNvPr id="29" name="ZoneTexte 2">
            <a:extLst>
              <a:ext uri="{FF2B5EF4-FFF2-40B4-BE49-F238E27FC236}">
                <a16:creationId xmlns:a16="http://schemas.microsoft.com/office/drawing/2014/main" id="{C6A21EC9-8749-6E52-4C88-13197DF8A92A}"/>
              </a:ext>
            </a:extLst>
          </p:cNvPr>
          <p:cNvSpPr txBox="1"/>
          <p:nvPr/>
        </p:nvSpPr>
        <p:spPr>
          <a:xfrm>
            <a:off x="8954797" y="3526359"/>
            <a:ext cx="1839858" cy="24719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Aharoni" pitchFamily="2"/>
                <a:cs typeface="Aharoni" pitchFamily="2"/>
              </a:rPr>
              <a:t>Noms des sites secondaires concernés par le projet </a:t>
            </a:r>
            <a:r>
              <a:rPr lang="fr-FR" sz="1633" b="0" i="0" u="none" strike="noStrike" kern="1200" cap="none" spc="0" baseline="0">
                <a:solidFill>
                  <a:srgbClr val="000000"/>
                </a:solidFill>
                <a:uFillTx/>
                <a:latin typeface="Aharoni" pitchFamily="2"/>
                <a:cs typeface="Aharoni" pitchFamily="2"/>
              </a:rPr>
              <a:t>: </a:t>
            </a: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>
              <a:solidFill>
                <a:srgbClr val="000000"/>
              </a:solidFill>
              <a:latin typeface="Aharoni" pitchFamily="2"/>
              <a:cs typeface="Aharoni" pitchFamily="2"/>
            </a:endParaRP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 b="0" i="0" u="none" strike="noStrike" kern="1200" cap="none" spc="0" baseline="0">
              <a:solidFill>
                <a:srgbClr val="000000"/>
              </a:solidFill>
              <a:uFillTx/>
              <a:latin typeface="Aharoni" pitchFamily="2"/>
              <a:cs typeface="Aharoni" pitchFamily="2"/>
            </a:endParaRP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>
              <a:solidFill>
                <a:srgbClr val="000000"/>
              </a:solidFill>
              <a:latin typeface="Aharoni" pitchFamily="2"/>
              <a:cs typeface="Aharoni" pitchFamily="2"/>
            </a:endParaRP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 b="0" i="0" u="none" strike="noStrike" kern="1200" cap="none" spc="0" baseline="0">
              <a:solidFill>
                <a:srgbClr val="000000"/>
              </a:solidFill>
              <a:uFillTx/>
              <a:latin typeface="Aharoni" pitchFamily="2"/>
              <a:cs typeface="Aharoni" pitchFamily="2"/>
            </a:endParaRP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>
              <a:solidFill>
                <a:srgbClr val="000000"/>
              </a:solidFill>
              <a:latin typeface="Aharoni" pitchFamily="2"/>
              <a:cs typeface="Aharoni" pitchFamily="2"/>
            </a:endParaRP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 b="0" i="0" u="none" strike="noStrike" kern="1200" cap="none" spc="0" baseline="0">
              <a:solidFill>
                <a:srgbClr val="000000"/>
              </a:solidFill>
              <a:uFillTx/>
              <a:latin typeface="Aharoni" pitchFamily="2"/>
              <a:cs typeface="Aharoni" pitchFamily="2"/>
            </a:endParaRP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33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30" name="Tableau 5">
            <a:extLst>
              <a:ext uri="{FF2B5EF4-FFF2-40B4-BE49-F238E27FC236}">
                <a16:creationId xmlns:a16="http://schemas.microsoft.com/office/drawing/2014/main" id="{61F3B584-D10F-33BE-CDA2-5465BBB3B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266266"/>
              </p:ext>
            </p:extLst>
          </p:nvPr>
        </p:nvGraphicFramePr>
        <p:xfrm>
          <a:off x="1397345" y="5512890"/>
          <a:ext cx="7040954" cy="124639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086208">
                  <a:extLst>
                    <a:ext uri="{9D8B030D-6E8A-4147-A177-3AD203B41FA5}">
                      <a16:colId xmlns:a16="http://schemas.microsoft.com/office/drawing/2014/main" val="2534572059"/>
                    </a:ext>
                  </a:extLst>
                </a:gridCol>
                <a:gridCol w="1434269">
                  <a:extLst>
                    <a:ext uri="{9D8B030D-6E8A-4147-A177-3AD203B41FA5}">
                      <a16:colId xmlns:a16="http://schemas.microsoft.com/office/drawing/2014/main" val="3430030342"/>
                    </a:ext>
                  </a:extLst>
                </a:gridCol>
                <a:gridCol w="2086208">
                  <a:extLst>
                    <a:ext uri="{9D8B030D-6E8A-4147-A177-3AD203B41FA5}">
                      <a16:colId xmlns:a16="http://schemas.microsoft.com/office/drawing/2014/main" val="954566569"/>
                    </a:ext>
                  </a:extLst>
                </a:gridCol>
                <a:gridCol w="1434269">
                  <a:extLst>
                    <a:ext uri="{9D8B030D-6E8A-4147-A177-3AD203B41FA5}">
                      <a16:colId xmlns:a16="http://schemas.microsoft.com/office/drawing/2014/main" val="2133926384"/>
                    </a:ext>
                  </a:extLst>
                </a:gridCol>
              </a:tblGrid>
              <a:tr h="311598">
                <a:tc>
                  <a:txBody>
                    <a:bodyPr/>
                    <a:lstStyle/>
                    <a:p>
                      <a:pPr lvl="0" algn="ctr"/>
                      <a:endParaRPr lang="fr-FR" sz="1300">
                        <a:solidFill>
                          <a:srgbClr val="000000"/>
                        </a:solidFill>
                      </a:endParaRPr>
                    </a:p>
                  </a:txBody>
                  <a:tcPr marL="82954" marR="82954" marT="41477" marB="41477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fr-FR" sz="1000">
                          <a:solidFill>
                            <a:srgbClr val="000000"/>
                          </a:solidFill>
                        </a:rPr>
                        <a:t>Effectif N-1</a:t>
                      </a:r>
                    </a:p>
                  </a:txBody>
                  <a:tcPr marL="82954" marR="82954" marT="41477" marB="41477"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fr-FR" sz="1300">
                        <a:solidFill>
                          <a:srgbClr val="000000"/>
                        </a:solidFill>
                      </a:endParaRPr>
                    </a:p>
                  </a:txBody>
                  <a:tcPr marL="82954" marR="82954" marT="41477" marB="41477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FR" sz="1000">
                          <a:solidFill>
                            <a:srgbClr val="000000"/>
                          </a:solidFill>
                        </a:rPr>
                        <a:t>Effectif N-1</a:t>
                      </a:r>
                    </a:p>
                  </a:txBody>
                  <a:tcPr marL="82954" marR="82954" marT="41477" marB="41477"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926474"/>
                  </a:ext>
                </a:extLst>
              </a:tr>
              <a:tr h="311598">
                <a:tc>
                  <a:txBody>
                    <a:bodyPr/>
                    <a:lstStyle/>
                    <a:p>
                      <a:pPr marL="0" marR="0" lvl="0" indent="0" algn="l" defTabSz="91440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FR" sz="1000" b="1">
                          <a:solidFill>
                            <a:srgbClr val="000000"/>
                          </a:solidFill>
                        </a:rPr>
                        <a:t>Niveau 3 (CAP/BEP)</a:t>
                      </a:r>
                    </a:p>
                  </a:txBody>
                  <a:tcPr marL="82954" marR="82954" marT="41477" marB="41477" anchor="ctr">
                    <a:solidFill>
                      <a:srgbClr val="FEEC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fr-FR" sz="1300">
                        <a:solidFill>
                          <a:srgbClr val="000000"/>
                        </a:solidFill>
                      </a:endParaRPr>
                    </a:p>
                  </a:txBody>
                  <a:tcPr marL="82954" marR="82954" marT="41477" marB="41477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FR" sz="1000" b="1">
                          <a:solidFill>
                            <a:srgbClr val="000000"/>
                          </a:solidFill>
                          <a:latin typeface="Calibri"/>
                        </a:rPr>
                        <a:t>Niveau 6 (Licence/Maîtrise)</a:t>
                      </a:r>
                    </a:p>
                  </a:txBody>
                  <a:tcPr marL="82954" marR="82954" marT="41477" marB="41477" anchor="ctr">
                    <a:solidFill>
                      <a:srgbClr val="FEEC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fr-FR" sz="1300">
                        <a:solidFill>
                          <a:srgbClr val="000000"/>
                        </a:solidFill>
                      </a:endParaRPr>
                    </a:p>
                  </a:txBody>
                  <a:tcPr marL="82954" marR="82954" marT="41477" marB="41477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397041"/>
                  </a:ext>
                </a:extLst>
              </a:tr>
              <a:tr h="311598">
                <a:tc>
                  <a:txBody>
                    <a:bodyPr/>
                    <a:lstStyle/>
                    <a:p>
                      <a:pPr lvl="0" algn="l"/>
                      <a:r>
                        <a:rPr lang="fr-FR" sz="1000" b="1">
                          <a:solidFill>
                            <a:srgbClr val="000000"/>
                          </a:solidFill>
                        </a:rPr>
                        <a:t>Niveau 4 (BAC)</a:t>
                      </a:r>
                    </a:p>
                  </a:txBody>
                  <a:tcPr marL="82954" marR="82954" marT="41477" marB="41477" anchor="ctr">
                    <a:solidFill>
                      <a:srgbClr val="FEEC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fr-FR" sz="1300">
                        <a:solidFill>
                          <a:srgbClr val="000000"/>
                        </a:solidFill>
                      </a:endParaRPr>
                    </a:p>
                  </a:txBody>
                  <a:tcPr marL="82954" marR="82954" marT="41477" marB="41477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FR" sz="1000" b="1">
                          <a:solidFill>
                            <a:srgbClr val="000000"/>
                          </a:solidFill>
                          <a:latin typeface="Calibri"/>
                        </a:rPr>
                        <a:t>Niveau 7 (Master)</a:t>
                      </a:r>
                    </a:p>
                  </a:txBody>
                  <a:tcPr marL="82954" marR="82954" marT="41477" marB="41477" anchor="ctr">
                    <a:solidFill>
                      <a:srgbClr val="FEEC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fr-FR" sz="1300">
                        <a:solidFill>
                          <a:srgbClr val="000000"/>
                        </a:solidFill>
                      </a:endParaRPr>
                    </a:p>
                  </a:txBody>
                  <a:tcPr marL="82954" marR="82954" marT="41477" marB="41477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327627"/>
                  </a:ext>
                </a:extLst>
              </a:tr>
              <a:tr h="311598">
                <a:tc>
                  <a:txBody>
                    <a:bodyPr/>
                    <a:lstStyle/>
                    <a:p>
                      <a:pPr lvl="0" algn="l"/>
                      <a:r>
                        <a:rPr lang="fr-FR" sz="1000" b="1">
                          <a:solidFill>
                            <a:srgbClr val="000000"/>
                          </a:solidFill>
                          <a:latin typeface="Calibri"/>
                        </a:rPr>
                        <a:t>Niveau 5 (BTS/DUT)</a:t>
                      </a:r>
                    </a:p>
                  </a:txBody>
                  <a:tcPr marL="82954" marR="82954" marT="41477" marB="41477" anchor="ctr">
                    <a:solidFill>
                      <a:srgbClr val="FEEC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fr-FR" sz="1300">
                        <a:solidFill>
                          <a:srgbClr val="000000"/>
                        </a:solidFill>
                      </a:endParaRPr>
                    </a:p>
                  </a:txBody>
                  <a:tcPr marL="82954" marR="82954" marT="41477" marB="41477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fr-FR" sz="1000" b="1">
                          <a:solidFill>
                            <a:srgbClr val="000000"/>
                          </a:solidFill>
                          <a:latin typeface="Calibri"/>
                        </a:rPr>
                        <a:t>Niveau 8 (Doctorat)</a:t>
                      </a:r>
                    </a:p>
                  </a:txBody>
                  <a:tcPr marL="82954" marR="82954" marT="41477" marB="41477" anchor="ctr">
                    <a:solidFill>
                      <a:srgbClr val="FEEC0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fr-FR" sz="1300">
                        <a:solidFill>
                          <a:srgbClr val="000000"/>
                        </a:solidFill>
                      </a:endParaRPr>
                    </a:p>
                  </a:txBody>
                  <a:tcPr marL="82954" marR="82954" marT="41477" marB="41477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729704"/>
                  </a:ext>
                </a:extLst>
              </a:tr>
            </a:tbl>
          </a:graphicData>
        </a:graphic>
      </p:graphicFrame>
      <p:sp>
        <p:nvSpPr>
          <p:cNvPr id="31" name="ZoneTexte 7">
            <a:extLst>
              <a:ext uri="{FF2B5EF4-FFF2-40B4-BE49-F238E27FC236}">
                <a16:creationId xmlns:a16="http://schemas.microsoft.com/office/drawing/2014/main" id="{43C85037-583C-7AE9-2B6B-BCD5236F5D84}"/>
              </a:ext>
            </a:extLst>
          </p:cNvPr>
          <p:cNvSpPr txBox="1"/>
          <p:nvPr/>
        </p:nvSpPr>
        <p:spPr>
          <a:xfrm>
            <a:off x="1495565" y="5110160"/>
            <a:ext cx="3580049" cy="3436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33" b="0" i="0" u="none" strike="noStrike" kern="1200" cap="none" spc="0" baseline="0">
                <a:solidFill>
                  <a:srgbClr val="000000"/>
                </a:solidFill>
                <a:uFillTx/>
                <a:latin typeface="Aharoni" pitchFamily="2"/>
                <a:cs typeface="Aharoni" pitchFamily="2"/>
              </a:rPr>
              <a:t>NIVEAUX DE FORMATIONS EN BTP</a:t>
            </a:r>
            <a:endParaRPr lang="fr-FR" sz="1633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2" name="Rectangle 13">
            <a:extLst>
              <a:ext uri="{FF2B5EF4-FFF2-40B4-BE49-F238E27FC236}">
                <a16:creationId xmlns:a16="http://schemas.microsoft.com/office/drawing/2014/main" id="{30571EA4-BEF4-57BC-A9DD-63CB69BC3E23}"/>
              </a:ext>
            </a:extLst>
          </p:cNvPr>
          <p:cNvSpPr/>
          <p:nvPr/>
        </p:nvSpPr>
        <p:spPr>
          <a:xfrm>
            <a:off x="1448793" y="3486698"/>
            <a:ext cx="1691420" cy="473549"/>
          </a:xfrm>
          <a:prstGeom prst="rect">
            <a:avLst/>
          </a:prstGeom>
          <a:solidFill>
            <a:srgbClr val="FEEC02"/>
          </a:solidFill>
          <a:ln w="28575" cap="flat">
            <a:solidFill>
              <a:srgbClr val="FEEC02"/>
            </a:solidFill>
            <a:prstDash val="solid"/>
            <a:miter/>
          </a:ln>
        </p:spPr>
        <p:txBody>
          <a:bodyPr vert="horz" wrap="square" lIns="82954" tIns="41477" rIns="82954" bIns="41477" anchor="ctr" anchorCtr="1" compatLnSpc="1">
            <a:noAutofit/>
          </a:bodyPr>
          <a:lstStyle/>
          <a:p>
            <a:pPr marL="0" marR="0" lvl="0" indent="0" algn="ct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3629" b="1" i="0" u="none" strike="noStrike" kern="1200" cap="none" spc="0" baseline="0">
                <a:solidFill>
                  <a:srgbClr val="000000"/>
                </a:solidFill>
                <a:uFillTx/>
                <a:latin typeface="Aharoni"/>
                <a:ea typeface="Fira Sans Medium"/>
                <a:cs typeface="Aharoni"/>
              </a:rPr>
              <a:t>xx</a:t>
            </a:r>
            <a:r>
              <a:rPr lang="en-US" sz="3629" b="1" i="0" u="none" strike="noStrike" kern="1200" cap="none" spc="0" baseline="0">
                <a:solidFill>
                  <a:srgbClr val="000000"/>
                </a:solidFill>
                <a:uFillTx/>
                <a:latin typeface="Aharoni"/>
                <a:ea typeface="Fira Sans Medium"/>
                <a:cs typeface="Aharoni"/>
              </a:rPr>
              <a:t> </a:t>
            </a:r>
            <a:r>
              <a:rPr lang="en-US" sz="2540" b="1" i="0" u="none" strike="noStrike" kern="1200" cap="none" spc="0" baseline="0">
                <a:solidFill>
                  <a:srgbClr val="000000"/>
                </a:solidFill>
                <a:uFillTx/>
                <a:latin typeface="Aharoni"/>
                <a:ea typeface="Fira Sans Medium"/>
                <a:cs typeface="Aharoni"/>
              </a:rPr>
              <a:t>M</a:t>
            </a:r>
            <a:r>
              <a:rPr lang="en-US" sz="3629" b="1" i="0" u="none" strike="noStrike" kern="1200" cap="none" spc="0" baseline="0">
                <a:solidFill>
                  <a:srgbClr val="000000"/>
                </a:solidFill>
                <a:uFillTx/>
                <a:latin typeface="Aharoni"/>
                <a:ea typeface="Fira Sans Medium"/>
                <a:cs typeface="Aharoni"/>
              </a:rPr>
              <a:t>€</a:t>
            </a:r>
            <a:endParaRPr lang="fr-FR" sz="1270" b="0" i="0" u="none" strike="noStrike" kern="1200" cap="none" spc="0" baseline="0">
              <a:solidFill>
                <a:srgbClr val="000000"/>
              </a:solidFill>
              <a:uFillTx/>
              <a:latin typeface="Aharoni"/>
              <a:cs typeface="Aharoni"/>
            </a:endParaRPr>
          </a:p>
        </p:txBody>
      </p:sp>
      <p:sp>
        <p:nvSpPr>
          <p:cNvPr id="33" name="ZoneTexte 16">
            <a:extLst>
              <a:ext uri="{FF2B5EF4-FFF2-40B4-BE49-F238E27FC236}">
                <a16:creationId xmlns:a16="http://schemas.microsoft.com/office/drawing/2014/main" id="{60740762-8CC2-C17C-F62F-DAAD72E993FF}"/>
              </a:ext>
            </a:extLst>
          </p:cNvPr>
          <p:cNvSpPr txBox="1"/>
          <p:nvPr/>
        </p:nvSpPr>
        <p:spPr>
          <a:xfrm>
            <a:off x="3293120" y="3460592"/>
            <a:ext cx="1787990" cy="48320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70" b="1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Roboto"/>
                <a:cs typeface="Roboto"/>
              </a:rPr>
              <a:t>Chiffre d’affaires</a:t>
            </a: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7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Roboto"/>
                <a:cs typeface="Roboto"/>
              </a:rPr>
              <a:t>réalisé sur N-1</a:t>
            </a:r>
            <a:endParaRPr lang="fr-FR" sz="127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Rectangle 6">
            <a:extLst>
              <a:ext uri="{FF2B5EF4-FFF2-40B4-BE49-F238E27FC236}">
                <a16:creationId xmlns:a16="http://schemas.microsoft.com/office/drawing/2014/main" id="{8C318706-DD9B-04A4-A7E9-DCF67DAF95E8}"/>
              </a:ext>
            </a:extLst>
          </p:cNvPr>
          <p:cNvSpPr/>
          <p:nvPr/>
        </p:nvSpPr>
        <p:spPr>
          <a:xfrm>
            <a:off x="1618707" y="617951"/>
            <a:ext cx="870417" cy="391399"/>
          </a:xfrm>
          <a:prstGeom prst="rect">
            <a:avLst/>
          </a:prstGeom>
          <a:solidFill>
            <a:srgbClr val="000000"/>
          </a:solidFill>
          <a:ln w="25402" cap="flat">
            <a:solidFill>
              <a:srgbClr val="1C334E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33" b="1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LOGO</a:t>
            </a:r>
          </a:p>
        </p:txBody>
      </p:sp>
      <p:sp>
        <p:nvSpPr>
          <p:cNvPr id="36" name="ZoneTexte 8">
            <a:extLst>
              <a:ext uri="{FF2B5EF4-FFF2-40B4-BE49-F238E27FC236}">
                <a16:creationId xmlns:a16="http://schemas.microsoft.com/office/drawing/2014/main" id="{9BA3A25F-E106-837F-DCF1-13C5981FCA10}"/>
              </a:ext>
            </a:extLst>
          </p:cNvPr>
          <p:cNvSpPr txBox="1"/>
          <p:nvPr/>
        </p:nvSpPr>
        <p:spPr>
          <a:xfrm>
            <a:off x="3293120" y="4268656"/>
            <a:ext cx="1787990" cy="67007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2954" tIns="41477" rIns="82954" bIns="41477" anchor="t" anchorCtr="0" compatLnSpc="1">
            <a:spAutoFit/>
          </a:bodyPr>
          <a:lstStyle/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70" b="1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Roboto"/>
                <a:cs typeface="Roboto"/>
              </a:rPr>
              <a:t>Première année </a:t>
            </a: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7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Roboto"/>
                <a:cs typeface="Roboto"/>
              </a:rPr>
              <a:t>de collaboration sur les AàP</a:t>
            </a:r>
            <a:endParaRPr lang="fr-FR" sz="127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EC576A32-78F1-7AEF-7770-489105B39F65}"/>
              </a:ext>
            </a:extLst>
          </p:cNvPr>
          <p:cNvSpPr/>
          <p:nvPr/>
        </p:nvSpPr>
        <p:spPr>
          <a:xfrm>
            <a:off x="5284628" y="4313233"/>
            <a:ext cx="1594347" cy="473549"/>
          </a:xfrm>
          <a:prstGeom prst="rect">
            <a:avLst/>
          </a:prstGeom>
          <a:solidFill>
            <a:srgbClr val="FEEC02"/>
          </a:solidFill>
          <a:ln w="28575" cap="flat">
            <a:solidFill>
              <a:srgbClr val="FEEC02"/>
            </a:solidFill>
            <a:prstDash val="solid"/>
            <a:miter/>
          </a:ln>
        </p:spPr>
        <p:txBody>
          <a:bodyPr vert="horz" wrap="square" lIns="82954" tIns="41477" rIns="82954" bIns="41477" anchor="ctr" anchorCtr="1" compatLnSpc="1">
            <a:noAutofit/>
          </a:bodyPr>
          <a:lstStyle/>
          <a:p>
            <a:pPr marL="0" marR="0" lvl="0" indent="0" algn="ct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3629" b="1" i="0" u="none" strike="noStrike" kern="1200" cap="none" spc="0" baseline="0">
                <a:solidFill>
                  <a:srgbClr val="000000"/>
                </a:solidFill>
                <a:uFillTx/>
                <a:latin typeface="Aharoni"/>
                <a:cs typeface="Aharoni"/>
              </a:rPr>
              <a:t>xx</a:t>
            </a:r>
            <a:endParaRPr lang="en-US" sz="1633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8" name="ZoneTexte 10">
            <a:extLst>
              <a:ext uri="{FF2B5EF4-FFF2-40B4-BE49-F238E27FC236}">
                <a16:creationId xmlns:a16="http://schemas.microsoft.com/office/drawing/2014/main" id="{2205305E-B397-F0EE-D638-AC76A2F0C8AA}"/>
              </a:ext>
            </a:extLst>
          </p:cNvPr>
          <p:cNvSpPr txBox="1"/>
          <p:nvPr/>
        </p:nvSpPr>
        <p:spPr>
          <a:xfrm>
            <a:off x="7031882" y="4306824"/>
            <a:ext cx="1787990" cy="67007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2954" tIns="41477" rIns="82954" bIns="41477" anchor="t" anchorCtr="0" compatLnSpc="1">
            <a:spAutoFit/>
          </a:bodyPr>
          <a:lstStyle/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70" b="1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Roboto"/>
                <a:cs typeface="Roboto"/>
              </a:rPr>
              <a:t>Première année </a:t>
            </a:r>
          </a:p>
          <a:p>
            <a:pPr marL="0" marR="0" lvl="0" indent="0" algn="l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7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Roboto"/>
                <a:cs typeface="Roboto"/>
              </a:rPr>
              <a:t>de collaboration sur les AàC</a:t>
            </a:r>
            <a:endParaRPr lang="fr-FR" sz="127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C5BB9DE8-02AE-D948-1871-153ED93AB52B}"/>
              </a:ext>
            </a:extLst>
          </p:cNvPr>
          <p:cNvSpPr txBox="1"/>
          <p:nvPr/>
        </p:nvSpPr>
        <p:spPr>
          <a:xfrm>
            <a:off x="3114159" y="275697"/>
            <a:ext cx="66072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/>
              <a:t>Le nom du porteur </a:t>
            </a:r>
          </a:p>
          <a:p>
            <a:endParaRPr lang="fr-FR" sz="2800" b="1"/>
          </a:p>
          <a:p>
            <a:r>
              <a:rPr lang="fr-FR" sz="2800" b="1">
                <a:solidFill>
                  <a:schemeClr val="bg1">
                    <a:lumMod val="50000"/>
                  </a:schemeClr>
                </a:solidFill>
              </a:rPr>
              <a:t>Titre du projet </a:t>
            </a:r>
          </a:p>
        </p:txBody>
      </p:sp>
      <p:sp>
        <p:nvSpPr>
          <p:cNvPr id="49" name="ZoneTexte 27">
            <a:extLst>
              <a:ext uri="{FF2B5EF4-FFF2-40B4-BE49-F238E27FC236}">
                <a16:creationId xmlns:a16="http://schemas.microsoft.com/office/drawing/2014/main" id="{C18EA9AA-4D60-9529-CCF7-C98EB2612EBD}"/>
              </a:ext>
            </a:extLst>
          </p:cNvPr>
          <p:cNvSpPr txBox="1"/>
          <p:nvPr/>
        </p:nvSpPr>
        <p:spPr>
          <a:xfrm>
            <a:off x="6916420" y="2322462"/>
            <a:ext cx="1417109" cy="10156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Roboto"/>
                <a:cs typeface="Roboto"/>
              </a:rPr>
              <a:t>Nombre d’apprentis en</a:t>
            </a:r>
          </a:p>
          <a:p>
            <a:pPr marL="0" marR="0" lvl="0" indent="0" algn="ct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Roboto"/>
                <a:cs typeface="Roboto"/>
              </a:rPr>
              <a:t>BTP </a:t>
            </a:r>
            <a:r>
              <a:rPr lang="fr-FR" sz="1200" i="1">
                <a:solidFill>
                  <a:srgbClr val="000000"/>
                </a:solidFill>
                <a:latin typeface="Calibri"/>
                <a:ea typeface="Roboto"/>
                <a:cs typeface="Roboto"/>
              </a:rPr>
              <a:t>sur le /les sites concerné(s) par le projet</a:t>
            </a:r>
            <a:endParaRPr lang="fr-FR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ZoneTexte 26">
            <a:extLst>
              <a:ext uri="{FF2B5EF4-FFF2-40B4-BE49-F238E27FC236}">
                <a16:creationId xmlns:a16="http://schemas.microsoft.com/office/drawing/2014/main" id="{B48A16A6-6524-E2BA-4D4E-3DBA4D8A02BE}"/>
              </a:ext>
            </a:extLst>
          </p:cNvPr>
          <p:cNvSpPr txBox="1"/>
          <p:nvPr/>
        </p:nvSpPr>
        <p:spPr>
          <a:xfrm>
            <a:off x="7155332" y="1709473"/>
            <a:ext cx="919081" cy="6980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2954" tIns="41477" rIns="82954" bIns="41477" anchor="t" anchorCtr="1" compatLnSpc="1">
            <a:spAutoFit/>
          </a:bodyPr>
          <a:lstStyle/>
          <a:p>
            <a:pPr marL="0" marR="0" lvl="0" indent="0" algn="ctr" defTabSz="727505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992" b="1" i="0" u="none" strike="noStrike" kern="1200" cap="none" spc="0" baseline="0">
                <a:solidFill>
                  <a:srgbClr val="000000"/>
                </a:solidFill>
                <a:uFillTx/>
                <a:latin typeface="Aharoni"/>
                <a:cs typeface="Aharoni"/>
              </a:rPr>
              <a:t>x</a:t>
            </a:r>
            <a:endParaRPr lang="en-US" sz="1633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1" name="Rectangle 13">
            <a:extLst>
              <a:ext uri="{FF2B5EF4-FFF2-40B4-BE49-F238E27FC236}">
                <a16:creationId xmlns:a16="http://schemas.microsoft.com/office/drawing/2014/main" id="{4D184F33-0501-A3F5-8820-C5D41B9DC6F1}"/>
              </a:ext>
            </a:extLst>
          </p:cNvPr>
          <p:cNvSpPr/>
          <p:nvPr/>
        </p:nvSpPr>
        <p:spPr>
          <a:xfrm>
            <a:off x="1462185" y="4248338"/>
            <a:ext cx="1691420" cy="473549"/>
          </a:xfrm>
          <a:prstGeom prst="rect">
            <a:avLst/>
          </a:prstGeom>
          <a:solidFill>
            <a:srgbClr val="FEEC02"/>
          </a:solidFill>
          <a:ln w="28575" cap="flat">
            <a:solidFill>
              <a:srgbClr val="FEEC02"/>
            </a:solidFill>
            <a:prstDash val="solid"/>
            <a:miter/>
          </a:ln>
        </p:spPr>
        <p:txBody>
          <a:bodyPr vert="horz" wrap="square" lIns="82954" tIns="41477" rIns="82954" bIns="41477" anchor="ctr" anchorCtr="1" compatLnSpc="1">
            <a:noAutofit/>
          </a:bodyPr>
          <a:lstStyle/>
          <a:p>
            <a:pPr marL="0" marR="0" lvl="0" indent="0" algn="ctr" defTabSz="829543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3629" b="1" i="0" u="none" strike="noStrike" kern="1200" cap="none" spc="0" baseline="0">
                <a:solidFill>
                  <a:srgbClr val="000000"/>
                </a:solidFill>
                <a:uFillTx/>
                <a:latin typeface="Aharoni"/>
                <a:ea typeface="Fira Sans Medium"/>
                <a:cs typeface="Aharoni"/>
              </a:rPr>
              <a:t>xx</a:t>
            </a:r>
            <a:endParaRPr lang="fr-FR" sz="1270" b="0" i="0" u="none" strike="noStrike" kern="1200" cap="none" spc="0" baseline="0">
              <a:solidFill>
                <a:srgbClr val="000000"/>
              </a:solidFill>
              <a:uFillTx/>
              <a:latin typeface="Aharoni"/>
              <a:cs typeface="Aharon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C18FE3144B6F40A47BB0DF655A63C3" ma:contentTypeVersion="14" ma:contentTypeDescription="Crée un document." ma:contentTypeScope="" ma:versionID="8f10c5349a9c7f404c1b8a8b5c4dd42d">
  <xsd:schema xmlns:xsd="http://www.w3.org/2001/XMLSchema" xmlns:xs="http://www.w3.org/2001/XMLSchema" xmlns:p="http://schemas.microsoft.com/office/2006/metadata/properties" xmlns:ns2="17a7d492-9908-4131-8faf-8abb11eb5ccc" xmlns:ns3="11a7bf6d-f23b-4f35-b2da-f50366bccb2f" targetNamespace="http://schemas.microsoft.com/office/2006/metadata/properties" ma:root="true" ma:fieldsID="84794b21fc84519c775b8520cb92e94c" ns2:_="" ns3:_="">
    <xsd:import namespace="17a7d492-9908-4131-8faf-8abb11eb5ccc"/>
    <xsd:import namespace="11a7bf6d-f23b-4f35-b2da-f50366bccb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a7d492-9908-4131-8faf-8abb11eb5c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a7bf6d-f23b-4f35-b2da-f50366bccb2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70BB00-E9A8-4F7C-AE53-A533023D3E17}">
  <ds:schemaRefs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11a7bf6d-f23b-4f35-b2da-f50366bccb2f"/>
    <ds:schemaRef ds:uri="http://schemas.microsoft.com/office/infopath/2007/PartnerControls"/>
    <ds:schemaRef ds:uri="17a7d492-9908-4131-8faf-8abb11eb5ccc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0D0BD1F-7A2B-4066-A4B0-EC36376CF7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DCB699-F145-48E7-A312-4148FBC7E4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a7d492-9908-4131-8faf-8abb11eb5ccc"/>
    <ds:schemaRef ds:uri="11a7bf6d-f23b-4f35-b2da-f50366bccb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139</Words>
  <Application>Microsoft Office PowerPoint</Application>
  <PresentationFormat>Grand écran</PresentationFormat>
  <Paragraphs>45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Theme6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Fiche sygnalétique porteur à joindre dans la publication AAP</dc:title>
  <dc:creator>MOLLOIS Ewa</dc:creator>
  <cp:lastModifiedBy>LEGUERNEY Alexis</cp:lastModifiedBy>
  <cp:revision>5</cp:revision>
  <dcterms:created xsi:type="dcterms:W3CDTF">2025-01-27T14:12:12Z</dcterms:created>
  <dcterms:modified xsi:type="dcterms:W3CDTF">2026-02-03T10:34:00Z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0x01010059C18FE3144B6F40A47BB0DF655A63C3</vt:lpwstr>
  </property>
</Properties>
</file>