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4"/>
  </p:sldMasterIdLst>
  <p:notesMasterIdLst>
    <p:notesMasterId r:id="rId6"/>
  </p:notesMasterIdLst>
  <p:sldIdLst>
    <p:sldId id="214747319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DF4"/>
          </a:solidFill>
        </a:fill>
      </a:tcStyle>
    </a:wholeTbl>
    <a:band1H>
      <a:tcStyle>
        <a:tcBdr/>
        <a:fill>
          <a:solidFill>
            <a:srgbClr val="D0D8E8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0D8E8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F81BD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F81BD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F81BD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F81BD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5" d="100"/>
          <a:sy n="85" d="100"/>
        </p:scale>
        <p:origin x="40" y="-7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2CC808A9-5DAE-81B5-AEC9-8F5790DEBA02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761AFE1-9EFC-C7E4-8DDC-9DF9497FD659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BD1C7564-CDD0-4E42-98CD-2C8D9D5B1B70}" type="datetime1">
              <a:rPr lang="fr-FR"/>
              <a:pPr lvl="0"/>
              <a:t>23/03/2026</a:t>
            </a:fld>
            <a:endParaRPr lang="fr-FR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id="{23505B73-D54D-74D7-6517-FD5EEBAFE4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Espace réservé des notes 4">
            <a:extLst>
              <a:ext uri="{FF2B5EF4-FFF2-40B4-BE49-F238E27FC236}">
                <a16:creationId xmlns:a16="http://schemas.microsoft.com/office/drawing/2014/main" id="{8F2B5570-D54C-FC0D-41E3-DFD9DC042D86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AB8B86B-1494-49A5-9EE2-DACF71A59825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4A69656-AB73-3F53-B606-5D00B8396EA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E9FDA828-B29E-4068-A5B0-21D240A74C18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5609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3353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F341EBA7-8796-F6E7-F3AE-0213D52760E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" y="0"/>
            <a:ext cx="12188952" cy="6858000"/>
          </a:xfrm>
          <a:prstGeom prst="rect">
            <a:avLst/>
          </a:prstGeom>
        </p:spPr>
      </p:pic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D986043-FA08-DEA4-8F23-53CACE24A31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91113" y="4511699"/>
            <a:ext cx="1800000" cy="252000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194" cap="all" baseline="0">
                <a:solidFill>
                  <a:schemeClr val="bg1"/>
                </a:solidFill>
              </a:defRPr>
            </a:lvl1pPr>
            <a:lvl2pPr>
              <a:defRPr sz="1194" baseline="0"/>
            </a:lvl2pPr>
            <a:lvl3pPr>
              <a:defRPr sz="1194" baseline="0"/>
            </a:lvl3pPr>
            <a:lvl4pPr>
              <a:defRPr sz="1194" baseline="0"/>
            </a:lvl4pPr>
            <a:lvl5pPr>
              <a:defRPr sz="1194" baseline="0"/>
            </a:lvl5pPr>
          </a:lstStyle>
          <a:p>
            <a:pPr lvl="0"/>
            <a:r>
              <a:rPr lang="fr-FR"/>
              <a:t>MOIS 202X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93F8915-9A06-487A-AA45-F32FF371AD4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09316" y="1628775"/>
            <a:ext cx="5039098" cy="2768296"/>
          </a:xfrm>
        </p:spPr>
        <p:txBody>
          <a:bodyPr anchor="b">
            <a:normAutofit/>
          </a:bodyPr>
          <a:lstStyle>
            <a:lvl1pPr algn="l">
              <a:lnSpc>
                <a:spcPct val="88000"/>
              </a:lnSpc>
              <a:defRPr sz="2785" b="1" cap="none" baseline="0">
                <a:latin typeface="+mj-lt"/>
              </a:defRPr>
            </a:lvl1pPr>
          </a:lstStyle>
          <a:p>
            <a:r>
              <a:rPr lang="fr-FR"/>
              <a:t>Titre général sur une</a:t>
            </a:r>
            <a:br>
              <a:rPr lang="fr-FR"/>
            </a:br>
            <a:r>
              <a:rPr lang="fr-FR"/>
              <a:t>ou plusieurs lignes</a:t>
            </a:r>
            <a:br>
              <a:rPr lang="fr-FR"/>
            </a:br>
            <a:r>
              <a:rPr lang="fr-FR" err="1"/>
              <a:t>conse</a:t>
            </a:r>
            <a:r>
              <a:rPr lang="fr-FR"/>
              <a:t> qui </a:t>
            </a:r>
            <a:r>
              <a:rPr lang="fr-FR" err="1"/>
              <a:t>volupicat</a:t>
            </a:r>
            <a:br>
              <a:rPr lang="fr-FR"/>
            </a:br>
            <a:r>
              <a:rPr lang="fr-FR" err="1"/>
              <a:t>late</a:t>
            </a:r>
            <a:r>
              <a:rPr lang="fr-FR"/>
              <a:t> </a:t>
            </a:r>
            <a:r>
              <a:rPr lang="fr-FR" err="1"/>
              <a:t>eumquidus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3011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1046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txStyles>
    <p:titleStyle>
      <a:lvl1pPr algn="ctr">
        <a:defRPr sz="3992" kern="1200">
          <a:solidFill>
            <a:schemeClr val="lt1"/>
          </a:solidFill>
        </a:defRPr>
      </a:lvl1pPr>
      <a:extLst/>
    </p:titleStyle>
    <p:bodyStyle>
      <a:lvl1pPr indent="-311079" algn="ctr">
        <a:defRPr sz="2903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0687050" cy="7543800"/>
          <a:chOff x="0" y="0"/>
          <a:chExt cx="10687050" cy="7543800"/>
        </a:xfrm>
      </p:grpSpPr>
      <p:sp>
        <p:nvSpPr>
          <p:cNvPr id="2" name="ZoneTexte 1"/>
          <p:cNvSpPr txBox="1"/>
          <p:nvPr/>
        </p:nvSpPr>
        <p:spPr>
          <a:xfrm>
            <a:off x="0" y="1"/>
            <a:ext cx="12192000" cy="699917"/>
          </a:xfrm>
          <a:prstGeom prst="rect">
            <a:avLst/>
          </a:prstGeom>
          <a:solidFill>
            <a:srgbClr val="FFED00">
              <a:alpha val="100000"/>
            </a:srgbClr>
          </a:solidFill>
        </p:spPr>
        <p:txBody>
          <a:bodyPr vert="horz" lIns="630786" tIns="0" rIns="164177" bIns="0" rtlCol="0" anchor="ctr" anchorCtr="0">
            <a:noAutofit/>
          </a:bodyPr>
          <a:lstStyle/>
          <a:p>
            <a:pPr defTabSz="829544" fontAlgn="ctr"/>
            <a:r>
              <a:rPr lang="fr-FR" sz="1633" b="1" dirty="0">
                <a:solidFill>
                  <a:srgbClr val="000000">
                    <a:alpha val="100000"/>
                  </a:srgbClr>
                </a:solidFill>
                <a:latin typeface="Calibri"/>
              </a:rPr>
              <a:t>Le nom du porteur</a:t>
            </a:r>
          </a:p>
        </p:txBody>
      </p:sp>
      <p:pic>
        <p:nvPicPr>
          <p:cNvPr id="3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163" y="141134"/>
            <a:ext cx="336995" cy="336995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0" y="619261"/>
            <a:ext cx="12192000" cy="1869322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vert="horz" lIns="164177" tIns="0" rIns="164177" bIns="0" rtlCol="0" anchor="ctr" anchorCtr="0">
            <a:noAutofit/>
          </a:bodyPr>
          <a:lstStyle/>
          <a:p>
            <a:pPr defTabSz="829544" fontAlgn="ctr"/>
            <a:endParaRPr sz="1633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47084" y="941860"/>
            <a:ext cx="2203431" cy="630786"/>
          </a:xfrm>
          <a:prstGeom prst="rect">
            <a:avLst/>
          </a:prstGeom>
          <a:noFill/>
        </p:spPr>
        <p:txBody>
          <a:bodyPr vert="horz" lIns="164177" tIns="0" rIns="164177" bIns="0" rtlCol="0" anchor="ctr" anchorCtr="0">
            <a:noAutofit/>
          </a:bodyPr>
          <a:lstStyle/>
          <a:p>
            <a:pPr algn="ctr" defTabSz="829544" fontAlgn="ctr"/>
            <a:r>
              <a:rPr lang="fr-FR" sz="1814" b="1" dirty="0">
                <a:solidFill>
                  <a:srgbClr val="FFFFFF">
                    <a:alpha val="100000"/>
                  </a:srgbClr>
                </a:solidFill>
                <a:latin typeface="Calibri"/>
              </a:rPr>
              <a:t>XXX</a:t>
            </a:r>
            <a:br>
              <a:rPr sz="1633" dirty="0">
                <a:solidFill>
                  <a:prstClr val="black"/>
                </a:solidFill>
                <a:latin typeface="Calibri"/>
              </a:rPr>
            </a:br>
            <a:r>
              <a:rPr lang="fr-FR" sz="816" dirty="0">
                <a:solidFill>
                  <a:srgbClr val="FFED00">
                    <a:alpha val="100000"/>
                  </a:srgbClr>
                </a:solidFill>
                <a:latin typeface="Calibri"/>
              </a:rPr>
              <a:t>Création de l'organisme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795359" y="941860"/>
            <a:ext cx="2203431" cy="630786"/>
          </a:xfrm>
          <a:prstGeom prst="rect">
            <a:avLst/>
          </a:prstGeom>
          <a:noFill/>
        </p:spPr>
        <p:txBody>
          <a:bodyPr vert="horz" lIns="164177" tIns="0" rIns="164177" bIns="0" rtlCol="0" anchor="ctr" anchorCtr="0">
            <a:noAutofit/>
          </a:bodyPr>
          <a:lstStyle/>
          <a:p>
            <a:pPr algn="ctr" defTabSz="829544" fontAlgn="ctr"/>
            <a:r>
              <a:rPr lang="fr-FR" sz="1814" b="1" dirty="0">
                <a:solidFill>
                  <a:srgbClr val="FFFFFF">
                    <a:alpha val="100000"/>
                  </a:srgbClr>
                </a:solidFill>
                <a:latin typeface="Calibri"/>
              </a:rPr>
              <a:t>X</a:t>
            </a:r>
            <a:br>
              <a:rPr sz="1633" dirty="0">
                <a:solidFill>
                  <a:prstClr val="black"/>
                </a:solidFill>
                <a:latin typeface="Calibri"/>
              </a:rPr>
            </a:br>
            <a:r>
              <a:rPr lang="fr-FR" sz="816" dirty="0">
                <a:solidFill>
                  <a:srgbClr val="FFED00">
                    <a:alpha val="100000"/>
                  </a:srgbClr>
                </a:solidFill>
                <a:latin typeface="Calibri"/>
              </a:rPr>
              <a:t>Nombre de sites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180250" y="941860"/>
            <a:ext cx="2203431" cy="630786"/>
          </a:xfrm>
          <a:prstGeom prst="rect">
            <a:avLst/>
          </a:prstGeom>
          <a:noFill/>
        </p:spPr>
        <p:txBody>
          <a:bodyPr vert="horz" lIns="164177" tIns="0" rIns="164177" bIns="0" rtlCol="0" anchor="ctr" anchorCtr="0">
            <a:noAutofit/>
          </a:bodyPr>
          <a:lstStyle/>
          <a:p>
            <a:pPr algn="ctr" defTabSz="829544" fontAlgn="ctr"/>
            <a:r>
              <a:rPr lang="fr-FR" sz="1814" b="1" dirty="0">
                <a:solidFill>
                  <a:srgbClr val="FFFFFF">
                    <a:alpha val="100000"/>
                  </a:srgbClr>
                </a:solidFill>
                <a:latin typeface="Calibri"/>
              </a:rPr>
              <a:t>XX</a:t>
            </a:r>
            <a:br>
              <a:rPr sz="1633" dirty="0">
                <a:solidFill>
                  <a:prstClr val="black"/>
                </a:solidFill>
                <a:latin typeface="Calibri"/>
              </a:rPr>
            </a:br>
            <a:r>
              <a:rPr lang="fr-FR" sz="816" dirty="0">
                <a:solidFill>
                  <a:srgbClr val="FFED00">
                    <a:alpha val="100000"/>
                  </a:srgbClr>
                </a:solidFill>
                <a:latin typeface="Calibri"/>
              </a:rPr>
              <a:t>Effectif salariés actuels de l’organisme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8956548" y="941860"/>
            <a:ext cx="2203431" cy="630786"/>
          </a:xfrm>
          <a:prstGeom prst="rect">
            <a:avLst/>
          </a:prstGeom>
          <a:noFill/>
        </p:spPr>
        <p:txBody>
          <a:bodyPr vert="horz" lIns="164177" tIns="0" rIns="164177" bIns="0" rtlCol="0" anchor="ctr" anchorCtr="0">
            <a:noAutofit/>
          </a:bodyPr>
          <a:lstStyle/>
          <a:p>
            <a:pPr algn="ctr" defTabSz="829544" fontAlgn="ctr"/>
            <a:r>
              <a:rPr lang="fr-FR" sz="1814" b="1" dirty="0">
                <a:solidFill>
                  <a:srgbClr val="FFFFFF">
                    <a:alpha val="100000"/>
                  </a:srgbClr>
                </a:solidFill>
                <a:latin typeface="Calibri"/>
              </a:rPr>
              <a:t>OUI/NON</a:t>
            </a:r>
            <a:br>
              <a:rPr sz="1633" dirty="0">
                <a:solidFill>
                  <a:prstClr val="black"/>
                </a:solidFill>
                <a:latin typeface="Calibri"/>
              </a:rPr>
            </a:br>
            <a:r>
              <a:rPr lang="fr-FR" sz="816" dirty="0">
                <a:solidFill>
                  <a:srgbClr val="FFED00">
                    <a:alpha val="100000"/>
                  </a:srgbClr>
                </a:solidFill>
                <a:latin typeface="Calibri"/>
              </a:rPr>
              <a:t>Interprofessionnel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504234" y="1572646"/>
            <a:ext cx="2203431" cy="743118"/>
          </a:xfrm>
          <a:prstGeom prst="rect">
            <a:avLst/>
          </a:prstGeom>
          <a:noFill/>
        </p:spPr>
        <p:txBody>
          <a:bodyPr vert="horz" lIns="164177" tIns="0" rIns="164177" bIns="0" rtlCol="0" anchor="ctr" anchorCtr="0">
            <a:noAutofit/>
          </a:bodyPr>
          <a:lstStyle/>
          <a:p>
            <a:pPr algn="ctr" defTabSz="829544" fontAlgn="ctr"/>
            <a:r>
              <a:rPr lang="fr-FR" sz="1814" b="1" dirty="0">
                <a:solidFill>
                  <a:srgbClr val="FFFFFF">
                    <a:alpha val="100000"/>
                  </a:srgbClr>
                </a:solidFill>
                <a:latin typeface="Calibri"/>
              </a:rPr>
              <a:t>XXX</a:t>
            </a:r>
            <a:br>
              <a:rPr sz="1633" dirty="0">
                <a:solidFill>
                  <a:prstClr val="black"/>
                </a:solidFill>
                <a:latin typeface="Calibri"/>
              </a:rPr>
            </a:br>
            <a:r>
              <a:rPr lang="fr-FR" sz="816" dirty="0">
                <a:solidFill>
                  <a:srgbClr val="FFED00">
                    <a:alpha val="100000"/>
                  </a:srgbClr>
                </a:solidFill>
                <a:latin typeface="Calibri"/>
              </a:rPr>
              <a:t>Nombre d’apprentis en BTP</a:t>
            </a:r>
            <a:br>
              <a:rPr sz="1633" dirty="0">
                <a:solidFill>
                  <a:prstClr val="black"/>
                </a:solidFill>
                <a:latin typeface="Calibri"/>
              </a:rPr>
            </a:br>
            <a:r>
              <a:rPr lang="fr-FR" sz="816" dirty="0">
                <a:solidFill>
                  <a:srgbClr val="000000">
                    <a:alpha val="100000"/>
                  </a:srgbClr>
                </a:solidFill>
                <a:latin typeface="Calibri"/>
              </a:rPr>
              <a:t>-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3795359" y="1572646"/>
            <a:ext cx="2203431" cy="743118"/>
          </a:xfrm>
          <a:prstGeom prst="rect">
            <a:avLst/>
          </a:prstGeom>
          <a:noFill/>
        </p:spPr>
        <p:txBody>
          <a:bodyPr vert="horz" lIns="164177" tIns="0" rIns="164177" bIns="0" rtlCol="0" anchor="ctr" anchorCtr="0">
            <a:noAutofit/>
          </a:bodyPr>
          <a:lstStyle/>
          <a:p>
            <a:pPr algn="ctr" defTabSz="829544" fontAlgn="ctr"/>
            <a:r>
              <a:rPr lang="fr-FR" sz="1814" b="1" dirty="0">
                <a:solidFill>
                  <a:srgbClr val="FFFFFF">
                    <a:alpha val="100000"/>
                  </a:srgbClr>
                </a:solidFill>
                <a:latin typeface="Calibri"/>
              </a:rPr>
              <a:t>XX</a:t>
            </a:r>
            <a:br>
              <a:rPr sz="1633" dirty="0">
                <a:solidFill>
                  <a:prstClr val="black"/>
                </a:solidFill>
                <a:latin typeface="Calibri"/>
              </a:rPr>
            </a:br>
            <a:r>
              <a:rPr lang="fr-FR" sz="816" dirty="0">
                <a:solidFill>
                  <a:srgbClr val="FFED00">
                    <a:alpha val="100000"/>
                  </a:srgbClr>
                </a:solidFill>
                <a:latin typeface="Calibri"/>
              </a:rPr>
              <a:t>Nombre d’apprentis en BTP</a:t>
            </a:r>
            <a:br>
              <a:rPr sz="1633" dirty="0">
                <a:solidFill>
                  <a:prstClr val="black"/>
                </a:solidFill>
                <a:latin typeface="Calibri"/>
              </a:rPr>
            </a:br>
            <a:r>
              <a:rPr lang="fr-FR" sz="816" dirty="0">
                <a:solidFill>
                  <a:srgbClr val="FFED00">
                    <a:alpha val="100000"/>
                  </a:srgbClr>
                </a:solidFill>
                <a:latin typeface="Calibri"/>
              </a:rPr>
              <a:t>concernés/ciblés par le projet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6180250" y="1572646"/>
            <a:ext cx="2203431" cy="743118"/>
          </a:xfrm>
          <a:prstGeom prst="rect">
            <a:avLst/>
          </a:prstGeom>
          <a:noFill/>
        </p:spPr>
        <p:txBody>
          <a:bodyPr vert="horz" lIns="164177" tIns="0" rIns="164177" bIns="0" rtlCol="0" anchor="ctr" anchorCtr="0">
            <a:noAutofit/>
          </a:bodyPr>
          <a:lstStyle/>
          <a:p>
            <a:pPr algn="ctr" defTabSz="829544" fontAlgn="ctr"/>
            <a:r>
              <a:rPr lang="fr-FR" sz="1814" b="1" dirty="0">
                <a:solidFill>
                  <a:srgbClr val="FFFFFF">
                    <a:alpha val="100000"/>
                  </a:srgbClr>
                </a:solidFill>
                <a:latin typeface="Calibri"/>
              </a:rPr>
              <a:t>XX</a:t>
            </a:r>
            <a:br>
              <a:rPr sz="1633" dirty="0">
                <a:solidFill>
                  <a:prstClr val="black"/>
                </a:solidFill>
                <a:latin typeface="Calibri"/>
              </a:rPr>
            </a:br>
            <a:r>
              <a:rPr lang="fr-FR" sz="816" dirty="0">
                <a:solidFill>
                  <a:srgbClr val="FFED00">
                    <a:alpha val="100000"/>
                  </a:srgbClr>
                </a:solidFill>
                <a:latin typeface="Calibri"/>
              </a:rPr>
              <a:t>Nombre d’apprentis</a:t>
            </a:r>
            <a:br>
              <a:rPr sz="1633" dirty="0">
                <a:solidFill>
                  <a:prstClr val="black"/>
                </a:solidFill>
                <a:latin typeface="Calibri"/>
              </a:rPr>
            </a:br>
            <a:r>
              <a:rPr lang="fr-FR" sz="816" dirty="0">
                <a:solidFill>
                  <a:srgbClr val="FFED00">
                    <a:alpha val="100000"/>
                  </a:srgbClr>
                </a:solidFill>
                <a:latin typeface="Calibri"/>
              </a:rPr>
              <a:t>en formation continue en BTP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9038191" y="1572646"/>
            <a:ext cx="2203431" cy="743118"/>
          </a:xfrm>
          <a:prstGeom prst="rect">
            <a:avLst/>
          </a:prstGeom>
          <a:noFill/>
        </p:spPr>
        <p:txBody>
          <a:bodyPr vert="horz" lIns="164177" tIns="0" rIns="164177" bIns="0" rtlCol="0" anchor="ctr" anchorCtr="0">
            <a:noAutofit/>
          </a:bodyPr>
          <a:lstStyle/>
          <a:p>
            <a:pPr algn="ctr" defTabSz="829544" fontAlgn="ctr"/>
            <a:r>
              <a:rPr lang="fr-FR" sz="1814" b="1" dirty="0">
                <a:solidFill>
                  <a:srgbClr val="FFFFFF">
                    <a:alpha val="100000"/>
                  </a:srgbClr>
                </a:solidFill>
                <a:latin typeface="Calibri"/>
              </a:rPr>
              <a:t>XXX</a:t>
            </a:r>
            <a:br>
              <a:rPr sz="1633" dirty="0">
                <a:solidFill>
                  <a:prstClr val="black"/>
                </a:solidFill>
                <a:latin typeface="Calibri"/>
              </a:rPr>
            </a:br>
            <a:r>
              <a:rPr lang="fr-FR" sz="816" dirty="0">
                <a:solidFill>
                  <a:srgbClr val="FFED00">
                    <a:alpha val="100000"/>
                  </a:srgbClr>
                </a:solidFill>
                <a:latin typeface="Calibri"/>
              </a:rPr>
              <a:t>Nombre d’apprentis</a:t>
            </a:r>
            <a:br>
              <a:rPr sz="1633" dirty="0">
                <a:solidFill>
                  <a:prstClr val="black"/>
                </a:solidFill>
                <a:latin typeface="Calibri"/>
              </a:rPr>
            </a:br>
            <a:r>
              <a:rPr lang="fr-FR" sz="816" dirty="0">
                <a:solidFill>
                  <a:srgbClr val="FFED00">
                    <a:alpha val="100000"/>
                  </a:srgbClr>
                </a:solidFill>
                <a:latin typeface="Calibri"/>
              </a:rPr>
              <a:t>tous métiers confondus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290970" y="2611023"/>
            <a:ext cx="3164264" cy="1000978"/>
          </a:xfrm>
          <a:prstGeom prst="rect">
            <a:avLst/>
          </a:prstGeom>
          <a:solidFill>
            <a:srgbClr val="E5E5E5">
              <a:alpha val="100000"/>
            </a:srgbClr>
          </a:solidFill>
        </p:spPr>
        <p:txBody>
          <a:bodyPr vert="horz" lIns="164177" tIns="164177" rIns="164177" bIns="164177" rtlCol="0" anchor="ctr" anchorCtr="0">
            <a:noAutofit/>
          </a:bodyPr>
          <a:lstStyle/>
          <a:p>
            <a:pPr defTabSz="829544" fontAlgn="ctr"/>
            <a:r>
              <a:rPr lang="fr-FR" sz="1814" b="1" dirty="0">
                <a:solidFill>
                  <a:srgbClr val="000000">
                    <a:alpha val="100000"/>
                  </a:srgbClr>
                </a:solidFill>
                <a:latin typeface="Calibri"/>
              </a:rPr>
              <a:t>XXX M€</a:t>
            </a:r>
            <a:br>
              <a:rPr sz="1633" dirty="0">
                <a:solidFill>
                  <a:prstClr val="black"/>
                </a:solidFill>
                <a:latin typeface="Calibri"/>
              </a:rPr>
            </a:br>
            <a:r>
              <a:rPr lang="fr-FR" sz="1089" b="1" dirty="0">
                <a:solidFill>
                  <a:srgbClr val="000000">
                    <a:alpha val="100000"/>
                  </a:srgbClr>
                </a:solidFill>
                <a:latin typeface="Calibri"/>
              </a:rPr>
              <a:t>CHIFFRE D'AFFAIRES</a:t>
            </a:r>
            <a:br>
              <a:rPr sz="1633" dirty="0">
                <a:solidFill>
                  <a:prstClr val="black"/>
                </a:solidFill>
                <a:latin typeface="Calibri"/>
              </a:rPr>
            </a:br>
            <a:r>
              <a:rPr lang="fr-FR" sz="907" dirty="0">
                <a:solidFill>
                  <a:srgbClr val="000000">
                    <a:alpha val="100000"/>
                  </a:srgbClr>
                </a:solidFill>
                <a:latin typeface="Calibri"/>
              </a:rPr>
              <a:t>réalisé sur N-1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3799330" y="2643915"/>
            <a:ext cx="3245832" cy="968086"/>
          </a:xfrm>
          <a:prstGeom prst="rect">
            <a:avLst/>
          </a:prstGeom>
          <a:solidFill>
            <a:srgbClr val="E5E5E5">
              <a:alpha val="100000"/>
            </a:srgbClr>
          </a:solidFill>
        </p:spPr>
        <p:txBody>
          <a:bodyPr vert="horz" lIns="164177" tIns="164177" rIns="164177" bIns="164177" rtlCol="0" anchorCtr="0">
            <a:noAutofit/>
          </a:bodyPr>
          <a:lstStyle/>
          <a:p>
            <a:pPr defTabSz="829544" fontAlgn="base"/>
            <a:r>
              <a:rPr lang="fr-FR" sz="1814" b="1" dirty="0">
                <a:solidFill>
                  <a:srgbClr val="000000">
                    <a:alpha val="100000"/>
                  </a:srgbClr>
                </a:solidFill>
                <a:latin typeface="Calibri"/>
              </a:rPr>
              <a:t>XX €</a:t>
            </a:r>
            <a:br>
              <a:rPr sz="1633" dirty="0">
                <a:solidFill>
                  <a:prstClr val="black"/>
                </a:solidFill>
                <a:latin typeface="Calibri"/>
              </a:rPr>
            </a:br>
            <a:r>
              <a:rPr lang="fr-FR" sz="1089" b="1" dirty="0">
                <a:solidFill>
                  <a:srgbClr val="000000">
                    <a:alpha val="100000"/>
                  </a:srgbClr>
                </a:solidFill>
                <a:latin typeface="Calibri"/>
              </a:rPr>
              <a:t>RÉSULTAT FINANCIER</a:t>
            </a:r>
            <a:br>
              <a:rPr sz="1633" dirty="0">
                <a:solidFill>
                  <a:prstClr val="black"/>
                </a:solidFill>
                <a:latin typeface="Calibri"/>
              </a:rPr>
            </a:br>
            <a:r>
              <a:rPr lang="fr-FR" sz="907" dirty="0">
                <a:solidFill>
                  <a:srgbClr val="000000">
                    <a:alpha val="100000"/>
                  </a:srgbClr>
                </a:solidFill>
                <a:latin typeface="Calibri"/>
              </a:rPr>
              <a:t>réalisé sur N-1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283535" y="3850616"/>
            <a:ext cx="3164264" cy="1035882"/>
          </a:xfrm>
          <a:prstGeom prst="rect">
            <a:avLst/>
          </a:prstGeom>
          <a:solidFill>
            <a:srgbClr val="E5E5E5">
              <a:alpha val="100000"/>
            </a:srgbClr>
          </a:solidFill>
        </p:spPr>
        <p:txBody>
          <a:bodyPr vert="horz" lIns="164177" tIns="164177" rIns="164177" bIns="164177" rtlCol="0" anchorCtr="0">
            <a:noAutofit/>
          </a:bodyPr>
          <a:lstStyle/>
          <a:p>
            <a:pPr defTabSz="829544" fontAlgn="base"/>
            <a:r>
              <a:rPr lang="fr-FR" sz="1814" b="1" dirty="0">
                <a:solidFill>
                  <a:srgbClr val="000000">
                    <a:alpha val="100000"/>
                  </a:srgbClr>
                </a:solidFill>
                <a:latin typeface="Calibri"/>
              </a:rPr>
              <a:t>XXX</a:t>
            </a:r>
            <a:br>
              <a:rPr sz="1633" dirty="0">
                <a:solidFill>
                  <a:prstClr val="black"/>
                </a:solidFill>
                <a:latin typeface="Calibri"/>
              </a:rPr>
            </a:br>
            <a:r>
              <a:rPr lang="fr-FR" sz="1089" b="1" dirty="0">
                <a:solidFill>
                  <a:srgbClr val="000000">
                    <a:alpha val="100000"/>
                  </a:srgbClr>
                </a:solidFill>
                <a:latin typeface="Calibri"/>
              </a:rPr>
              <a:t>PREMIÈRE ANNÉE</a:t>
            </a:r>
            <a:br>
              <a:rPr sz="1633" dirty="0">
                <a:solidFill>
                  <a:prstClr val="black"/>
                </a:solidFill>
                <a:latin typeface="Calibri"/>
              </a:rPr>
            </a:br>
            <a:r>
              <a:rPr lang="fr-FR" sz="907" dirty="0">
                <a:solidFill>
                  <a:srgbClr val="000000">
                    <a:alpha val="100000"/>
                  </a:srgbClr>
                </a:solidFill>
                <a:latin typeface="Calibri"/>
              </a:rPr>
              <a:t>de collaboration pour les </a:t>
            </a:r>
            <a:r>
              <a:rPr lang="fr-FR" sz="907" dirty="0" err="1">
                <a:solidFill>
                  <a:srgbClr val="000000">
                    <a:alpha val="100000"/>
                  </a:srgbClr>
                </a:solidFill>
                <a:latin typeface="Calibri"/>
              </a:rPr>
              <a:t>AàP</a:t>
            </a:r>
            <a:endParaRPr lang="fr-FR" sz="907" dirty="0">
              <a:solidFill>
                <a:srgbClr val="000000">
                  <a:alpha val="100000"/>
                </a:srgbClr>
              </a:solidFill>
              <a:latin typeface="Calibri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3791896" y="3879223"/>
            <a:ext cx="3245832" cy="968086"/>
          </a:xfrm>
          <a:prstGeom prst="rect">
            <a:avLst/>
          </a:prstGeom>
          <a:solidFill>
            <a:srgbClr val="E5E5E5">
              <a:alpha val="100000"/>
            </a:srgbClr>
          </a:solidFill>
        </p:spPr>
        <p:txBody>
          <a:bodyPr vert="horz" lIns="164177" tIns="164177" rIns="164177" bIns="164177" rtlCol="0" anchorCtr="0">
            <a:noAutofit/>
          </a:bodyPr>
          <a:lstStyle/>
          <a:p>
            <a:pPr defTabSz="829544" fontAlgn="base"/>
            <a:r>
              <a:rPr lang="fr-FR" sz="1814" b="1" dirty="0">
                <a:solidFill>
                  <a:srgbClr val="000000">
                    <a:alpha val="100000"/>
                  </a:srgbClr>
                </a:solidFill>
                <a:latin typeface="Calibri"/>
              </a:rPr>
              <a:t>XXX</a:t>
            </a:r>
            <a:br>
              <a:rPr sz="1633" dirty="0">
                <a:solidFill>
                  <a:prstClr val="black"/>
                </a:solidFill>
                <a:latin typeface="Calibri"/>
              </a:rPr>
            </a:br>
            <a:r>
              <a:rPr lang="fr-FR" sz="1089" b="1" dirty="0">
                <a:solidFill>
                  <a:srgbClr val="000000">
                    <a:alpha val="100000"/>
                  </a:srgbClr>
                </a:solidFill>
                <a:latin typeface="Calibri"/>
              </a:rPr>
              <a:t>PREMIÈRE ANNÉE</a:t>
            </a:r>
            <a:br>
              <a:rPr sz="1633" dirty="0">
                <a:solidFill>
                  <a:prstClr val="black"/>
                </a:solidFill>
                <a:latin typeface="Calibri"/>
              </a:rPr>
            </a:br>
            <a:r>
              <a:rPr lang="fr-FR" sz="907" dirty="0">
                <a:solidFill>
                  <a:srgbClr val="000000">
                    <a:alpha val="100000"/>
                  </a:srgbClr>
                </a:solidFill>
                <a:latin typeface="Calibri"/>
              </a:rPr>
              <a:t>de collaboration pour les </a:t>
            </a:r>
            <a:r>
              <a:rPr lang="fr-FR" sz="907" dirty="0" err="1">
                <a:solidFill>
                  <a:srgbClr val="000000">
                    <a:alpha val="100000"/>
                  </a:srgbClr>
                </a:solidFill>
                <a:latin typeface="Calibri"/>
              </a:rPr>
              <a:t>AàC</a:t>
            </a:r>
            <a:endParaRPr lang="fr-FR" sz="907" dirty="0">
              <a:solidFill>
                <a:srgbClr val="000000">
                  <a:alpha val="100000"/>
                </a:srgbClr>
              </a:solidFill>
              <a:latin typeface="Calibri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218163" y="4974034"/>
            <a:ext cx="6929867" cy="1751087"/>
          </a:xfrm>
          <a:prstGeom prst="rect">
            <a:avLst/>
          </a:prstGeom>
          <a:solidFill>
            <a:srgbClr val="E5E5E5">
              <a:alpha val="100000"/>
            </a:srgbClr>
          </a:solidFill>
        </p:spPr>
        <p:txBody>
          <a:bodyPr vert="horz" lIns="164177" tIns="164177" rIns="164177" bIns="164177" rtlCol="0" anchorCtr="0">
            <a:noAutofit/>
          </a:bodyPr>
          <a:lstStyle/>
          <a:p>
            <a:pPr defTabSz="829544" fontAlgn="base"/>
            <a:r>
              <a:rPr lang="fr-FR" sz="1089" b="1">
                <a:solidFill>
                  <a:srgbClr val="000000">
                    <a:alpha val="100000"/>
                  </a:srgbClr>
                </a:solidFill>
                <a:latin typeface="Calibri"/>
              </a:rPr>
              <a:t>Commentaires</a:t>
            </a:r>
            <a:br>
              <a:rPr sz="1633">
                <a:solidFill>
                  <a:prstClr val="black"/>
                </a:solidFill>
                <a:latin typeface="Calibri"/>
              </a:rPr>
            </a:br>
            <a:r>
              <a:rPr lang="fr-FR" sz="907">
                <a:solidFill>
                  <a:srgbClr val="000000">
                    <a:alpha val="100000"/>
                  </a:srgbClr>
                </a:solidFill>
                <a:latin typeface="Calibri"/>
              </a:rPr>
              <a:t>...</a:t>
            </a:r>
          </a:p>
        </p:txBody>
      </p:sp>
      <p:graphicFrame>
        <p:nvGraphicFramePr>
          <p:cNvPr id="18" name="Tableau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311255"/>
              </p:ext>
            </p:extLst>
          </p:nvPr>
        </p:nvGraphicFramePr>
        <p:xfrm>
          <a:off x="7329490" y="2670040"/>
          <a:ext cx="4644347" cy="3937234"/>
        </p:xfrm>
        <a:graphic>
          <a:graphicData uri="http://schemas.openxmlformats.org/drawingml/2006/table">
            <a:tbl>
              <a:tblPr firstRow="1" bandRow="1"/>
              <a:tblGrid>
                <a:gridCol w="1524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62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5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2462">
                <a:tc>
                  <a:txBody>
                    <a:bodyPr/>
                    <a:lstStyle/>
                    <a:p>
                      <a:pPr marL="47625" marR="47625" lvl="0" indent="0"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600"/>
                    </a:p>
                  </a:txBody>
                  <a:tcPr marL="43205" marR="43205" marT="0" marB="0" anchor="ctr">
                    <a:lnL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FFFFF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47625" marR="47625" lvl="0" indent="0"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300" b="1" u="none" strike="noStrike" cap="none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Niveaux de formations en BTP</a:t>
                      </a:r>
                    </a:p>
                  </a:txBody>
                  <a:tcPr marL="43205" marR="43205" marT="0" marB="0" anchor="ctr">
                    <a:lnL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FFFFF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900" b="1" u="none" strike="noStrike" cap="none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Effectif N-1</a:t>
                      </a:r>
                    </a:p>
                  </a:txBody>
                  <a:tcPr marL="0" marR="0" marT="0" marB="0" anchor="ctr">
                    <a:lnL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5E5E5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2462">
                <a:tc>
                  <a:txBody>
                    <a:bodyPr/>
                    <a:lstStyle/>
                    <a:p>
                      <a:pPr marL="47625" marR="47625" lvl="0" indent="0"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600"/>
                    </a:p>
                  </a:txBody>
                  <a:tcPr marL="43205" marR="43205" marT="0" marB="0" anchor="ctr">
                    <a:lnL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AFAFA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47625" marR="47625" lvl="0" indent="0"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 u="none" strike="noStrike" cap="none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Niveau 3 (CAP)</a:t>
                      </a:r>
                    </a:p>
                  </a:txBody>
                  <a:tcPr marL="43205" marR="43205" marT="0" marB="0" anchor="ctr">
                    <a:lnL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AFAFA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u="none" strike="noStrike" cap="none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XX</a:t>
                      </a:r>
                    </a:p>
                  </a:txBody>
                  <a:tcPr marL="0" marR="0" marT="0" marB="0" anchor="ctr">
                    <a:lnL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AFAFA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2462">
                <a:tc>
                  <a:txBody>
                    <a:bodyPr/>
                    <a:lstStyle/>
                    <a:p>
                      <a:pPr marL="47625" marR="47625" lvl="0" indent="0"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600"/>
                    </a:p>
                  </a:txBody>
                  <a:tcPr marL="43205" marR="43205" marT="0" marB="0" anchor="ctr">
                    <a:lnL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5E5E5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47625" marR="47625" lvl="0" indent="0"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 u="none" strike="noStrike" cap="none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Niveau 4 (BAC/BP)</a:t>
                      </a:r>
                    </a:p>
                  </a:txBody>
                  <a:tcPr marL="43205" marR="43205" marT="0" marB="0" anchor="ctr">
                    <a:lnL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5E5E5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u="none" strike="noStrike" cap="none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XX</a:t>
                      </a:r>
                    </a:p>
                  </a:txBody>
                  <a:tcPr marL="0" marR="0" marT="0" marB="0" anchor="ctr">
                    <a:lnL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5E5E5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2462">
                <a:tc>
                  <a:txBody>
                    <a:bodyPr/>
                    <a:lstStyle/>
                    <a:p>
                      <a:pPr marL="47625" marR="47625" lvl="0" indent="0"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600"/>
                    </a:p>
                  </a:txBody>
                  <a:tcPr marL="43205" marR="43205" marT="0" marB="0" anchor="ctr">
                    <a:lnL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AFAFA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47625" marR="47625" lvl="0" indent="0"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 u="none" strike="noStrike" cap="none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Niveau 5 (BTS/DEUST)</a:t>
                      </a:r>
                    </a:p>
                  </a:txBody>
                  <a:tcPr marL="43205" marR="43205" marT="0" marB="0" anchor="ctr">
                    <a:lnL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AFAFA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u="none" strike="noStrike" cap="none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XX</a:t>
                      </a:r>
                    </a:p>
                  </a:txBody>
                  <a:tcPr marL="0" marR="0" marT="0" marB="0" anchor="ctr">
                    <a:lnL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AFAFA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2462">
                <a:tc>
                  <a:txBody>
                    <a:bodyPr/>
                    <a:lstStyle/>
                    <a:p>
                      <a:pPr marL="47625" marR="47625" lvl="0" indent="0"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600"/>
                    </a:p>
                  </a:txBody>
                  <a:tcPr marL="43205" marR="43205" marT="0" marB="0" anchor="ctr">
                    <a:lnL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5E5E5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47625" marR="47625" lvl="0" indent="0"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 u="none" strike="noStrike" cap="none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Niveau 6 (BUT/Licence)</a:t>
                      </a:r>
                    </a:p>
                  </a:txBody>
                  <a:tcPr marL="43205" marR="43205" marT="0" marB="0" anchor="ctr">
                    <a:lnL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5E5E5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u="none" strike="noStrike" cap="none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XX</a:t>
                      </a:r>
                    </a:p>
                  </a:txBody>
                  <a:tcPr marL="0" marR="0" marT="0" marB="0" anchor="ctr">
                    <a:lnL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5E5E5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2462">
                <a:tc>
                  <a:txBody>
                    <a:bodyPr/>
                    <a:lstStyle/>
                    <a:p>
                      <a:pPr marL="47625" marR="47625" lvl="0" indent="0"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600"/>
                    </a:p>
                  </a:txBody>
                  <a:tcPr marL="43205" marR="43205" marT="0" marB="0" anchor="ctr">
                    <a:lnL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AFAFA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47625" marR="47625" lvl="0" indent="0"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 u="none" strike="noStrike" cap="none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Niveau 7 (Master/Ingénieur)</a:t>
                      </a:r>
                    </a:p>
                  </a:txBody>
                  <a:tcPr marL="43205" marR="43205" marT="0" marB="0" anchor="ctr">
                    <a:lnL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AFAFA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u="none" strike="noStrike" cap="none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XX</a:t>
                      </a:r>
                    </a:p>
                  </a:txBody>
                  <a:tcPr marL="0" marR="0" marT="0" marB="0" anchor="ctr">
                    <a:lnL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AFAFA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2462">
                <a:tc>
                  <a:txBody>
                    <a:bodyPr/>
                    <a:lstStyle/>
                    <a:p>
                      <a:pPr marL="47625" marR="47625" lvl="0" indent="0"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600"/>
                    </a:p>
                  </a:txBody>
                  <a:tcPr marL="43205" marR="43205" marT="0" marB="0" anchor="ctr">
                    <a:lnL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5E5E5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47625" marR="47625" lvl="0" indent="0"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 u="none" strike="noStrike" cap="none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Niveau 8 (Doctorat)</a:t>
                      </a:r>
                    </a:p>
                  </a:txBody>
                  <a:tcPr marL="43205" marR="43205" marT="0" marB="0" anchor="ctr">
                    <a:lnL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5E5E5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u="none" strike="noStrike" cap="none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XX</a:t>
                      </a:r>
                    </a:p>
                  </a:txBody>
                  <a:tcPr marL="0" marR="0" marT="0" marB="0" anchor="ctr">
                    <a:lnL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5E5E5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9" name="ZoneTexte 18"/>
          <p:cNvSpPr txBox="1"/>
          <p:nvPr/>
        </p:nvSpPr>
        <p:spPr>
          <a:xfrm>
            <a:off x="9792149" y="6480681"/>
            <a:ext cx="1149241" cy="362918"/>
          </a:xfrm>
          <a:prstGeom prst="rect">
            <a:avLst/>
          </a:prstGeom>
          <a:noFill/>
        </p:spPr>
        <p:txBody>
          <a:bodyPr vert="horz" lIns="0" tIns="0" rIns="164177" bIns="0" rtlCol="0" anchor="ctr" anchorCtr="0">
            <a:noAutofit/>
          </a:bodyPr>
          <a:lstStyle/>
          <a:p>
            <a:pPr algn="r" defTabSz="829544" fontAlgn="ctr"/>
            <a:endParaRPr lang="fr-FR" sz="907" dirty="0">
              <a:solidFill>
                <a:srgbClr val="000000">
                  <a:alpha val="100000"/>
                </a:srgbClr>
              </a:solidFill>
              <a:latin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C18FE3144B6F40A47BB0DF655A63C3" ma:contentTypeVersion="14" ma:contentTypeDescription="Crée un document." ma:contentTypeScope="" ma:versionID="8f10c5349a9c7f404c1b8a8b5c4dd42d">
  <xsd:schema xmlns:xsd="http://www.w3.org/2001/XMLSchema" xmlns:xs="http://www.w3.org/2001/XMLSchema" xmlns:p="http://schemas.microsoft.com/office/2006/metadata/properties" xmlns:ns2="17a7d492-9908-4131-8faf-8abb11eb5ccc" xmlns:ns3="11a7bf6d-f23b-4f35-b2da-f50366bccb2f" targetNamespace="http://schemas.microsoft.com/office/2006/metadata/properties" ma:root="true" ma:fieldsID="84794b21fc84519c775b8520cb92e94c" ns2:_="" ns3:_="">
    <xsd:import namespace="17a7d492-9908-4131-8faf-8abb11eb5ccc"/>
    <xsd:import namespace="11a7bf6d-f23b-4f35-b2da-f50366bccb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a7d492-9908-4131-8faf-8abb11eb5c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a7bf6d-f23b-4f35-b2da-f50366bccb2f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DCB699-F145-48E7-A312-4148FBC7E4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7a7d492-9908-4131-8faf-8abb11eb5ccc"/>
    <ds:schemaRef ds:uri="11a7bf6d-f23b-4f35-b2da-f50366bccb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0D0BD1F-7A2B-4066-A4B0-EC36376CF71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B70BB00-E9A8-4F7C-AE53-A533023D3E17}">
  <ds:schemaRefs>
    <ds:schemaRef ds:uri="http://schemas.microsoft.com/office/2006/documentManagement/types"/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  <ds:schemaRef ds:uri="http://www.w3.org/XML/1998/namespace"/>
    <ds:schemaRef ds:uri="11a7bf6d-f23b-4f35-b2da-f50366bccb2f"/>
    <ds:schemaRef ds:uri="http://schemas.microsoft.com/office/infopath/2007/PartnerControls"/>
    <ds:schemaRef ds:uri="17a7d492-9908-4131-8faf-8abb11eb5ccc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158</Words>
  <Application>Microsoft Office PowerPoint</Application>
  <PresentationFormat>Grand écran</PresentationFormat>
  <Paragraphs>28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Calibri</vt:lpstr>
      <vt:lpstr>Theme17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Fiche sygnalétique porteur à joindre dans la publication AAP</dc:title>
  <dc:creator>MOLLOIS Ewa</dc:creator>
  <cp:lastModifiedBy>MOLLOIS Ewa</cp:lastModifiedBy>
  <cp:revision>6</cp:revision>
  <dcterms:created xsi:type="dcterms:W3CDTF">2025-01-27T14:12:12Z</dcterms:created>
  <dcterms:modified xsi:type="dcterms:W3CDTF">2026-03-23T11:37:11Z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0x01010059C18FE3144B6F40A47BB0DF655A63C3</vt:lpwstr>
  </property>
</Properties>
</file>