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6.xml" ContentType="application/vnd.openxmlformats-officedocument.presentationml.tags+xml"/>
  <Override PartName="/ppt/tags/tag17.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8.xml" ContentType="application/vnd.openxmlformats-officedocument.presentationml.tags+xml"/>
  <Override PartName="/ppt/notesSlides/notesSlide8.xml" ContentType="application/vnd.openxmlformats-officedocument.presentationml.notesSlide+xml"/>
  <Override PartName="/ppt/tags/tag19.xml" ContentType="application/vnd.openxmlformats-officedocument.presentationml.tags+xml"/>
  <Override PartName="/ppt/notesSlides/notesSlide9.xml" ContentType="application/vnd.openxmlformats-officedocument.presentationml.notesSlide+xml"/>
  <Override PartName="/ppt/tags/tag20.xml" ContentType="application/vnd.openxmlformats-officedocument.presentationml.tags+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8"/>
  </p:notesMasterIdLst>
  <p:handoutMasterIdLst>
    <p:handoutMasterId r:id="rId19"/>
  </p:handoutMasterIdLst>
  <p:sldIdLst>
    <p:sldId id="1213" r:id="rId5"/>
    <p:sldId id="1225" r:id="rId6"/>
    <p:sldId id="1226" r:id="rId7"/>
    <p:sldId id="1224" r:id="rId8"/>
    <p:sldId id="1210" r:id="rId9"/>
    <p:sldId id="1223" r:id="rId10"/>
    <p:sldId id="267" r:id="rId11"/>
    <p:sldId id="1208" r:id="rId12"/>
    <p:sldId id="280" r:id="rId13"/>
    <p:sldId id="272" r:id="rId14"/>
    <p:sldId id="1229" r:id="rId15"/>
    <p:sldId id="1218" r:id="rId16"/>
    <p:sldId id="1215" r:id="rId17"/>
  </p:sldIdLst>
  <p:sldSz cx="16256000" cy="9144000"/>
  <p:notesSz cx="6797675" cy="9926638"/>
  <p:custDataLst>
    <p:tags r:id="rId2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F3F1EF"/>
    <a:srgbClr val="284F9E"/>
    <a:srgbClr val="636363"/>
    <a:srgbClr val="DAD4CD"/>
    <a:srgbClr val="FFFF4D"/>
    <a:srgbClr val="FFFF99"/>
    <a:srgbClr val="FFFFE5"/>
    <a:srgbClr val="FFFDE5"/>
    <a:srgbClr val="FFFB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7" d="100"/>
          <a:sy n="87" d="100"/>
        </p:scale>
        <p:origin x="126" y="2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0FF1B2-6CA5-4955-9F68-AA2D1008859A}"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fr-FR"/>
        </a:p>
      </dgm:t>
    </dgm:pt>
    <dgm:pt modelId="{5394A788-CC8A-4FA2-96F5-D17083527ABB}">
      <dgm:prSet phldrT="[Texte]"/>
      <dgm:spPr>
        <a:solidFill>
          <a:schemeClr val="tx2"/>
        </a:solidFill>
      </dgm:spPr>
      <dgm:t>
        <a:bodyPr/>
        <a:lstStyle/>
        <a:p>
          <a:pPr algn="just"/>
          <a:r>
            <a:rPr lang="fr-FR" dirty="0">
              <a:solidFill>
                <a:schemeClr val="tx1">
                  <a:lumMod val="60000"/>
                  <a:lumOff val="40000"/>
                </a:schemeClr>
              </a:solidFill>
            </a:rPr>
            <a:t>Accompagnement direct sous forme de subvention et d’expertise métiers </a:t>
          </a:r>
        </a:p>
      </dgm:t>
    </dgm:pt>
    <dgm:pt modelId="{C7F5C6D8-B6DC-4AF8-9E19-CAF873B31A93}" type="parTrans" cxnId="{6B63991D-47DB-41C7-981F-3C4C060B5226}">
      <dgm:prSet/>
      <dgm:spPr/>
      <dgm:t>
        <a:bodyPr/>
        <a:lstStyle/>
        <a:p>
          <a:pPr algn="just"/>
          <a:endParaRPr lang="fr-FR"/>
        </a:p>
      </dgm:t>
    </dgm:pt>
    <dgm:pt modelId="{F50B4E84-8B13-4067-BB94-A95904D42468}" type="sibTrans" cxnId="{6B63991D-47DB-41C7-981F-3C4C060B5226}">
      <dgm:prSet/>
      <dgm:spPr/>
      <dgm:t>
        <a:bodyPr/>
        <a:lstStyle/>
        <a:p>
          <a:pPr algn="just"/>
          <a:endParaRPr lang="fr-FR"/>
        </a:p>
      </dgm:t>
    </dgm:pt>
    <dgm:pt modelId="{A3EBA652-2610-4A25-BAB2-2C0DF463236A}">
      <dgm:prSet phldrT="[Texte]"/>
      <dgm:spPr/>
      <dgm:t>
        <a:bodyPr/>
        <a:lstStyle/>
        <a:p>
          <a:pPr algn="just"/>
          <a:r>
            <a:rPr lang="fr-FR" dirty="0"/>
            <a:t>Versement d’une subvention pour mettre en œuvre le dispositif </a:t>
          </a:r>
        </a:p>
      </dgm:t>
    </dgm:pt>
    <dgm:pt modelId="{08A2AE85-109F-448F-8EE2-46122D787D39}" type="parTrans" cxnId="{0A693472-7D24-464B-A44A-6363F2C60BA5}">
      <dgm:prSet/>
      <dgm:spPr/>
      <dgm:t>
        <a:bodyPr/>
        <a:lstStyle/>
        <a:p>
          <a:pPr algn="just"/>
          <a:endParaRPr lang="fr-FR"/>
        </a:p>
      </dgm:t>
    </dgm:pt>
    <dgm:pt modelId="{51EE9379-061A-4DA6-ABF8-0E32474B8A11}" type="sibTrans" cxnId="{0A693472-7D24-464B-A44A-6363F2C60BA5}">
      <dgm:prSet/>
      <dgm:spPr/>
      <dgm:t>
        <a:bodyPr/>
        <a:lstStyle/>
        <a:p>
          <a:pPr algn="just"/>
          <a:endParaRPr lang="fr-FR"/>
        </a:p>
      </dgm:t>
    </dgm:pt>
    <dgm:pt modelId="{4E8A6158-E2EC-4FF6-87A2-D0E586E3E7E8}">
      <dgm:prSet phldrT="[Texte]"/>
      <dgm:spPr/>
      <dgm:t>
        <a:bodyPr/>
        <a:lstStyle/>
        <a:p>
          <a:pPr algn="just"/>
          <a:r>
            <a:rPr lang="fr-FR" dirty="0"/>
            <a:t>Mise à disposition de réalisations du CCCA-BTP : modules pédagogiques, vidéos, documentation, kit méthodologique etc…</a:t>
          </a:r>
        </a:p>
      </dgm:t>
    </dgm:pt>
    <dgm:pt modelId="{2286AB95-8E67-4D6A-9200-0624E9C61458}" type="parTrans" cxnId="{4F9E7907-9562-4336-9D10-36A2A5771C6B}">
      <dgm:prSet/>
      <dgm:spPr/>
      <dgm:t>
        <a:bodyPr/>
        <a:lstStyle/>
        <a:p>
          <a:pPr algn="just"/>
          <a:endParaRPr lang="fr-FR"/>
        </a:p>
      </dgm:t>
    </dgm:pt>
    <dgm:pt modelId="{278378E9-897C-4A31-BB89-D938CB54DC5F}" type="sibTrans" cxnId="{4F9E7907-9562-4336-9D10-36A2A5771C6B}">
      <dgm:prSet/>
      <dgm:spPr/>
      <dgm:t>
        <a:bodyPr/>
        <a:lstStyle/>
        <a:p>
          <a:pPr algn="just"/>
          <a:endParaRPr lang="fr-FR"/>
        </a:p>
      </dgm:t>
    </dgm:pt>
    <dgm:pt modelId="{2A1C5BAF-8F2E-45CB-93B0-AC22D732199B}">
      <dgm:prSet phldrT="[Texte]"/>
      <dgm:spPr/>
      <dgm:t>
        <a:bodyPr/>
        <a:lstStyle/>
        <a:p>
          <a:pPr algn="just"/>
          <a:r>
            <a:rPr lang="fr-FR" dirty="0"/>
            <a:t>Apport des préconisations, analyse de la pertinence entre les contenus métiers proposés et les référentiels en vigueur etc.</a:t>
          </a:r>
        </a:p>
      </dgm:t>
    </dgm:pt>
    <dgm:pt modelId="{247A3F17-E03C-4AAF-911F-7CA1A3DD69A7}" type="parTrans" cxnId="{82D08A84-8B84-4900-B3F1-8B1ED17BC387}">
      <dgm:prSet/>
      <dgm:spPr/>
      <dgm:t>
        <a:bodyPr/>
        <a:lstStyle/>
        <a:p>
          <a:pPr algn="just"/>
          <a:endParaRPr lang="fr-FR"/>
        </a:p>
      </dgm:t>
    </dgm:pt>
    <dgm:pt modelId="{E77316A0-1AA2-4B10-88E2-45CAB140B5BB}" type="sibTrans" cxnId="{82D08A84-8B84-4900-B3F1-8B1ED17BC387}">
      <dgm:prSet/>
      <dgm:spPr/>
      <dgm:t>
        <a:bodyPr/>
        <a:lstStyle/>
        <a:p>
          <a:pPr algn="just"/>
          <a:endParaRPr lang="fr-FR"/>
        </a:p>
      </dgm:t>
    </dgm:pt>
    <dgm:pt modelId="{646E3947-7CA4-4603-B65B-CFFBFF35155C}" type="pres">
      <dgm:prSet presAssocID="{300FF1B2-6CA5-4955-9F68-AA2D1008859A}" presName="linear" presStyleCnt="0">
        <dgm:presLayoutVars>
          <dgm:animLvl val="lvl"/>
          <dgm:resizeHandles val="exact"/>
        </dgm:presLayoutVars>
      </dgm:prSet>
      <dgm:spPr/>
    </dgm:pt>
    <dgm:pt modelId="{8147F9C1-7DC5-4CEA-AEFE-93B5C44EDED1}" type="pres">
      <dgm:prSet presAssocID="{5394A788-CC8A-4FA2-96F5-D17083527ABB}" presName="parentText" presStyleLbl="node1" presStyleIdx="0" presStyleCnt="1">
        <dgm:presLayoutVars>
          <dgm:chMax val="0"/>
          <dgm:bulletEnabled val="1"/>
        </dgm:presLayoutVars>
      </dgm:prSet>
      <dgm:spPr/>
    </dgm:pt>
    <dgm:pt modelId="{280B2A0B-C53A-4593-8D00-5FB9FA57650D}" type="pres">
      <dgm:prSet presAssocID="{5394A788-CC8A-4FA2-96F5-D17083527ABB}" presName="childText" presStyleLbl="revTx" presStyleIdx="0" presStyleCnt="1">
        <dgm:presLayoutVars>
          <dgm:bulletEnabled val="1"/>
        </dgm:presLayoutVars>
      </dgm:prSet>
      <dgm:spPr/>
    </dgm:pt>
  </dgm:ptLst>
  <dgm:cxnLst>
    <dgm:cxn modelId="{FAE44504-61E6-40A3-95EA-40CC29CDA7DF}" type="presOf" srcId="{A3EBA652-2610-4A25-BAB2-2C0DF463236A}" destId="{280B2A0B-C53A-4593-8D00-5FB9FA57650D}" srcOrd="0" destOrd="0" presId="urn:microsoft.com/office/officeart/2005/8/layout/vList2"/>
    <dgm:cxn modelId="{4F9E7907-9562-4336-9D10-36A2A5771C6B}" srcId="{5394A788-CC8A-4FA2-96F5-D17083527ABB}" destId="{4E8A6158-E2EC-4FF6-87A2-D0E586E3E7E8}" srcOrd="1" destOrd="0" parTransId="{2286AB95-8E67-4D6A-9200-0624E9C61458}" sibTransId="{278378E9-897C-4A31-BB89-D938CB54DC5F}"/>
    <dgm:cxn modelId="{6B63991D-47DB-41C7-981F-3C4C060B5226}" srcId="{300FF1B2-6CA5-4955-9F68-AA2D1008859A}" destId="{5394A788-CC8A-4FA2-96F5-D17083527ABB}" srcOrd="0" destOrd="0" parTransId="{C7F5C6D8-B6DC-4AF8-9E19-CAF873B31A93}" sibTransId="{F50B4E84-8B13-4067-BB94-A95904D42468}"/>
    <dgm:cxn modelId="{0A693472-7D24-464B-A44A-6363F2C60BA5}" srcId="{5394A788-CC8A-4FA2-96F5-D17083527ABB}" destId="{A3EBA652-2610-4A25-BAB2-2C0DF463236A}" srcOrd="0" destOrd="0" parTransId="{08A2AE85-109F-448F-8EE2-46122D787D39}" sibTransId="{51EE9379-061A-4DA6-ABF8-0E32474B8A11}"/>
    <dgm:cxn modelId="{9DC81D75-685F-40A5-AE92-C98290E2CA0F}" type="presOf" srcId="{4E8A6158-E2EC-4FF6-87A2-D0E586E3E7E8}" destId="{280B2A0B-C53A-4593-8D00-5FB9FA57650D}" srcOrd="0" destOrd="1" presId="urn:microsoft.com/office/officeart/2005/8/layout/vList2"/>
    <dgm:cxn modelId="{8A84C680-967F-4B9F-9B67-1177AEDC606D}" type="presOf" srcId="{5394A788-CC8A-4FA2-96F5-D17083527ABB}" destId="{8147F9C1-7DC5-4CEA-AEFE-93B5C44EDED1}" srcOrd="0" destOrd="0" presId="urn:microsoft.com/office/officeart/2005/8/layout/vList2"/>
    <dgm:cxn modelId="{82D08A84-8B84-4900-B3F1-8B1ED17BC387}" srcId="{5394A788-CC8A-4FA2-96F5-D17083527ABB}" destId="{2A1C5BAF-8F2E-45CB-93B0-AC22D732199B}" srcOrd="2" destOrd="0" parTransId="{247A3F17-E03C-4AAF-911F-7CA1A3DD69A7}" sibTransId="{E77316A0-1AA2-4B10-88E2-45CAB140B5BB}"/>
    <dgm:cxn modelId="{7552568C-4DF4-410F-914D-18B6A8316C1D}" type="presOf" srcId="{2A1C5BAF-8F2E-45CB-93B0-AC22D732199B}" destId="{280B2A0B-C53A-4593-8D00-5FB9FA57650D}" srcOrd="0" destOrd="2" presId="urn:microsoft.com/office/officeart/2005/8/layout/vList2"/>
    <dgm:cxn modelId="{F92928E0-FCA6-41C9-955B-340E3B1ED8D9}" type="presOf" srcId="{300FF1B2-6CA5-4955-9F68-AA2D1008859A}" destId="{646E3947-7CA4-4603-B65B-CFFBFF35155C}" srcOrd="0" destOrd="0" presId="urn:microsoft.com/office/officeart/2005/8/layout/vList2"/>
    <dgm:cxn modelId="{1730824F-244B-41B8-B578-9789E3C6368B}" type="presParOf" srcId="{646E3947-7CA4-4603-B65B-CFFBFF35155C}" destId="{8147F9C1-7DC5-4CEA-AEFE-93B5C44EDED1}" srcOrd="0" destOrd="0" presId="urn:microsoft.com/office/officeart/2005/8/layout/vList2"/>
    <dgm:cxn modelId="{B9FC077C-01ED-4FB7-8D25-1C99D40D0DE7}" type="presParOf" srcId="{646E3947-7CA4-4603-B65B-CFFBFF35155C}" destId="{280B2A0B-C53A-4593-8D00-5FB9FA57650D}" srcOrd="1" destOrd="0" presId="urn:microsoft.com/office/officeart/2005/8/layout/vList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47F9C1-7DC5-4CEA-AEFE-93B5C44EDED1}">
      <dsp:nvSpPr>
        <dsp:cNvPr id="0" name=""/>
        <dsp:cNvSpPr/>
      </dsp:nvSpPr>
      <dsp:spPr>
        <a:xfrm>
          <a:off x="0" y="24176"/>
          <a:ext cx="10837333" cy="1428570"/>
        </a:xfrm>
        <a:prstGeom prst="roundRect">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just" defTabSz="1644650">
            <a:lnSpc>
              <a:spcPct val="90000"/>
            </a:lnSpc>
            <a:spcBef>
              <a:spcPct val="0"/>
            </a:spcBef>
            <a:spcAft>
              <a:spcPct val="35000"/>
            </a:spcAft>
            <a:buNone/>
          </a:pPr>
          <a:r>
            <a:rPr lang="fr-FR" sz="3700" kern="1200" dirty="0">
              <a:solidFill>
                <a:schemeClr val="tx1">
                  <a:lumMod val="60000"/>
                  <a:lumOff val="40000"/>
                </a:schemeClr>
              </a:solidFill>
            </a:rPr>
            <a:t>Accompagnement direct sous forme de subvention et d’expertise métiers </a:t>
          </a:r>
        </a:p>
      </dsp:txBody>
      <dsp:txXfrm>
        <a:off x="69737" y="93913"/>
        <a:ext cx="10697859" cy="1289096"/>
      </dsp:txXfrm>
    </dsp:sp>
    <dsp:sp modelId="{280B2A0B-C53A-4593-8D00-5FB9FA57650D}">
      <dsp:nvSpPr>
        <dsp:cNvPr id="0" name=""/>
        <dsp:cNvSpPr/>
      </dsp:nvSpPr>
      <dsp:spPr>
        <a:xfrm>
          <a:off x="0" y="1452747"/>
          <a:ext cx="10837333" cy="3369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4085" tIns="46990" rIns="263144" bIns="46990" numCol="1" spcCol="1270" anchor="t" anchorCtr="0">
          <a:noAutofit/>
        </a:bodyPr>
        <a:lstStyle/>
        <a:p>
          <a:pPr marL="285750" lvl="1" indent="-285750" algn="just" defTabSz="1289050">
            <a:lnSpc>
              <a:spcPct val="90000"/>
            </a:lnSpc>
            <a:spcBef>
              <a:spcPct val="0"/>
            </a:spcBef>
            <a:spcAft>
              <a:spcPct val="20000"/>
            </a:spcAft>
            <a:buChar char="•"/>
          </a:pPr>
          <a:r>
            <a:rPr lang="fr-FR" sz="2900" kern="1200" dirty="0"/>
            <a:t>Versement d’une subvention pour mettre en œuvre le dispositif </a:t>
          </a:r>
        </a:p>
        <a:p>
          <a:pPr marL="285750" lvl="1" indent="-285750" algn="just" defTabSz="1289050">
            <a:lnSpc>
              <a:spcPct val="90000"/>
            </a:lnSpc>
            <a:spcBef>
              <a:spcPct val="0"/>
            </a:spcBef>
            <a:spcAft>
              <a:spcPct val="20000"/>
            </a:spcAft>
            <a:buChar char="•"/>
          </a:pPr>
          <a:r>
            <a:rPr lang="fr-FR" sz="2900" kern="1200" dirty="0"/>
            <a:t>Mise à disposition de réalisations du CCCA-BTP : modules pédagogiques, vidéos, documentation, kit méthodologique etc…</a:t>
          </a:r>
        </a:p>
        <a:p>
          <a:pPr marL="285750" lvl="1" indent="-285750" algn="just" defTabSz="1289050">
            <a:lnSpc>
              <a:spcPct val="90000"/>
            </a:lnSpc>
            <a:spcBef>
              <a:spcPct val="0"/>
            </a:spcBef>
            <a:spcAft>
              <a:spcPct val="20000"/>
            </a:spcAft>
            <a:buChar char="•"/>
          </a:pPr>
          <a:r>
            <a:rPr lang="fr-FR" sz="2900" kern="1200" dirty="0"/>
            <a:t>Apport des préconisations, analyse de la pertinence entre les contenus métiers proposés et les référentiels en vigueur etc.</a:t>
          </a:r>
        </a:p>
      </dsp:txBody>
      <dsp:txXfrm>
        <a:off x="0" y="1452747"/>
        <a:ext cx="10837333" cy="336996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D2BC8CF-220E-473C-B76F-2639E81AA162}"/>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fr-FR" dirty="0"/>
          </a:p>
        </p:txBody>
      </p:sp>
      <p:sp>
        <p:nvSpPr>
          <p:cNvPr id="3" name="Date Placeholder 2">
            <a:extLst>
              <a:ext uri="{FF2B5EF4-FFF2-40B4-BE49-F238E27FC236}">
                <a16:creationId xmlns:a16="http://schemas.microsoft.com/office/drawing/2014/main" id="{CF84FDD5-EB3B-4492-BE24-F4E6BC19090A}"/>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B9A9E58F-F4DF-4176-AC71-237F7F3E2EBF}" type="datetimeFigureOut">
              <a:rPr lang="fr-FR" smtClean="0"/>
              <a:t>03/06/2022</a:t>
            </a:fld>
            <a:endParaRPr lang="fr-FR" dirty="0"/>
          </a:p>
        </p:txBody>
      </p:sp>
      <p:sp>
        <p:nvSpPr>
          <p:cNvPr id="4" name="Footer Placeholder 3">
            <a:extLst>
              <a:ext uri="{FF2B5EF4-FFF2-40B4-BE49-F238E27FC236}">
                <a16:creationId xmlns:a16="http://schemas.microsoft.com/office/drawing/2014/main" id="{B718A2F8-347F-4230-B857-ECAD22B6583A}"/>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fr-FR" dirty="0"/>
          </a:p>
        </p:txBody>
      </p:sp>
      <p:sp>
        <p:nvSpPr>
          <p:cNvPr id="5" name="Slide Number Placeholder 4">
            <a:extLst>
              <a:ext uri="{FF2B5EF4-FFF2-40B4-BE49-F238E27FC236}">
                <a16:creationId xmlns:a16="http://schemas.microsoft.com/office/drawing/2014/main" id="{33FB3D8A-4E4D-4076-BFF0-D990E5839B72}"/>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E585E200-771C-4664-B9D4-7492564CEF4C}" type="slidenum">
              <a:rPr lang="fr-FR" smtClean="0"/>
              <a:t>‹N°›</a:t>
            </a:fld>
            <a:endParaRPr lang="fr-FR" dirty="0"/>
          </a:p>
        </p:txBody>
      </p:sp>
    </p:spTree>
    <p:extLst>
      <p:ext uri="{BB962C8B-B14F-4D97-AF65-F5344CB8AC3E}">
        <p14:creationId xmlns:p14="http://schemas.microsoft.com/office/powerpoint/2010/main" val="215919241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fr-FR"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821C3837-F882-4D2E-A14F-0BEDE2685376}" type="datetimeFigureOut">
              <a:rPr lang="fr-FR" smtClean="0"/>
              <a:t>03/06/2022</a:t>
            </a:fld>
            <a:endParaRPr lang="fr-FR"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fr-FR"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fr-FR"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3245705E-B4A9-4A7E-826E-F5AC2209D5D8}" type="slidenum">
              <a:rPr lang="fr-FR" smtClean="0"/>
              <a:t>‹N°›</a:t>
            </a:fld>
            <a:endParaRPr lang="fr-FR" dirty="0"/>
          </a:p>
        </p:txBody>
      </p:sp>
    </p:spTree>
    <p:extLst>
      <p:ext uri="{BB962C8B-B14F-4D97-AF65-F5344CB8AC3E}">
        <p14:creationId xmlns:p14="http://schemas.microsoft.com/office/powerpoint/2010/main" val="238780854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245705E-B4A9-4A7E-826E-F5AC2209D5D8}" type="slidenum">
              <a:rPr lang="fr-FR" smtClean="0"/>
              <a:t>2</a:t>
            </a:fld>
            <a:endParaRPr lang="fr-FR" dirty="0"/>
          </a:p>
        </p:txBody>
      </p:sp>
    </p:spTree>
    <p:extLst>
      <p:ext uri="{BB962C8B-B14F-4D97-AF65-F5344CB8AC3E}">
        <p14:creationId xmlns:p14="http://schemas.microsoft.com/office/powerpoint/2010/main" val="29603812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245705E-B4A9-4A7E-826E-F5AC2209D5D8}" type="slidenum">
              <a:rPr lang="fr-FR" smtClean="0"/>
              <a:t>11</a:t>
            </a:fld>
            <a:endParaRPr lang="fr-FR" dirty="0"/>
          </a:p>
        </p:txBody>
      </p:sp>
    </p:spTree>
    <p:extLst>
      <p:ext uri="{BB962C8B-B14F-4D97-AF65-F5344CB8AC3E}">
        <p14:creationId xmlns:p14="http://schemas.microsoft.com/office/powerpoint/2010/main" val="13778173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245705E-B4A9-4A7E-826E-F5AC2209D5D8}" type="slidenum">
              <a:rPr lang="fr-FR" smtClean="0"/>
              <a:t>3</a:t>
            </a:fld>
            <a:endParaRPr lang="fr-FR" dirty="0"/>
          </a:p>
        </p:txBody>
      </p:sp>
    </p:spTree>
    <p:extLst>
      <p:ext uri="{BB962C8B-B14F-4D97-AF65-F5344CB8AC3E}">
        <p14:creationId xmlns:p14="http://schemas.microsoft.com/office/powerpoint/2010/main" val="6351064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245705E-B4A9-4A7E-826E-F5AC2209D5D8}" type="slidenum">
              <a:rPr lang="fr-FR" smtClean="0"/>
              <a:t>4</a:t>
            </a:fld>
            <a:endParaRPr lang="fr-FR" dirty="0"/>
          </a:p>
        </p:txBody>
      </p:sp>
    </p:spTree>
    <p:extLst>
      <p:ext uri="{BB962C8B-B14F-4D97-AF65-F5344CB8AC3E}">
        <p14:creationId xmlns:p14="http://schemas.microsoft.com/office/powerpoint/2010/main" val="15219312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245705E-B4A9-4A7E-826E-F5AC2209D5D8}" type="slidenum">
              <a:rPr lang="fr-FR" smtClean="0"/>
              <a:t>5</a:t>
            </a:fld>
            <a:endParaRPr lang="fr-FR" dirty="0"/>
          </a:p>
        </p:txBody>
      </p:sp>
    </p:spTree>
    <p:extLst>
      <p:ext uri="{BB962C8B-B14F-4D97-AF65-F5344CB8AC3E}">
        <p14:creationId xmlns:p14="http://schemas.microsoft.com/office/powerpoint/2010/main" val="37857980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245705E-B4A9-4A7E-826E-F5AC2209D5D8}" type="slidenum">
              <a:rPr lang="fr-FR" smtClean="0"/>
              <a:t>6</a:t>
            </a:fld>
            <a:endParaRPr lang="fr-FR" dirty="0"/>
          </a:p>
        </p:txBody>
      </p:sp>
    </p:spTree>
    <p:extLst>
      <p:ext uri="{BB962C8B-B14F-4D97-AF65-F5344CB8AC3E}">
        <p14:creationId xmlns:p14="http://schemas.microsoft.com/office/powerpoint/2010/main" val="9782379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a:t>TRUCS ET ASTUCES  </a:t>
            </a:r>
          </a:p>
          <a:p>
            <a:r>
              <a:rPr lang="fr-FR" dirty="0"/>
              <a:t>Un formalisme accompagné et guidé par la plateforme lors du dépôt de mon dossier : </a:t>
            </a:r>
          </a:p>
          <a:p>
            <a:pPr marL="171450" indent="-171450">
              <a:buFontTx/>
              <a:buChar char="-"/>
            </a:pPr>
            <a:r>
              <a:rPr lang="fr-FR" dirty="0"/>
              <a:t>Respect du temps et des délais de l’AàP/AàC </a:t>
            </a:r>
          </a:p>
          <a:p>
            <a:pPr marL="171450" indent="-171450">
              <a:buFontTx/>
              <a:buChar char="-"/>
            </a:pPr>
            <a:r>
              <a:rPr lang="fr-FR" dirty="0"/>
              <a:t>Intégralité des documents déposés</a:t>
            </a:r>
          </a:p>
        </p:txBody>
      </p:sp>
      <p:sp>
        <p:nvSpPr>
          <p:cNvPr id="4" name="Espace réservé du numéro de diapositive 3"/>
          <p:cNvSpPr>
            <a:spLocks noGrp="1"/>
          </p:cNvSpPr>
          <p:nvPr>
            <p:ph type="sldNum" sz="quarter" idx="5"/>
          </p:nvPr>
        </p:nvSpPr>
        <p:spPr/>
        <p:txBody>
          <a:bodyPr/>
          <a:lstStyle/>
          <a:p>
            <a:fld id="{3245705E-B4A9-4A7E-826E-F5AC2209D5D8}" type="slidenum">
              <a:rPr lang="fr-FR" smtClean="0"/>
              <a:t>7</a:t>
            </a:fld>
            <a:endParaRPr lang="fr-FR" dirty="0"/>
          </a:p>
        </p:txBody>
      </p:sp>
    </p:spTree>
    <p:extLst>
      <p:ext uri="{BB962C8B-B14F-4D97-AF65-F5344CB8AC3E}">
        <p14:creationId xmlns:p14="http://schemas.microsoft.com/office/powerpoint/2010/main" val="16655188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1" dirty="0"/>
              <a:t>TRUCS ET ASTUCES  </a:t>
            </a:r>
          </a:p>
          <a:p>
            <a:pPr marL="228600" indent="-228600">
              <a:buFont typeface="+mj-lt"/>
              <a:buAutoNum type="arabicPeriod"/>
            </a:pPr>
            <a:r>
              <a:rPr lang="fr-FR" dirty="0"/>
              <a:t>Règle de financement 2022 / 50 à 80 % (décision du CA)</a:t>
            </a:r>
          </a:p>
          <a:p>
            <a:r>
              <a:rPr lang="fr-FR" dirty="0"/>
              <a:t>De fait, je suis porteur de projet, je dois anticiper : </a:t>
            </a:r>
          </a:p>
          <a:p>
            <a:pPr marL="171450" indent="-171450">
              <a:buFontTx/>
              <a:buChar char="-"/>
            </a:pPr>
            <a:r>
              <a:rPr lang="fr-FR" dirty="0"/>
              <a:t>Financement à 50%, comment je finance les 50% complémentaires</a:t>
            </a:r>
          </a:p>
          <a:p>
            <a:pPr marL="171450" indent="-171450">
              <a:buFontTx/>
              <a:buChar char="-"/>
            </a:pPr>
            <a:r>
              <a:rPr lang="fr-FR" dirty="0"/>
              <a:t>Financement à 80%, comment je finances les 20% complémentaires</a:t>
            </a:r>
          </a:p>
          <a:p>
            <a:pPr marL="228600" indent="-228600">
              <a:buFont typeface="+mj-lt"/>
              <a:buAutoNum type="arabicPeriod" startAt="2"/>
            </a:pPr>
            <a:r>
              <a:rPr lang="fr-FR" dirty="0"/>
              <a:t>Attention particulière à porter sur les critères de gratuité de diffusion et de non commercialisation du projet : ils entrent en ligne de compte dans l’évaluation de l’éligibilité et de la recevabilité du projet </a:t>
            </a:r>
          </a:p>
        </p:txBody>
      </p:sp>
      <p:sp>
        <p:nvSpPr>
          <p:cNvPr id="4" name="Espace réservé du numéro de diapositive 3"/>
          <p:cNvSpPr>
            <a:spLocks noGrp="1"/>
          </p:cNvSpPr>
          <p:nvPr>
            <p:ph type="sldNum" sz="quarter" idx="5"/>
          </p:nvPr>
        </p:nvSpPr>
        <p:spPr/>
        <p:txBody>
          <a:bodyPr/>
          <a:lstStyle/>
          <a:p>
            <a:fld id="{3245705E-B4A9-4A7E-826E-F5AC2209D5D8}" type="slidenum">
              <a:rPr lang="fr-FR" smtClean="0"/>
              <a:t>8</a:t>
            </a:fld>
            <a:endParaRPr lang="fr-FR" dirty="0"/>
          </a:p>
        </p:txBody>
      </p:sp>
    </p:spTree>
    <p:extLst>
      <p:ext uri="{BB962C8B-B14F-4D97-AF65-F5344CB8AC3E}">
        <p14:creationId xmlns:p14="http://schemas.microsoft.com/office/powerpoint/2010/main" val="14792126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1" dirty="0"/>
              <a:t>TRUCS ET ASTUCES : </a:t>
            </a:r>
          </a:p>
          <a:p>
            <a:pPr marL="228600" indent="-228600">
              <a:buFont typeface="+mj-lt"/>
              <a:buAutoNum type="arabicPeriod"/>
            </a:pPr>
            <a:r>
              <a:rPr lang="fr-FR" dirty="0"/>
              <a:t>Si vous n’êtes jamais allé sur la plateforme, il est important de renseigner « Mon organisme » d’ores et déjà. A défaut, lorsque vous devrez vous créer un compte personnel, vous perdrez du temps car un compte personnel doit systématiquement être rattaché à un organisme.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fr-FR" sz="1200" dirty="0">
                <a:solidFill>
                  <a:schemeClr val="bg1">
                    <a:lumMod val="50000"/>
                  </a:schemeClr>
                </a:solidFill>
                <a:latin typeface="Arial" panose="020B0604020202020204" pitchFamily="34" charset="0"/>
              </a:rPr>
              <a:t>La fiche synthétique du projet (formulaire de saisie) : c’est une nouveauté de la plateforme, vous renseignez maintenant des champs directement sur la plateforme, évitant l’angoisse de la page blanche !</a:t>
            </a:r>
          </a:p>
          <a:p>
            <a:endParaRPr lang="fr-FR" dirty="0"/>
          </a:p>
        </p:txBody>
      </p:sp>
      <p:sp>
        <p:nvSpPr>
          <p:cNvPr id="4" name="Espace réservé du numéro de diapositive 3"/>
          <p:cNvSpPr>
            <a:spLocks noGrp="1"/>
          </p:cNvSpPr>
          <p:nvPr>
            <p:ph type="sldNum" sz="quarter" idx="5"/>
          </p:nvPr>
        </p:nvSpPr>
        <p:spPr/>
        <p:txBody>
          <a:bodyPr/>
          <a:lstStyle/>
          <a:p>
            <a:fld id="{3245705E-B4A9-4A7E-826E-F5AC2209D5D8}" type="slidenum">
              <a:rPr lang="fr-FR" smtClean="0"/>
              <a:t>9</a:t>
            </a:fld>
            <a:endParaRPr lang="fr-FR" dirty="0"/>
          </a:p>
        </p:txBody>
      </p:sp>
    </p:spTree>
    <p:extLst>
      <p:ext uri="{BB962C8B-B14F-4D97-AF65-F5344CB8AC3E}">
        <p14:creationId xmlns:p14="http://schemas.microsoft.com/office/powerpoint/2010/main" val="19735092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1" dirty="0"/>
              <a:t>TRUCS ET ASTUCES : </a:t>
            </a:r>
          </a:p>
          <a:p>
            <a:pPr marL="228600" indent="-228600">
              <a:buFont typeface="+mj-lt"/>
              <a:buAutoNum type="arabicPeriod"/>
            </a:pPr>
            <a:r>
              <a:rPr lang="fr-FR" b="0" dirty="0"/>
              <a:t>A titre d’exemple, un dossier déposé, à l’issue de la période de dépôt, s’il passe en commission de présélection le mois M, est examiné en GTP à M+1, enfin est présenté au CA le mois M+2</a:t>
            </a:r>
          </a:p>
          <a:p>
            <a:pPr marL="228600" indent="-228600">
              <a:buFont typeface="+mj-lt"/>
              <a:buAutoNum type="arabicPeriod"/>
            </a:pPr>
            <a:r>
              <a:rPr lang="fr-FR" b="0" dirty="0"/>
              <a:t>A l’exception de la période, pas de CA en août, la présentation au CA est faite en septembre.</a:t>
            </a:r>
          </a:p>
        </p:txBody>
      </p:sp>
      <p:sp>
        <p:nvSpPr>
          <p:cNvPr id="4" name="Espace réservé du numéro de diapositive 3"/>
          <p:cNvSpPr>
            <a:spLocks noGrp="1"/>
          </p:cNvSpPr>
          <p:nvPr>
            <p:ph type="sldNum" sz="quarter" idx="5"/>
          </p:nvPr>
        </p:nvSpPr>
        <p:spPr/>
        <p:txBody>
          <a:bodyPr/>
          <a:lstStyle/>
          <a:p>
            <a:fld id="{3245705E-B4A9-4A7E-826E-F5AC2209D5D8}" type="slidenum">
              <a:rPr lang="fr-FR" smtClean="0"/>
              <a:t>10</a:t>
            </a:fld>
            <a:endParaRPr lang="fr-FR" dirty="0"/>
          </a:p>
        </p:txBody>
      </p:sp>
    </p:spTree>
    <p:extLst>
      <p:ext uri="{BB962C8B-B14F-4D97-AF65-F5344CB8AC3E}">
        <p14:creationId xmlns:p14="http://schemas.microsoft.com/office/powerpoint/2010/main" val="2755358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8.png"/><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10.sv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9.png"/><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12.svg"/><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11.png"/><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14.svg"/><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13.png"/><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16.sv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15.png"/><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slideMaster" Target="../slideMasters/slideMaster1.xml"/><Relationship Id="rId7" Type="http://schemas.openxmlformats.org/officeDocument/2006/relationships/image" Target="../media/image17.png"/><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8.png"/><Relationship Id="rId5" Type="http://schemas.openxmlformats.org/officeDocument/2006/relationships/image" Target="../media/image1.emf"/><Relationship Id="rId10" Type="http://schemas.openxmlformats.org/officeDocument/2006/relationships/image" Target="../media/image20.svg"/><Relationship Id="rId4" Type="http://schemas.openxmlformats.org/officeDocument/2006/relationships/oleObject" Target="../embeddings/oleObject7.bin"/><Relationship Id="rId9" Type="http://schemas.openxmlformats.org/officeDocument/2006/relationships/image" Target="../media/image19.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bg>
      <p:bgPr>
        <a:solidFill>
          <a:schemeClr val="tx2"/>
        </a:solidFill>
        <a:effectLst/>
      </p:bgPr>
    </p:bg>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E1E140AB-2627-48E5-91C3-09597E3BD262}"/>
              </a:ext>
            </a:extLst>
          </p:cNvPr>
          <p:cNvGraphicFramePr>
            <a:graphicFrameLocks noChangeAspect="1"/>
          </p:cNvGraphicFramePr>
          <p:nvPr userDrawn="1">
            <p:custDataLst>
              <p:tags r:id="rId1"/>
            </p:custDataLst>
            <p:extLst>
              <p:ext uri="{D42A27DB-BD31-4B8C-83A1-F6EECF244321}">
                <p14:modId xmlns:p14="http://schemas.microsoft.com/office/powerpoint/2010/main" val="3691045562"/>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name="think-cell Slide" r:id="rId4" imgW="383" imgH="384" progId="TCLayout.ActiveDocument.1">
                  <p:embed/>
                </p:oleObj>
              </mc:Choice>
              <mc:Fallback>
                <p:oleObj name="think-cell Slide" r:id="rId4" imgW="383" imgH="384" progId="TCLayout.ActiveDocument.1">
                  <p:embed/>
                  <p:pic>
                    <p:nvPicPr>
                      <p:cNvPr id="10" name="Object 9" hidden="1">
                        <a:extLst>
                          <a:ext uri="{FF2B5EF4-FFF2-40B4-BE49-F238E27FC236}">
                            <a16:creationId xmlns:a16="http://schemas.microsoft.com/office/drawing/2014/main" id="{E1E140AB-2627-48E5-91C3-09597E3BD262}"/>
                          </a:ext>
                        </a:extLst>
                      </p:cNvPr>
                      <p:cNvPicPr/>
                      <p:nvPr/>
                    </p:nvPicPr>
                    <p:blipFill>
                      <a:blip r:embed="rId5"/>
                      <a:stretch>
                        <a:fillRect/>
                      </a:stretch>
                    </p:blipFill>
                    <p:spPr>
                      <a:xfrm>
                        <a:off x="3764" y="1588"/>
                        <a:ext cx="3764"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C4059176-0B41-4573-A696-2D4F1E2EAF41}"/>
              </a:ext>
            </a:extLst>
          </p:cNvPr>
          <p:cNvSpPr/>
          <p:nvPr userDrawn="1">
            <p:custDataLst>
              <p:tags r:id="rId2"/>
            </p:custDataLst>
          </p:nvPr>
        </p:nvSpPr>
        <p:spPr>
          <a:xfrm>
            <a:off x="0" y="0"/>
            <a:ext cx="376296"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fr-FR" sz="5200" b="0" i="0" baseline="0" dirty="0">
              <a:latin typeface="Arial Black" panose="020B0A04020102020204" pitchFamily="34" charset="0"/>
              <a:ea typeface="+mj-ea"/>
              <a:cs typeface="+mj-cs"/>
              <a:sym typeface="Arial Black" panose="020B0A04020102020204" pitchFamily="34" charset="0"/>
            </a:endParaRPr>
          </a:p>
        </p:txBody>
      </p:sp>
      <p:pic>
        <p:nvPicPr>
          <p:cNvPr id="15" name="Picture 14" descr="A close up of a sign&#10;&#10;Description automatically generated">
            <a:extLst>
              <a:ext uri="{FF2B5EF4-FFF2-40B4-BE49-F238E27FC236}">
                <a16:creationId xmlns:a16="http://schemas.microsoft.com/office/drawing/2014/main" id="{DF4F2C7B-FEEF-4B6B-B759-2FA12FE3011B}"/>
              </a:ext>
            </a:extLst>
          </p:cNvPr>
          <p:cNvPicPr>
            <a:picLocks noChangeAspect="1"/>
          </p:cNvPicPr>
          <p:nvPr userDrawn="1"/>
        </p:nvPicPr>
        <p:blipFill rotWithShape="1">
          <a:blip r:embed="rId6">
            <a:alphaModFix/>
            <a:extLst>
              <a:ext uri="{28A0092B-C50C-407E-A947-70E740481C1C}">
                <a14:useLocalDpi xmlns:a14="http://schemas.microsoft.com/office/drawing/2010/main" val="0"/>
              </a:ext>
            </a:extLst>
          </a:blip>
          <a:srcRect l="16052" t="26452" r="3818" b="4905"/>
          <a:stretch/>
        </p:blipFill>
        <p:spPr>
          <a:xfrm>
            <a:off x="0" y="0"/>
            <a:ext cx="16256000" cy="9144000"/>
          </a:xfrm>
          <a:prstGeom prst="rect">
            <a:avLst/>
          </a:prstGeom>
        </p:spPr>
      </p:pic>
      <p:sp>
        <p:nvSpPr>
          <p:cNvPr id="11" name="Title 10">
            <a:extLst>
              <a:ext uri="{FF2B5EF4-FFF2-40B4-BE49-F238E27FC236}">
                <a16:creationId xmlns:a16="http://schemas.microsoft.com/office/drawing/2014/main" id="{C1ADF7C7-1A25-4DE0-BCB4-FFB3784973BE}"/>
              </a:ext>
            </a:extLst>
          </p:cNvPr>
          <p:cNvSpPr>
            <a:spLocks noGrp="1"/>
          </p:cNvSpPr>
          <p:nvPr>
            <p:ph type="title" hasCustomPrompt="1"/>
          </p:nvPr>
        </p:nvSpPr>
        <p:spPr>
          <a:xfrm>
            <a:off x="5613400" y="2971800"/>
            <a:ext cx="7850667" cy="1767417"/>
          </a:xfrm>
        </p:spPr>
        <p:txBody>
          <a:bodyPr lIns="0" tIns="0" rIns="0" bIns="0" anchor="b">
            <a:noAutofit/>
          </a:bodyPr>
          <a:lstStyle>
            <a:lvl1pPr algn="l">
              <a:lnSpc>
                <a:spcPct val="100000"/>
              </a:lnSpc>
              <a:defRPr sz="5200">
                <a:solidFill>
                  <a:schemeClr val="bg2"/>
                </a:solidFill>
              </a:defRPr>
            </a:lvl1pPr>
          </a:lstStyle>
          <a:p>
            <a:r>
              <a:rPr lang="fr-FR"/>
              <a:t>LES APPELS</a:t>
            </a:r>
            <a:br>
              <a:rPr lang="fr-FR"/>
            </a:br>
            <a:r>
              <a:rPr lang="fr-FR"/>
              <a:t>À PROJETS</a:t>
            </a:r>
            <a:br>
              <a:rPr lang="fr-FR"/>
            </a:br>
            <a:r>
              <a:rPr lang="fr-FR"/>
              <a:t>AU CCCA-BTP</a:t>
            </a:r>
          </a:p>
        </p:txBody>
      </p:sp>
      <p:sp>
        <p:nvSpPr>
          <p:cNvPr id="14" name="Text Placeholder 13">
            <a:extLst>
              <a:ext uri="{FF2B5EF4-FFF2-40B4-BE49-F238E27FC236}">
                <a16:creationId xmlns:a16="http://schemas.microsoft.com/office/drawing/2014/main" id="{D9F43B63-2077-489C-AFC9-B958318152AE}"/>
              </a:ext>
            </a:extLst>
          </p:cNvPr>
          <p:cNvSpPr>
            <a:spLocks noGrp="1"/>
          </p:cNvSpPr>
          <p:nvPr>
            <p:ph type="body" sz="quarter" idx="10" hasCustomPrompt="1"/>
          </p:nvPr>
        </p:nvSpPr>
        <p:spPr>
          <a:xfrm>
            <a:off x="5613400" y="5390750"/>
            <a:ext cx="7850667" cy="1354217"/>
          </a:xfrm>
        </p:spPr>
        <p:txBody>
          <a:bodyPr lIns="0" tIns="0" rIns="0" bIns="0">
            <a:spAutoFit/>
          </a:bodyPr>
          <a:lstStyle>
            <a:lvl1pPr marL="0" indent="0">
              <a:lnSpc>
                <a:spcPct val="100000"/>
              </a:lnSpc>
              <a:spcBef>
                <a:spcPts val="0"/>
              </a:spcBef>
              <a:buNone/>
              <a:defRPr sz="4400">
                <a:solidFill>
                  <a:schemeClr val="bg2"/>
                </a:solidFill>
              </a:defRPr>
            </a:lvl1pPr>
            <a:lvl2pPr marL="342900" indent="0">
              <a:buNone/>
              <a:defRPr/>
            </a:lvl2pPr>
            <a:lvl3pPr marL="685800" indent="0">
              <a:buNone/>
              <a:defRPr/>
            </a:lvl3pPr>
            <a:lvl4pPr marL="1028700" indent="0">
              <a:buNone/>
              <a:defRPr/>
            </a:lvl4pPr>
            <a:lvl5pPr marL="1371600" indent="0">
              <a:buNone/>
              <a:defRPr/>
            </a:lvl5pPr>
          </a:lstStyle>
          <a:p>
            <a:pPr lvl="0"/>
            <a:r>
              <a:rPr lang="fr-FR" noProof="0"/>
              <a:t>Règlement</a:t>
            </a:r>
            <a:r>
              <a:rPr lang="en-US"/>
              <a:t> </a:t>
            </a:r>
            <a:br>
              <a:rPr lang="en-US"/>
            </a:br>
            <a:r>
              <a:rPr lang="en-US"/>
              <a:t>de consultation</a:t>
            </a:r>
          </a:p>
        </p:txBody>
      </p:sp>
      <p:cxnSp>
        <p:nvCxnSpPr>
          <p:cNvPr id="12" name="Straight Connector 11">
            <a:extLst>
              <a:ext uri="{FF2B5EF4-FFF2-40B4-BE49-F238E27FC236}">
                <a16:creationId xmlns:a16="http://schemas.microsoft.com/office/drawing/2014/main" id="{3BB38F7E-6327-4200-AF84-AA1597F03247}"/>
              </a:ext>
            </a:extLst>
          </p:cNvPr>
          <p:cNvCxnSpPr>
            <a:cxnSpLocks/>
          </p:cNvCxnSpPr>
          <p:nvPr userDrawn="1"/>
        </p:nvCxnSpPr>
        <p:spPr>
          <a:xfrm>
            <a:off x="5613400" y="5097780"/>
            <a:ext cx="520700" cy="0"/>
          </a:xfrm>
          <a:prstGeom prst="line">
            <a:avLst/>
          </a:prstGeom>
          <a:ln w="44450" cap="sq">
            <a:solidFill>
              <a:schemeClr val="bg2"/>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8331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7E6D71B0-95A3-4493-9D96-5908323A7020}"/>
              </a:ext>
            </a:extLst>
          </p:cNvPr>
          <p:cNvGraphicFramePr>
            <a:graphicFrameLocks noChangeAspect="1"/>
          </p:cNvGraphicFramePr>
          <p:nvPr userDrawn="1">
            <p:custDataLst>
              <p:tags r:id="rId1"/>
            </p:custDataLst>
            <p:extLst>
              <p:ext uri="{D42A27DB-BD31-4B8C-83A1-F6EECF244321}">
                <p14:modId xmlns:p14="http://schemas.microsoft.com/office/powerpoint/2010/main" val="3564068881"/>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name="think-cell Slide" r:id="rId4" imgW="383" imgH="384" progId="TCLayout.ActiveDocument.1">
                  <p:embed/>
                </p:oleObj>
              </mc:Choice>
              <mc:Fallback>
                <p:oleObj name="think-cell Slide" r:id="rId4" imgW="383" imgH="384" progId="TCLayout.ActiveDocument.1">
                  <p:embed/>
                  <p:pic>
                    <p:nvPicPr>
                      <p:cNvPr id="9" name="Object 8" hidden="1">
                        <a:extLst>
                          <a:ext uri="{FF2B5EF4-FFF2-40B4-BE49-F238E27FC236}">
                            <a16:creationId xmlns:a16="http://schemas.microsoft.com/office/drawing/2014/main" id="{7E6D71B0-95A3-4493-9D96-5908323A7020}"/>
                          </a:ext>
                        </a:extLst>
                      </p:cNvPr>
                      <p:cNvPicPr/>
                      <p:nvPr/>
                    </p:nvPicPr>
                    <p:blipFill>
                      <a:blip r:embed="rId5"/>
                      <a:stretch>
                        <a:fillRect/>
                      </a:stretch>
                    </p:blipFill>
                    <p:spPr>
                      <a:xfrm>
                        <a:off x="3764" y="1588"/>
                        <a:ext cx="3764" cy="1588"/>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id="{730B3DDA-1A61-4EE4-AB39-49E465C883C7}"/>
              </a:ext>
            </a:extLst>
          </p:cNvPr>
          <p:cNvSpPr/>
          <p:nvPr userDrawn="1">
            <p:custDataLst>
              <p:tags r:id="rId2"/>
            </p:custDataLst>
          </p:nvPr>
        </p:nvSpPr>
        <p:spPr>
          <a:xfrm>
            <a:off x="0" y="0"/>
            <a:ext cx="376296"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300" b="0" i="0" baseline="0" dirty="0">
              <a:latin typeface="Calibri Light" panose="020F0302020204030204" pitchFamily="34" charset="0"/>
              <a:ea typeface="+mj-ea"/>
              <a:cs typeface="+mj-cs"/>
              <a:sym typeface="Calibri Light" panose="020F0302020204030204" pitchFamily="34" charset="0"/>
            </a:endParaRPr>
          </a:p>
        </p:txBody>
      </p:sp>
      <p:sp>
        <p:nvSpPr>
          <p:cNvPr id="7" name="Title 6">
            <a:extLst>
              <a:ext uri="{FF2B5EF4-FFF2-40B4-BE49-F238E27FC236}">
                <a16:creationId xmlns:a16="http://schemas.microsoft.com/office/drawing/2014/main" id="{5E84A14C-54A4-4544-BB85-1B78D5EF5D7F}"/>
              </a:ext>
            </a:extLst>
          </p:cNvPr>
          <p:cNvSpPr>
            <a:spLocks noGrp="1"/>
          </p:cNvSpPr>
          <p:nvPr>
            <p:ph type="title" hasCustomPrompt="1"/>
          </p:nvPr>
        </p:nvSpPr>
        <p:spPr>
          <a:xfrm>
            <a:off x="1272914" y="483611"/>
            <a:ext cx="13710177" cy="609398"/>
          </a:xfrm>
        </p:spPr>
        <p:txBody>
          <a:bodyPr>
            <a:spAutoFit/>
          </a:bodyPr>
          <a:lstStyle>
            <a:lvl1pPr>
              <a:defRPr sz="4400">
                <a:solidFill>
                  <a:schemeClr val="bg2"/>
                </a:solidFill>
              </a:defRPr>
            </a:lvl1pPr>
          </a:lstStyle>
          <a:p>
            <a:r>
              <a:rPr lang="en-US"/>
              <a:t>SOMMAIRE</a:t>
            </a:r>
            <a:endParaRPr lang="fr-FR"/>
          </a:p>
        </p:txBody>
      </p:sp>
      <p:pic>
        <p:nvPicPr>
          <p:cNvPr id="2" name="Graphic 1">
            <a:extLst>
              <a:ext uri="{FF2B5EF4-FFF2-40B4-BE49-F238E27FC236}">
                <a16:creationId xmlns:a16="http://schemas.microsoft.com/office/drawing/2014/main" id="{46D01BF8-4A3D-45DF-8081-5FF1B2B41D21}"/>
              </a:ext>
            </a:extLst>
          </p:cNvPr>
          <p:cNvPicPr>
            <a:picLocks noChangeAspect="1"/>
          </p:cNvPicPr>
          <p:nvPr userDrawn="1"/>
        </p:nvPicPr>
        <p:blipFill rotWithShape="1">
          <a:blip r:embed="rId6">
            <a:extLst>
              <a:ext uri="{96DAC541-7B7A-43D3-8B79-37D633B846F1}">
                <asvg:svgBlip xmlns:asvg="http://schemas.microsoft.com/office/drawing/2016/SVG/main" r:embed="rId7"/>
              </a:ext>
            </a:extLst>
          </a:blip>
          <a:srcRect l="3598" b="15977"/>
          <a:stretch/>
        </p:blipFill>
        <p:spPr>
          <a:xfrm>
            <a:off x="0" y="2670629"/>
            <a:ext cx="15824352" cy="6473371"/>
          </a:xfrm>
          <a:prstGeom prst="rect">
            <a:avLst/>
          </a:prstGeom>
        </p:spPr>
      </p:pic>
    </p:spTree>
    <p:extLst>
      <p:ext uri="{BB962C8B-B14F-4D97-AF65-F5344CB8AC3E}">
        <p14:creationId xmlns:p14="http://schemas.microsoft.com/office/powerpoint/2010/main" val="28839052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ercalaire">
    <p:bg>
      <p:bgPr>
        <a:solidFill>
          <a:srgbClr val="F3F1EF"/>
        </a:solidFill>
        <a:effectLst/>
      </p:bgPr>
    </p:bg>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32EEAA00-954D-43A4-B453-09C39ADD1082}"/>
              </a:ext>
            </a:extLst>
          </p:cNvPr>
          <p:cNvGraphicFramePr>
            <a:graphicFrameLocks noChangeAspect="1"/>
          </p:cNvGraphicFramePr>
          <p:nvPr userDrawn="1">
            <p:custDataLst>
              <p:tags r:id="rId1"/>
            </p:custDataLst>
            <p:extLst>
              <p:ext uri="{D42A27DB-BD31-4B8C-83A1-F6EECF244321}">
                <p14:modId xmlns:p14="http://schemas.microsoft.com/office/powerpoint/2010/main" val="1649189749"/>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name="think-cell Slide" r:id="rId4" imgW="383" imgH="384" progId="TCLayout.ActiveDocument.1">
                  <p:embed/>
                </p:oleObj>
              </mc:Choice>
              <mc:Fallback>
                <p:oleObj name="think-cell Slide" r:id="rId4" imgW="383" imgH="384" progId="TCLayout.ActiveDocument.1">
                  <p:embed/>
                  <p:pic>
                    <p:nvPicPr>
                      <p:cNvPr id="10" name="Object 9" hidden="1">
                        <a:extLst>
                          <a:ext uri="{FF2B5EF4-FFF2-40B4-BE49-F238E27FC236}">
                            <a16:creationId xmlns:a16="http://schemas.microsoft.com/office/drawing/2014/main" id="{32EEAA00-954D-43A4-B453-09C39ADD1082}"/>
                          </a:ext>
                        </a:extLst>
                      </p:cNvPr>
                      <p:cNvPicPr/>
                      <p:nvPr/>
                    </p:nvPicPr>
                    <p:blipFill>
                      <a:blip r:embed="rId5"/>
                      <a:stretch>
                        <a:fillRect/>
                      </a:stretch>
                    </p:blipFill>
                    <p:spPr>
                      <a:xfrm>
                        <a:off x="3764" y="1588"/>
                        <a:ext cx="3764"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1A21DA27-D6B3-4CE3-85B3-33E5214348FB}"/>
              </a:ext>
            </a:extLst>
          </p:cNvPr>
          <p:cNvSpPr/>
          <p:nvPr userDrawn="1">
            <p:custDataLst>
              <p:tags r:id="rId2"/>
            </p:custDataLst>
          </p:nvPr>
        </p:nvSpPr>
        <p:spPr>
          <a:xfrm>
            <a:off x="0" y="0"/>
            <a:ext cx="376296"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5400" b="0" i="0" baseline="0" dirty="0">
              <a:latin typeface="Arial Black" panose="020B0A04020102020204" pitchFamily="34" charset="0"/>
              <a:ea typeface="+mj-ea"/>
              <a:cs typeface="+mj-cs"/>
              <a:sym typeface="Arial Black" panose="020B0A04020102020204" pitchFamily="34" charset="0"/>
            </a:endParaRPr>
          </a:p>
        </p:txBody>
      </p:sp>
      <p:sp>
        <p:nvSpPr>
          <p:cNvPr id="18" name="Text Placeholder 13">
            <a:extLst>
              <a:ext uri="{FF2B5EF4-FFF2-40B4-BE49-F238E27FC236}">
                <a16:creationId xmlns:a16="http://schemas.microsoft.com/office/drawing/2014/main" id="{D452311D-D962-49D5-AE2A-C9B9B7F05132}"/>
              </a:ext>
            </a:extLst>
          </p:cNvPr>
          <p:cNvSpPr>
            <a:spLocks noGrp="1"/>
          </p:cNvSpPr>
          <p:nvPr>
            <p:ph type="body" sz="quarter" idx="13" hasCustomPrompt="1"/>
          </p:nvPr>
        </p:nvSpPr>
        <p:spPr>
          <a:xfrm>
            <a:off x="6555248" y="4636293"/>
            <a:ext cx="7850667" cy="1354217"/>
          </a:xfrm>
        </p:spPr>
        <p:txBody>
          <a:bodyPr lIns="0" tIns="0" rIns="0" bIns="0">
            <a:spAutoFit/>
          </a:bodyPr>
          <a:lstStyle>
            <a:lvl1pPr marL="0" indent="0">
              <a:lnSpc>
                <a:spcPct val="100000"/>
              </a:lnSpc>
              <a:spcBef>
                <a:spcPts val="0"/>
              </a:spcBef>
              <a:buNone/>
              <a:defRPr sz="4400">
                <a:solidFill>
                  <a:schemeClr val="bg2"/>
                </a:solidFill>
              </a:defRPr>
            </a:lvl1pPr>
            <a:lvl2pPr marL="342900" indent="0">
              <a:buNone/>
              <a:defRPr/>
            </a:lvl2pPr>
            <a:lvl3pPr marL="685800" indent="0">
              <a:buNone/>
              <a:defRPr/>
            </a:lvl3pPr>
            <a:lvl4pPr marL="1028700" indent="0">
              <a:buNone/>
              <a:defRPr/>
            </a:lvl4pPr>
            <a:lvl5pPr marL="1371600" indent="0">
              <a:buNone/>
              <a:defRPr/>
            </a:lvl5pPr>
          </a:lstStyle>
          <a:p>
            <a:pPr lvl="0"/>
            <a:r>
              <a:rPr lang="fr-FR" noProof="0"/>
              <a:t>Informations</a:t>
            </a:r>
          </a:p>
          <a:p>
            <a:pPr lvl="0"/>
            <a:r>
              <a:rPr lang="fr-FR" noProof="0"/>
              <a:t>générales</a:t>
            </a:r>
            <a:endParaRPr lang="en-US"/>
          </a:p>
        </p:txBody>
      </p:sp>
      <p:sp>
        <p:nvSpPr>
          <p:cNvPr id="24" name="Title 23">
            <a:extLst>
              <a:ext uri="{FF2B5EF4-FFF2-40B4-BE49-F238E27FC236}">
                <a16:creationId xmlns:a16="http://schemas.microsoft.com/office/drawing/2014/main" id="{7818B67F-F611-4CA7-B66D-B09D598D07D6}"/>
              </a:ext>
            </a:extLst>
          </p:cNvPr>
          <p:cNvSpPr>
            <a:spLocks noGrp="1"/>
          </p:cNvSpPr>
          <p:nvPr>
            <p:ph type="title" hasCustomPrompt="1"/>
          </p:nvPr>
        </p:nvSpPr>
        <p:spPr>
          <a:xfrm>
            <a:off x="6555248" y="2668350"/>
            <a:ext cx="7850667" cy="1223926"/>
          </a:xfrm>
        </p:spPr>
        <p:txBody>
          <a:bodyPr lIns="0" tIns="0" rIns="0" bIns="0" anchor="b"/>
          <a:lstStyle>
            <a:lvl1pPr algn="l">
              <a:defRPr sz="5400"/>
            </a:lvl1pPr>
          </a:lstStyle>
          <a:p>
            <a:pPr>
              <a:lnSpc>
                <a:spcPct val="100000"/>
              </a:lnSpc>
            </a:pPr>
            <a:r>
              <a:rPr lang="en-US"/>
              <a:t>PARTIE I</a:t>
            </a:r>
          </a:p>
        </p:txBody>
      </p:sp>
      <p:cxnSp>
        <p:nvCxnSpPr>
          <p:cNvPr id="11" name="Straight Connector 10">
            <a:extLst>
              <a:ext uri="{FF2B5EF4-FFF2-40B4-BE49-F238E27FC236}">
                <a16:creationId xmlns:a16="http://schemas.microsoft.com/office/drawing/2014/main" id="{23849F14-D679-49A7-A569-38F7508413B3}"/>
              </a:ext>
            </a:extLst>
          </p:cNvPr>
          <p:cNvCxnSpPr>
            <a:cxnSpLocks/>
          </p:cNvCxnSpPr>
          <p:nvPr userDrawn="1"/>
        </p:nvCxnSpPr>
        <p:spPr>
          <a:xfrm>
            <a:off x="6555249" y="4337026"/>
            <a:ext cx="598026" cy="0"/>
          </a:xfrm>
          <a:prstGeom prst="line">
            <a:avLst/>
          </a:prstGeom>
          <a:ln w="76200" cap="sq">
            <a:solidFill>
              <a:schemeClr val="bg2"/>
            </a:solidFill>
            <a:round/>
          </a:ln>
        </p:spPr>
        <p:style>
          <a:lnRef idx="1">
            <a:schemeClr val="accent1"/>
          </a:lnRef>
          <a:fillRef idx="0">
            <a:schemeClr val="accent1"/>
          </a:fillRef>
          <a:effectRef idx="0">
            <a:schemeClr val="accent1"/>
          </a:effectRef>
          <a:fontRef idx="minor">
            <a:schemeClr val="tx1"/>
          </a:fontRef>
        </p:style>
      </p:cxnSp>
      <p:pic>
        <p:nvPicPr>
          <p:cNvPr id="14" name="Graphic 13">
            <a:extLst>
              <a:ext uri="{FF2B5EF4-FFF2-40B4-BE49-F238E27FC236}">
                <a16:creationId xmlns:a16="http://schemas.microsoft.com/office/drawing/2014/main" id="{583DB04A-9809-4393-9792-30BB11C12F30}"/>
              </a:ext>
            </a:extLst>
          </p:cNvPr>
          <p:cNvPicPr>
            <a:picLocks noChangeAspect="1"/>
          </p:cNvPicPr>
          <p:nvPr userDrawn="1"/>
        </p:nvPicPr>
        <p:blipFill rotWithShape="1">
          <a:blip r:embed="rId6">
            <a:extLst>
              <a:ext uri="{96DAC541-7B7A-43D3-8B79-37D633B846F1}">
                <asvg:svgBlip xmlns:asvg="http://schemas.microsoft.com/office/drawing/2016/SVG/main" r:embed="rId7"/>
              </a:ext>
            </a:extLst>
          </a:blip>
          <a:srcRect b="14110"/>
          <a:stretch/>
        </p:blipFill>
        <p:spPr>
          <a:xfrm>
            <a:off x="1576280" y="1385455"/>
            <a:ext cx="12743212" cy="7758545"/>
          </a:xfrm>
          <a:prstGeom prst="rect">
            <a:avLst/>
          </a:prstGeom>
        </p:spPr>
      </p:pic>
    </p:spTree>
    <p:extLst>
      <p:ext uri="{BB962C8B-B14F-4D97-AF65-F5344CB8AC3E}">
        <p14:creationId xmlns:p14="http://schemas.microsoft.com/office/powerpoint/2010/main" val="13396420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u 1">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7E6D71B0-95A3-4493-9D96-5908323A7020}"/>
              </a:ext>
            </a:extLst>
          </p:cNvPr>
          <p:cNvGraphicFramePr>
            <a:graphicFrameLocks noChangeAspect="1"/>
          </p:cNvGraphicFramePr>
          <p:nvPr userDrawn="1">
            <p:custDataLst>
              <p:tags r:id="rId1"/>
            </p:custDataLst>
            <p:extLst>
              <p:ext uri="{D42A27DB-BD31-4B8C-83A1-F6EECF244321}">
                <p14:modId xmlns:p14="http://schemas.microsoft.com/office/powerpoint/2010/main" val="2570793074"/>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name="think-cell Slide" r:id="rId4" imgW="383" imgH="384" progId="TCLayout.ActiveDocument.1">
                  <p:embed/>
                </p:oleObj>
              </mc:Choice>
              <mc:Fallback>
                <p:oleObj name="think-cell Slide" r:id="rId4" imgW="383" imgH="384" progId="TCLayout.ActiveDocument.1">
                  <p:embed/>
                  <p:pic>
                    <p:nvPicPr>
                      <p:cNvPr id="9" name="Object 8" hidden="1">
                        <a:extLst>
                          <a:ext uri="{FF2B5EF4-FFF2-40B4-BE49-F238E27FC236}">
                            <a16:creationId xmlns:a16="http://schemas.microsoft.com/office/drawing/2014/main" id="{7E6D71B0-95A3-4493-9D96-5908323A7020}"/>
                          </a:ext>
                        </a:extLst>
                      </p:cNvPr>
                      <p:cNvPicPr/>
                      <p:nvPr/>
                    </p:nvPicPr>
                    <p:blipFill>
                      <a:blip r:embed="rId5"/>
                      <a:stretch>
                        <a:fillRect/>
                      </a:stretch>
                    </p:blipFill>
                    <p:spPr>
                      <a:xfrm>
                        <a:off x="3764" y="1588"/>
                        <a:ext cx="3764" cy="1588"/>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id="{730B3DDA-1A61-4EE4-AB39-49E465C883C7}"/>
              </a:ext>
            </a:extLst>
          </p:cNvPr>
          <p:cNvSpPr/>
          <p:nvPr userDrawn="1">
            <p:custDataLst>
              <p:tags r:id="rId2"/>
            </p:custDataLst>
          </p:nvPr>
        </p:nvSpPr>
        <p:spPr>
          <a:xfrm>
            <a:off x="0" y="0"/>
            <a:ext cx="376296"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300" b="0" i="0" baseline="0" dirty="0">
              <a:latin typeface="Calibri Light" panose="020F0302020204030204" pitchFamily="34" charset="0"/>
              <a:ea typeface="+mj-ea"/>
              <a:cs typeface="+mj-cs"/>
              <a:sym typeface="Calibri Light" panose="020F0302020204030204" pitchFamily="34" charset="0"/>
            </a:endParaRPr>
          </a:p>
        </p:txBody>
      </p:sp>
      <p:pic>
        <p:nvPicPr>
          <p:cNvPr id="4" name="Graphic 3">
            <a:extLst>
              <a:ext uri="{FF2B5EF4-FFF2-40B4-BE49-F238E27FC236}">
                <a16:creationId xmlns:a16="http://schemas.microsoft.com/office/drawing/2014/main" id="{B93F0479-CF12-4584-B5BE-D6B04BA686A9}"/>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3654898" y="628569"/>
            <a:ext cx="11223152" cy="8115462"/>
          </a:xfrm>
          <a:prstGeom prst="rect">
            <a:avLst/>
          </a:prstGeom>
        </p:spPr>
      </p:pic>
      <p:sp>
        <p:nvSpPr>
          <p:cNvPr id="7" name="Footer Placeholder 4">
            <a:extLst>
              <a:ext uri="{FF2B5EF4-FFF2-40B4-BE49-F238E27FC236}">
                <a16:creationId xmlns:a16="http://schemas.microsoft.com/office/drawing/2014/main" id="{83565B5C-7ABD-43FB-9717-1EBE026B20A4}"/>
              </a:ext>
            </a:extLst>
          </p:cNvPr>
          <p:cNvSpPr>
            <a:spLocks noGrp="1"/>
          </p:cNvSpPr>
          <p:nvPr>
            <p:ph type="ftr" sz="quarter" idx="3"/>
          </p:nvPr>
        </p:nvSpPr>
        <p:spPr>
          <a:xfrm>
            <a:off x="775927" y="8691974"/>
            <a:ext cx="1688666" cy="107722"/>
          </a:xfrm>
          <a:prstGeom prst="rect">
            <a:avLst/>
          </a:prstGeom>
        </p:spPr>
        <p:txBody>
          <a:bodyPr vert="horz" wrap="square" lIns="0" tIns="0" rIns="0" bIns="0" rtlCol="0" anchor="ctr">
            <a:noAutofit/>
          </a:bodyPr>
          <a:lstStyle>
            <a:lvl1pPr algn="l">
              <a:defRPr sz="800">
                <a:solidFill>
                  <a:schemeClr val="tx1"/>
                </a:solidFill>
              </a:defRPr>
            </a:lvl1pPr>
          </a:lstStyle>
          <a:p>
            <a:r>
              <a:rPr lang="fr-FR" dirty="0"/>
              <a:t>PARTIE I — Informations générales</a:t>
            </a:r>
          </a:p>
        </p:txBody>
      </p:sp>
      <p:sp>
        <p:nvSpPr>
          <p:cNvPr id="11" name="Slide Number Placeholder 3">
            <a:extLst>
              <a:ext uri="{FF2B5EF4-FFF2-40B4-BE49-F238E27FC236}">
                <a16:creationId xmlns:a16="http://schemas.microsoft.com/office/drawing/2014/main" id="{C3CAED73-D7A8-481B-9E5B-1EE9E72DF85F}"/>
              </a:ext>
            </a:extLst>
          </p:cNvPr>
          <p:cNvSpPr>
            <a:spLocks noGrp="1"/>
          </p:cNvSpPr>
          <p:nvPr>
            <p:ph type="sldNum" sz="quarter" idx="4"/>
          </p:nvPr>
        </p:nvSpPr>
        <p:spPr>
          <a:xfrm>
            <a:off x="2496909" y="8691973"/>
            <a:ext cx="1438933" cy="107722"/>
          </a:xfrm>
          <a:prstGeom prst="rect">
            <a:avLst/>
          </a:prstGeom>
        </p:spPr>
        <p:txBody>
          <a:bodyPr vert="horz" wrap="none" lIns="0" tIns="45720" rIns="0" bIns="45720" rtlCol="0" anchor="ctr"/>
          <a:lstStyle>
            <a:lvl1pPr algn="l">
              <a:defRPr lang="en-US" sz="800" kern="1200" smtClean="0">
                <a:solidFill>
                  <a:schemeClr val="tx1"/>
                </a:solidFill>
                <a:latin typeface="+mn-lt"/>
                <a:ea typeface="+mn-ea"/>
                <a:cs typeface="+mn-cs"/>
              </a:defRPr>
            </a:lvl1pPr>
          </a:lstStyle>
          <a:p>
            <a:r>
              <a:rPr lang="fr-FR" dirty="0"/>
              <a:t>— Page </a:t>
            </a:r>
            <a:fld id="{6494E666-BBE8-48D7-87C5-2103F8BE7680}" type="slidenum">
              <a:rPr lang="fr-FR" smtClean="0"/>
              <a:pPr/>
              <a:t>‹N°›</a:t>
            </a:fld>
            <a:endParaRPr lang="fr-FR" dirty="0"/>
          </a:p>
        </p:txBody>
      </p:sp>
      <p:sp>
        <p:nvSpPr>
          <p:cNvPr id="13" name="Content Placeholder 2">
            <a:extLst>
              <a:ext uri="{FF2B5EF4-FFF2-40B4-BE49-F238E27FC236}">
                <a16:creationId xmlns:a16="http://schemas.microsoft.com/office/drawing/2014/main" id="{6FA2DC33-53B7-43C7-8A71-DD073B46478A}"/>
              </a:ext>
            </a:extLst>
          </p:cNvPr>
          <p:cNvSpPr>
            <a:spLocks noGrp="1"/>
          </p:cNvSpPr>
          <p:nvPr>
            <p:ph idx="1"/>
          </p:nvPr>
        </p:nvSpPr>
        <p:spPr>
          <a:xfrm>
            <a:off x="775927" y="2119500"/>
            <a:ext cx="7161573" cy="6033900"/>
          </a:xfrm>
        </p:spPr>
        <p:txBody>
          <a:bodyPr lIns="0" tIns="0" rIns="0" bIns="0">
            <a:noAutofit/>
          </a:bodyPr>
          <a:lstStyle>
            <a:lvl1pPr>
              <a:lnSpc>
                <a:spcPct val="100000"/>
              </a:lnSpc>
              <a:spcBef>
                <a:spcPts val="1000"/>
              </a:spcBef>
              <a:defRPr sz="1200"/>
            </a:lvl1pPr>
            <a:lvl2pPr>
              <a:lnSpc>
                <a:spcPct val="100000"/>
              </a:lnSpc>
              <a:spcBef>
                <a:spcPts val="1000"/>
              </a:spcBef>
              <a:defRPr sz="1400"/>
            </a:lvl2pPr>
            <a:lvl3pPr marL="180975" indent="-180975">
              <a:lnSpc>
                <a:spcPct val="100000"/>
              </a:lnSpc>
              <a:spcBef>
                <a:spcPts val="0"/>
              </a:spcBef>
              <a:defRPr sz="1200"/>
            </a:lvl3pPr>
            <a:lvl4pPr marL="180975" indent="0">
              <a:lnSpc>
                <a:spcPct val="100000"/>
              </a:lnSpc>
              <a:spcBef>
                <a:spcPts val="0"/>
              </a:spcBef>
              <a:defRPr sz="1200"/>
            </a:lvl4pPr>
            <a:lvl5pPr marL="285750" indent="-95250">
              <a:lnSpc>
                <a:spcPct val="100000"/>
              </a:lnSpc>
              <a:spcBef>
                <a:spcPts val="0"/>
              </a:spcBef>
              <a:defRPr sz="12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Tree>
    <p:extLst>
      <p:ext uri="{BB962C8B-B14F-4D97-AF65-F5344CB8AC3E}">
        <p14:creationId xmlns:p14="http://schemas.microsoft.com/office/powerpoint/2010/main" val="2889879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u 2">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7E6D71B0-95A3-4493-9D96-5908323A7020}"/>
              </a:ext>
            </a:extLst>
          </p:cNvPr>
          <p:cNvGraphicFramePr>
            <a:graphicFrameLocks noChangeAspect="1"/>
          </p:cNvGraphicFramePr>
          <p:nvPr userDrawn="1">
            <p:custDataLst>
              <p:tags r:id="rId1"/>
            </p:custDataLst>
            <p:extLst>
              <p:ext uri="{D42A27DB-BD31-4B8C-83A1-F6EECF244321}">
                <p14:modId xmlns:p14="http://schemas.microsoft.com/office/powerpoint/2010/main" val="2315614581"/>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name="think-cell Slide" r:id="rId4" imgW="383" imgH="384" progId="TCLayout.ActiveDocument.1">
                  <p:embed/>
                </p:oleObj>
              </mc:Choice>
              <mc:Fallback>
                <p:oleObj name="think-cell Slide" r:id="rId4" imgW="383" imgH="384" progId="TCLayout.ActiveDocument.1">
                  <p:embed/>
                  <p:pic>
                    <p:nvPicPr>
                      <p:cNvPr id="9" name="Object 8" hidden="1">
                        <a:extLst>
                          <a:ext uri="{FF2B5EF4-FFF2-40B4-BE49-F238E27FC236}">
                            <a16:creationId xmlns:a16="http://schemas.microsoft.com/office/drawing/2014/main" id="{7E6D71B0-95A3-4493-9D96-5908323A7020}"/>
                          </a:ext>
                        </a:extLst>
                      </p:cNvPr>
                      <p:cNvPicPr/>
                      <p:nvPr/>
                    </p:nvPicPr>
                    <p:blipFill>
                      <a:blip r:embed="rId5"/>
                      <a:stretch>
                        <a:fillRect/>
                      </a:stretch>
                    </p:blipFill>
                    <p:spPr>
                      <a:xfrm>
                        <a:off x="3764" y="1588"/>
                        <a:ext cx="3764" cy="1588"/>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id="{730B3DDA-1A61-4EE4-AB39-49E465C883C7}"/>
              </a:ext>
            </a:extLst>
          </p:cNvPr>
          <p:cNvSpPr/>
          <p:nvPr userDrawn="1">
            <p:custDataLst>
              <p:tags r:id="rId2"/>
            </p:custDataLst>
          </p:nvPr>
        </p:nvSpPr>
        <p:spPr>
          <a:xfrm>
            <a:off x="0" y="0"/>
            <a:ext cx="376296"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300" b="0" i="0" baseline="0" dirty="0">
              <a:latin typeface="Calibri Light" panose="020F0302020204030204" pitchFamily="34" charset="0"/>
              <a:ea typeface="+mj-ea"/>
              <a:cs typeface="+mj-cs"/>
              <a:sym typeface="Calibri Light" panose="020F0302020204030204" pitchFamily="34" charset="0"/>
            </a:endParaRPr>
          </a:p>
        </p:txBody>
      </p:sp>
      <p:sp>
        <p:nvSpPr>
          <p:cNvPr id="3" name="Content Placeholder 2"/>
          <p:cNvSpPr>
            <a:spLocks noGrp="1"/>
          </p:cNvSpPr>
          <p:nvPr>
            <p:ph idx="1"/>
          </p:nvPr>
        </p:nvSpPr>
        <p:spPr>
          <a:xfrm>
            <a:off x="775927" y="2119500"/>
            <a:ext cx="7161573" cy="6033900"/>
          </a:xfrm>
        </p:spPr>
        <p:txBody>
          <a:bodyPr lIns="0" tIns="0" rIns="0" bIns="0">
            <a:noAutofit/>
          </a:bodyPr>
          <a:lstStyle>
            <a:lvl1pPr>
              <a:lnSpc>
                <a:spcPct val="100000"/>
              </a:lnSpc>
              <a:spcBef>
                <a:spcPts val="1000"/>
              </a:spcBef>
              <a:defRPr sz="1200"/>
            </a:lvl1pPr>
            <a:lvl2pPr>
              <a:lnSpc>
                <a:spcPct val="100000"/>
              </a:lnSpc>
              <a:spcBef>
                <a:spcPts val="1000"/>
              </a:spcBef>
              <a:defRPr sz="1400"/>
            </a:lvl2pPr>
            <a:lvl3pPr marL="180975" indent="-180975">
              <a:lnSpc>
                <a:spcPct val="100000"/>
              </a:lnSpc>
              <a:spcBef>
                <a:spcPts val="0"/>
              </a:spcBef>
              <a:defRPr sz="1200"/>
            </a:lvl3pPr>
            <a:lvl4pPr marL="180975" indent="0">
              <a:lnSpc>
                <a:spcPct val="100000"/>
              </a:lnSpc>
              <a:spcBef>
                <a:spcPts val="0"/>
              </a:spcBef>
              <a:defRPr sz="1200"/>
            </a:lvl4pPr>
            <a:lvl5pPr marL="285750" indent="-95250">
              <a:lnSpc>
                <a:spcPct val="100000"/>
              </a:lnSpc>
              <a:spcBef>
                <a:spcPts val="0"/>
              </a:spcBef>
              <a:defRPr sz="12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13" name="Slide Number Placeholder 3">
            <a:extLst>
              <a:ext uri="{FF2B5EF4-FFF2-40B4-BE49-F238E27FC236}">
                <a16:creationId xmlns:a16="http://schemas.microsoft.com/office/drawing/2014/main" id="{327E4320-0C31-4704-BFCC-30E93111BA07}"/>
              </a:ext>
            </a:extLst>
          </p:cNvPr>
          <p:cNvSpPr>
            <a:spLocks noGrp="1"/>
          </p:cNvSpPr>
          <p:nvPr>
            <p:ph type="sldNum" sz="quarter" idx="4"/>
          </p:nvPr>
        </p:nvSpPr>
        <p:spPr>
          <a:xfrm>
            <a:off x="2496909" y="8691973"/>
            <a:ext cx="1438933" cy="107722"/>
          </a:xfrm>
          <a:prstGeom prst="rect">
            <a:avLst/>
          </a:prstGeom>
        </p:spPr>
        <p:txBody>
          <a:bodyPr vert="horz" wrap="none" lIns="0" tIns="45720" rIns="0" bIns="45720" rtlCol="0" anchor="ctr"/>
          <a:lstStyle>
            <a:lvl1pPr algn="l">
              <a:defRPr lang="en-US" sz="800" kern="1200" smtClean="0">
                <a:solidFill>
                  <a:schemeClr val="tx1"/>
                </a:solidFill>
                <a:latin typeface="+mn-lt"/>
                <a:ea typeface="+mn-ea"/>
                <a:cs typeface="+mn-cs"/>
              </a:defRPr>
            </a:lvl1pPr>
          </a:lstStyle>
          <a:p>
            <a:r>
              <a:rPr lang="fr-FR" dirty="0"/>
              <a:t>— Page </a:t>
            </a:r>
            <a:fld id="{6494E666-BBE8-48D7-87C5-2103F8BE7680}" type="slidenum">
              <a:rPr lang="fr-FR" smtClean="0"/>
              <a:pPr/>
              <a:t>‹N°›</a:t>
            </a:fld>
            <a:endParaRPr lang="fr-FR" dirty="0"/>
          </a:p>
        </p:txBody>
      </p:sp>
      <p:pic>
        <p:nvPicPr>
          <p:cNvPr id="5" name="Graphic 4">
            <a:extLst>
              <a:ext uri="{FF2B5EF4-FFF2-40B4-BE49-F238E27FC236}">
                <a16:creationId xmlns:a16="http://schemas.microsoft.com/office/drawing/2014/main" id="{D555E04C-57B6-4153-990C-A08B9A0FF00B}"/>
              </a:ext>
            </a:extLst>
          </p:cNvPr>
          <p:cNvPicPr>
            <a:picLocks noChangeAspect="1"/>
          </p:cNvPicPr>
          <p:nvPr userDrawn="1"/>
        </p:nvPicPr>
        <p:blipFill rotWithShape="1">
          <a:blip r:embed="rId6">
            <a:extLst>
              <a:ext uri="{96DAC541-7B7A-43D3-8B79-37D633B846F1}">
                <asvg:svgBlip xmlns:asvg="http://schemas.microsoft.com/office/drawing/2016/SVG/main" r:embed="rId7"/>
              </a:ext>
            </a:extLst>
          </a:blip>
          <a:srcRect t="17800"/>
          <a:stretch/>
        </p:blipFill>
        <p:spPr>
          <a:xfrm>
            <a:off x="4102100" y="0"/>
            <a:ext cx="8966200" cy="1507548"/>
          </a:xfrm>
          <a:prstGeom prst="rect">
            <a:avLst/>
          </a:prstGeom>
        </p:spPr>
      </p:pic>
      <p:sp>
        <p:nvSpPr>
          <p:cNvPr id="17" name="Content Placeholder 2">
            <a:extLst>
              <a:ext uri="{FF2B5EF4-FFF2-40B4-BE49-F238E27FC236}">
                <a16:creationId xmlns:a16="http://schemas.microsoft.com/office/drawing/2014/main" id="{9AAEB611-13DC-48E9-95CB-392307829A02}"/>
              </a:ext>
            </a:extLst>
          </p:cNvPr>
          <p:cNvSpPr>
            <a:spLocks noGrp="1"/>
          </p:cNvSpPr>
          <p:nvPr>
            <p:ph idx="11"/>
          </p:nvPr>
        </p:nvSpPr>
        <p:spPr>
          <a:xfrm>
            <a:off x="8357827" y="2119500"/>
            <a:ext cx="7161573" cy="6033900"/>
          </a:xfrm>
        </p:spPr>
        <p:txBody>
          <a:bodyPr lIns="0" tIns="0" rIns="0" bIns="0">
            <a:noAutofit/>
          </a:bodyPr>
          <a:lstStyle>
            <a:lvl1pPr>
              <a:lnSpc>
                <a:spcPct val="100000"/>
              </a:lnSpc>
              <a:spcBef>
                <a:spcPts val="1000"/>
              </a:spcBef>
              <a:defRPr sz="1200"/>
            </a:lvl1pPr>
            <a:lvl2pPr>
              <a:lnSpc>
                <a:spcPct val="100000"/>
              </a:lnSpc>
              <a:spcBef>
                <a:spcPts val="1000"/>
              </a:spcBef>
              <a:defRPr sz="1400"/>
            </a:lvl2pPr>
            <a:lvl3pPr marL="180975" indent="-180975">
              <a:lnSpc>
                <a:spcPct val="100000"/>
              </a:lnSpc>
              <a:spcBef>
                <a:spcPts val="0"/>
              </a:spcBef>
              <a:defRPr sz="1200"/>
            </a:lvl3pPr>
            <a:lvl4pPr marL="180975" indent="0">
              <a:lnSpc>
                <a:spcPct val="100000"/>
              </a:lnSpc>
              <a:spcBef>
                <a:spcPts val="0"/>
              </a:spcBef>
              <a:defRPr sz="1200"/>
            </a:lvl4pPr>
            <a:lvl5pPr marL="285750" indent="-95250">
              <a:lnSpc>
                <a:spcPct val="100000"/>
              </a:lnSpc>
              <a:spcBef>
                <a:spcPts val="0"/>
              </a:spcBef>
              <a:defRPr sz="12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12" name="Footer Placeholder 4">
            <a:extLst>
              <a:ext uri="{FF2B5EF4-FFF2-40B4-BE49-F238E27FC236}">
                <a16:creationId xmlns:a16="http://schemas.microsoft.com/office/drawing/2014/main" id="{FBBA0C01-2EB2-41E6-AD36-FD0352C1FAED}"/>
              </a:ext>
            </a:extLst>
          </p:cNvPr>
          <p:cNvSpPr>
            <a:spLocks noGrp="1"/>
          </p:cNvSpPr>
          <p:nvPr>
            <p:ph type="ftr" sz="quarter" idx="3"/>
          </p:nvPr>
        </p:nvSpPr>
        <p:spPr>
          <a:xfrm>
            <a:off x="775927" y="8691974"/>
            <a:ext cx="1688666" cy="107722"/>
          </a:xfrm>
          <a:prstGeom prst="rect">
            <a:avLst/>
          </a:prstGeom>
        </p:spPr>
        <p:txBody>
          <a:bodyPr vert="horz" wrap="square" lIns="0" tIns="0" rIns="0" bIns="0" rtlCol="0" anchor="ctr">
            <a:noAutofit/>
          </a:bodyPr>
          <a:lstStyle>
            <a:lvl1pPr algn="l">
              <a:defRPr sz="800">
                <a:solidFill>
                  <a:schemeClr val="tx1"/>
                </a:solidFill>
              </a:defRPr>
            </a:lvl1pPr>
          </a:lstStyle>
          <a:p>
            <a:r>
              <a:rPr lang="fr-FR" dirty="0"/>
              <a:t>PARTIE I — Informations générales</a:t>
            </a:r>
          </a:p>
        </p:txBody>
      </p:sp>
    </p:spTree>
    <p:extLst>
      <p:ext uri="{BB962C8B-B14F-4D97-AF65-F5344CB8AC3E}">
        <p14:creationId xmlns:p14="http://schemas.microsoft.com/office/powerpoint/2010/main" val="7436801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FIn">
    <p:bg>
      <p:bgPr>
        <a:solidFill>
          <a:schemeClr val="tx2"/>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60EEA40D-BA33-4F1F-9EE5-753DF110C17A}"/>
              </a:ext>
            </a:extLst>
          </p:cNvPr>
          <p:cNvGraphicFramePr>
            <a:graphicFrameLocks noChangeAspect="1"/>
          </p:cNvGraphicFramePr>
          <p:nvPr userDrawn="1">
            <p:custDataLst>
              <p:tags r:id="rId1"/>
            </p:custDataLst>
            <p:extLst>
              <p:ext uri="{D42A27DB-BD31-4B8C-83A1-F6EECF244321}">
                <p14:modId xmlns:p14="http://schemas.microsoft.com/office/powerpoint/2010/main" val="3607797838"/>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name="think-cell Slide" r:id="rId4" imgW="383" imgH="384" progId="TCLayout.ActiveDocument.1">
                  <p:embed/>
                </p:oleObj>
              </mc:Choice>
              <mc:Fallback>
                <p:oleObj name="think-cell Slide" r:id="rId4" imgW="383" imgH="384" progId="TCLayout.ActiveDocument.1">
                  <p:embed/>
                  <p:pic>
                    <p:nvPicPr>
                      <p:cNvPr id="7" name="Object 6" hidden="1">
                        <a:extLst>
                          <a:ext uri="{FF2B5EF4-FFF2-40B4-BE49-F238E27FC236}">
                            <a16:creationId xmlns:a16="http://schemas.microsoft.com/office/drawing/2014/main" id="{60EEA40D-BA33-4F1F-9EE5-753DF110C17A}"/>
                          </a:ext>
                        </a:extLst>
                      </p:cNvPr>
                      <p:cNvPicPr/>
                      <p:nvPr/>
                    </p:nvPicPr>
                    <p:blipFill>
                      <a:blip r:embed="rId5"/>
                      <a:stretch>
                        <a:fillRect/>
                      </a:stretch>
                    </p:blipFill>
                    <p:spPr>
                      <a:xfrm>
                        <a:off x="3764" y="1588"/>
                        <a:ext cx="3764" cy="1588"/>
                      </a:xfrm>
                      <a:prstGeom prst="rect">
                        <a:avLst/>
                      </a:prstGeom>
                    </p:spPr>
                  </p:pic>
                </p:oleObj>
              </mc:Fallback>
            </mc:AlternateContent>
          </a:graphicData>
        </a:graphic>
      </p:graphicFrame>
      <p:sp>
        <p:nvSpPr>
          <p:cNvPr id="20" name="Rectangle 19" hidden="1">
            <a:extLst>
              <a:ext uri="{FF2B5EF4-FFF2-40B4-BE49-F238E27FC236}">
                <a16:creationId xmlns:a16="http://schemas.microsoft.com/office/drawing/2014/main" id="{65CB5D1D-7F31-481F-993E-9134336BB995}"/>
              </a:ext>
            </a:extLst>
          </p:cNvPr>
          <p:cNvSpPr/>
          <p:nvPr userDrawn="1">
            <p:custDataLst>
              <p:tags r:id="rId2"/>
            </p:custDataLst>
          </p:nvPr>
        </p:nvSpPr>
        <p:spPr>
          <a:xfrm>
            <a:off x="0" y="0"/>
            <a:ext cx="376296"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t" anchorCtr="0">
            <a:noAutofit/>
          </a:bodyPr>
          <a:lstStyle/>
          <a:p>
            <a:pPr marL="0" lvl="0" indent="0" algn="l"/>
            <a:endParaRPr lang="fr-FR" sz="1300" b="0" i="0" baseline="0" dirty="0">
              <a:latin typeface="Arial Black" panose="020B0A04020102020204" pitchFamily="34" charset="0"/>
              <a:ea typeface="+mj-ea"/>
              <a:cs typeface="+mj-cs"/>
              <a:sym typeface="Arial Black" panose="020B0A04020102020204" pitchFamily="34" charset="0"/>
            </a:endParaRPr>
          </a:p>
        </p:txBody>
      </p:sp>
      <p:pic>
        <p:nvPicPr>
          <p:cNvPr id="26" name="Picture 25" descr="A close up of a sign&#10;&#10;Description automatically generated">
            <a:extLst>
              <a:ext uri="{FF2B5EF4-FFF2-40B4-BE49-F238E27FC236}">
                <a16:creationId xmlns:a16="http://schemas.microsoft.com/office/drawing/2014/main" id="{82238798-8413-4125-AE5F-B991C85C10CF}"/>
              </a:ext>
            </a:extLst>
          </p:cNvPr>
          <p:cNvPicPr>
            <a:picLocks noChangeAspect="1"/>
          </p:cNvPicPr>
          <p:nvPr userDrawn="1"/>
        </p:nvPicPr>
        <p:blipFill rotWithShape="1">
          <a:blip r:embed="rId6">
            <a:alphaModFix/>
            <a:extLst>
              <a:ext uri="{28A0092B-C50C-407E-A947-70E740481C1C}">
                <a14:useLocalDpi xmlns:a14="http://schemas.microsoft.com/office/drawing/2010/main" val="0"/>
              </a:ext>
            </a:extLst>
          </a:blip>
          <a:srcRect l="16052" t="26452" r="3818" b="4905"/>
          <a:stretch/>
        </p:blipFill>
        <p:spPr>
          <a:xfrm>
            <a:off x="0" y="0"/>
            <a:ext cx="16256000" cy="9144000"/>
          </a:xfrm>
          <a:prstGeom prst="rect">
            <a:avLst/>
          </a:prstGeom>
        </p:spPr>
      </p:pic>
      <p:sp>
        <p:nvSpPr>
          <p:cNvPr id="11" name="Rectangle 10">
            <a:extLst>
              <a:ext uri="{FF2B5EF4-FFF2-40B4-BE49-F238E27FC236}">
                <a16:creationId xmlns:a16="http://schemas.microsoft.com/office/drawing/2014/main" id="{A4570170-EB70-4D92-B904-F039DAFAEC12}"/>
              </a:ext>
            </a:extLst>
          </p:cNvPr>
          <p:cNvSpPr/>
          <p:nvPr userDrawn="1"/>
        </p:nvSpPr>
        <p:spPr>
          <a:xfrm>
            <a:off x="342900" y="4914900"/>
            <a:ext cx="13258800" cy="42291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a:p>
        </p:txBody>
      </p:sp>
      <p:sp>
        <p:nvSpPr>
          <p:cNvPr id="27" name="Rectangle 26">
            <a:extLst>
              <a:ext uri="{FF2B5EF4-FFF2-40B4-BE49-F238E27FC236}">
                <a16:creationId xmlns:a16="http://schemas.microsoft.com/office/drawing/2014/main" id="{8EBCD8C4-839F-4739-B3DF-E0F6C3BFECE6}"/>
              </a:ext>
            </a:extLst>
          </p:cNvPr>
          <p:cNvSpPr/>
          <p:nvPr userDrawn="1"/>
        </p:nvSpPr>
        <p:spPr>
          <a:xfrm>
            <a:off x="11601450" y="0"/>
            <a:ext cx="4654550" cy="42291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a:p>
        </p:txBody>
      </p:sp>
      <p:grpSp>
        <p:nvGrpSpPr>
          <p:cNvPr id="13" name="Group 12">
            <a:extLst>
              <a:ext uri="{FF2B5EF4-FFF2-40B4-BE49-F238E27FC236}">
                <a16:creationId xmlns:a16="http://schemas.microsoft.com/office/drawing/2014/main" id="{DAE3B049-C7F2-428D-A574-C976F2C0ECC8}"/>
              </a:ext>
            </a:extLst>
          </p:cNvPr>
          <p:cNvGrpSpPr>
            <a:grpSpLocks/>
          </p:cNvGrpSpPr>
          <p:nvPr userDrawn="1"/>
        </p:nvGrpSpPr>
        <p:grpSpPr>
          <a:xfrm>
            <a:off x="5859648" y="2482019"/>
            <a:ext cx="4536703" cy="4087489"/>
            <a:chOff x="2172947" y="3498019"/>
            <a:chExt cx="2500387" cy="2252804"/>
          </a:xfrm>
        </p:grpSpPr>
        <p:sp>
          <p:nvSpPr>
            <p:cNvPr id="14" name="Title 18">
              <a:extLst>
                <a:ext uri="{FF2B5EF4-FFF2-40B4-BE49-F238E27FC236}">
                  <a16:creationId xmlns:a16="http://schemas.microsoft.com/office/drawing/2014/main" id="{5D3BC2E7-25B4-4C22-924E-1CF22A72751E}"/>
                </a:ext>
              </a:extLst>
            </p:cNvPr>
            <p:cNvSpPr txBox="1">
              <a:spLocks/>
            </p:cNvSpPr>
            <p:nvPr userDrawn="1"/>
          </p:nvSpPr>
          <p:spPr>
            <a:xfrm>
              <a:off x="2380519" y="3498019"/>
              <a:ext cx="2093512" cy="199331"/>
            </a:xfrm>
            <a:prstGeom prst="rect">
              <a:avLst/>
            </a:prstGeom>
          </p:spPr>
          <p:txBody>
            <a:bodyPr vert="horz" lIns="165909" tIns="82955" rIns="165909" bIns="82955" rtlCol="0" anchor="ctr">
              <a:noAutofit/>
            </a:bodyPr>
            <a:lstStyle>
              <a:lvl1pPr algn="ctr" defTabSz="685800" rtl="0" eaLnBrk="1" latinLnBrk="0" hangingPunct="1">
                <a:lnSpc>
                  <a:spcPct val="90000"/>
                </a:lnSpc>
                <a:spcBef>
                  <a:spcPct val="0"/>
                </a:spcBef>
                <a:buNone/>
                <a:defRPr sz="1300" kern="1200">
                  <a:solidFill>
                    <a:schemeClr val="bg2"/>
                  </a:solidFill>
                  <a:latin typeface="+mj-lt"/>
                  <a:ea typeface="+mj-ea"/>
                  <a:cs typeface="+mj-cs"/>
                </a:defRPr>
              </a:lvl1pPr>
            </a:lstStyle>
            <a:p>
              <a:pPr marL="0" indent="0"/>
              <a:endParaRPr lang="fr-FR" sz="2231" dirty="0">
                <a:solidFill>
                  <a:schemeClr val="bg2"/>
                </a:solidFill>
              </a:endParaRPr>
            </a:p>
          </p:txBody>
        </p:sp>
        <p:sp>
          <p:nvSpPr>
            <p:cNvPr id="15" name="Title 18">
              <a:extLst>
                <a:ext uri="{FF2B5EF4-FFF2-40B4-BE49-F238E27FC236}">
                  <a16:creationId xmlns:a16="http://schemas.microsoft.com/office/drawing/2014/main" id="{FE0D4F17-5A52-4DC4-A20B-365EB1B2EDC0}"/>
                </a:ext>
              </a:extLst>
            </p:cNvPr>
            <p:cNvSpPr txBox="1">
              <a:spLocks/>
            </p:cNvSpPr>
            <p:nvPr userDrawn="1"/>
          </p:nvSpPr>
          <p:spPr>
            <a:xfrm>
              <a:off x="2353763" y="3883782"/>
              <a:ext cx="2093512" cy="199331"/>
            </a:xfrm>
            <a:prstGeom prst="rect">
              <a:avLst/>
            </a:prstGeom>
          </p:spPr>
          <p:txBody>
            <a:bodyPr vert="horz" lIns="165909" tIns="82955" rIns="165909" bIns="82955" rtlCol="0" anchor="ctr">
              <a:noAutofit/>
            </a:bodyPr>
            <a:lstStyle>
              <a:lvl1pPr algn="ctr" defTabSz="685800" rtl="0" eaLnBrk="1" latinLnBrk="0" hangingPunct="1">
                <a:lnSpc>
                  <a:spcPct val="90000"/>
                </a:lnSpc>
                <a:spcBef>
                  <a:spcPct val="0"/>
                </a:spcBef>
                <a:buNone/>
                <a:defRPr sz="1300" kern="1200">
                  <a:solidFill>
                    <a:schemeClr val="bg2"/>
                  </a:solidFill>
                  <a:latin typeface="+mj-lt"/>
                  <a:ea typeface="+mj-ea"/>
                  <a:cs typeface="+mj-cs"/>
                </a:defRPr>
              </a:lvl1pPr>
            </a:lstStyle>
            <a:p>
              <a:pPr marL="0" indent="0"/>
              <a:endParaRPr lang="fr-FR" sz="2231" b="1" dirty="0">
                <a:solidFill>
                  <a:schemeClr val="bg2"/>
                </a:solidFill>
                <a:latin typeface="+mn-lt"/>
              </a:endParaRPr>
            </a:p>
          </p:txBody>
        </p:sp>
        <p:sp>
          <p:nvSpPr>
            <p:cNvPr id="17" name="Title 18">
              <a:extLst>
                <a:ext uri="{FF2B5EF4-FFF2-40B4-BE49-F238E27FC236}">
                  <a16:creationId xmlns:a16="http://schemas.microsoft.com/office/drawing/2014/main" id="{A3B18B8F-B0DD-4604-9BFE-027517B99494}"/>
                </a:ext>
              </a:extLst>
            </p:cNvPr>
            <p:cNvSpPr txBox="1">
              <a:spLocks/>
            </p:cNvSpPr>
            <p:nvPr userDrawn="1"/>
          </p:nvSpPr>
          <p:spPr>
            <a:xfrm>
              <a:off x="2172947" y="4226287"/>
              <a:ext cx="2488481" cy="433067"/>
            </a:xfrm>
            <a:prstGeom prst="rect">
              <a:avLst/>
            </a:prstGeom>
          </p:spPr>
          <p:txBody>
            <a:bodyPr vert="horz" lIns="165909" tIns="82955" rIns="165909" bIns="82955" rtlCol="0" anchor="ctr">
              <a:noAutofit/>
            </a:bodyPr>
            <a:lstStyle>
              <a:lvl1pPr algn="ctr" defTabSz="685800" rtl="0" eaLnBrk="1" latinLnBrk="0" hangingPunct="1">
                <a:lnSpc>
                  <a:spcPct val="90000"/>
                </a:lnSpc>
                <a:spcBef>
                  <a:spcPct val="0"/>
                </a:spcBef>
                <a:buNone/>
                <a:defRPr sz="1300" kern="1200">
                  <a:solidFill>
                    <a:schemeClr val="bg2"/>
                  </a:solidFill>
                  <a:latin typeface="+mj-lt"/>
                  <a:ea typeface="+mj-ea"/>
                  <a:cs typeface="+mj-cs"/>
                </a:defRPr>
              </a:lvl1pPr>
            </a:lstStyle>
            <a:p>
              <a:pPr marL="0" indent="0">
                <a:lnSpc>
                  <a:spcPct val="100000"/>
                </a:lnSpc>
              </a:pPr>
              <a:r>
                <a:rPr lang="fr-FR" sz="2231" b="1" kern="1200" noProof="0" dirty="0">
                  <a:solidFill>
                    <a:schemeClr val="bg2"/>
                  </a:solidFill>
                  <a:latin typeface="+mn-lt"/>
                  <a:ea typeface="+mj-ea"/>
                  <a:cs typeface="+mj-cs"/>
                </a:rPr>
                <a:t>Pour plus d'informations, contactez le CCCA-BTP</a:t>
              </a:r>
            </a:p>
          </p:txBody>
        </p:sp>
        <p:sp>
          <p:nvSpPr>
            <p:cNvPr id="18" name="Title 18">
              <a:extLst>
                <a:ext uri="{FF2B5EF4-FFF2-40B4-BE49-F238E27FC236}">
                  <a16:creationId xmlns:a16="http://schemas.microsoft.com/office/drawing/2014/main" id="{0783AE0D-9E2D-4BEC-8581-0CBCBDE59856}"/>
                </a:ext>
              </a:extLst>
            </p:cNvPr>
            <p:cNvSpPr txBox="1">
              <a:spLocks/>
            </p:cNvSpPr>
            <p:nvPr userDrawn="1"/>
          </p:nvSpPr>
          <p:spPr>
            <a:xfrm>
              <a:off x="2184853" y="4602204"/>
              <a:ext cx="2488481" cy="824665"/>
            </a:xfrm>
            <a:prstGeom prst="rect">
              <a:avLst/>
            </a:prstGeom>
          </p:spPr>
          <p:txBody>
            <a:bodyPr vert="horz" lIns="165909" tIns="82955" rIns="165909" bIns="82955" rtlCol="0" anchor="ctr">
              <a:noAutofit/>
            </a:bodyPr>
            <a:lstStyle>
              <a:lvl1pPr algn="ctr" defTabSz="685800" rtl="0" eaLnBrk="1" latinLnBrk="0" hangingPunct="1">
                <a:lnSpc>
                  <a:spcPct val="90000"/>
                </a:lnSpc>
                <a:spcBef>
                  <a:spcPct val="0"/>
                </a:spcBef>
                <a:buNone/>
                <a:defRPr sz="1300" kern="1200">
                  <a:solidFill>
                    <a:schemeClr val="bg2"/>
                  </a:solidFill>
                  <a:latin typeface="+mj-lt"/>
                  <a:ea typeface="+mj-ea"/>
                  <a:cs typeface="+mj-cs"/>
                </a:defRPr>
              </a:lvl1pPr>
            </a:lstStyle>
            <a:p>
              <a:pPr marL="0" indent="0">
                <a:lnSpc>
                  <a:spcPct val="100000"/>
                </a:lnSpc>
              </a:pPr>
              <a:r>
                <a:rPr lang="fr-FR" sz="2231" b="0" kern="1200" dirty="0">
                  <a:solidFill>
                    <a:schemeClr val="bg2"/>
                  </a:solidFill>
                  <a:latin typeface="+mn-lt"/>
                  <a:ea typeface="+mj-ea"/>
                  <a:cs typeface="+mj-cs"/>
                </a:rPr>
                <a:t>19, rue du Père Corentin</a:t>
              </a:r>
              <a:br>
                <a:rPr lang="fr-FR" sz="2231" b="0" kern="1200" dirty="0">
                  <a:solidFill>
                    <a:schemeClr val="bg2"/>
                  </a:solidFill>
                  <a:latin typeface="+mn-lt"/>
                  <a:ea typeface="+mj-ea"/>
                  <a:cs typeface="+mj-cs"/>
                </a:rPr>
              </a:br>
              <a:r>
                <a:rPr lang="fr-FR" sz="2231" b="0" kern="1200" dirty="0">
                  <a:solidFill>
                    <a:schemeClr val="bg2"/>
                  </a:solidFill>
                  <a:latin typeface="+mn-lt"/>
                  <a:ea typeface="+mj-ea"/>
                  <a:cs typeface="+mj-cs"/>
                </a:rPr>
                <a:t>75 014 Paris</a:t>
              </a:r>
            </a:p>
            <a:p>
              <a:pPr marL="0" indent="0">
                <a:lnSpc>
                  <a:spcPct val="100000"/>
                </a:lnSpc>
              </a:pPr>
              <a:endParaRPr lang="fr-FR" sz="2231" b="0" kern="1200" dirty="0">
                <a:solidFill>
                  <a:schemeClr val="bg2"/>
                </a:solidFill>
                <a:latin typeface="+mn-lt"/>
                <a:ea typeface="+mj-ea"/>
                <a:cs typeface="+mj-cs"/>
              </a:endParaRPr>
            </a:p>
            <a:p>
              <a:pPr marL="0" indent="0">
                <a:lnSpc>
                  <a:spcPct val="100000"/>
                </a:lnSpc>
              </a:pPr>
              <a:r>
                <a:rPr lang="fr-FR" sz="2231" b="1" kern="1200" dirty="0">
                  <a:solidFill>
                    <a:schemeClr val="bg2"/>
                  </a:solidFill>
                  <a:latin typeface="+mn-lt"/>
                  <a:ea typeface="+mj-ea"/>
                  <a:cs typeface="+mj-cs"/>
                </a:rPr>
                <a:t>www.ccca-btp.fr</a:t>
              </a:r>
            </a:p>
          </p:txBody>
        </p:sp>
        <p:pic>
          <p:nvPicPr>
            <p:cNvPr id="19" name="Graphic 18">
              <a:extLst>
                <a:ext uri="{FF2B5EF4-FFF2-40B4-BE49-F238E27FC236}">
                  <a16:creationId xmlns:a16="http://schemas.microsoft.com/office/drawing/2014/main" id="{63CB35CF-DA33-43FC-AA3D-AC9A417D0A54}"/>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2705756" y="5560950"/>
              <a:ext cx="1443037" cy="189873"/>
            </a:xfrm>
            <a:prstGeom prst="rect">
              <a:avLst/>
            </a:prstGeom>
          </p:spPr>
        </p:pic>
      </p:grpSp>
      <p:pic>
        <p:nvPicPr>
          <p:cNvPr id="29" name="Graphic 28">
            <a:extLst>
              <a:ext uri="{FF2B5EF4-FFF2-40B4-BE49-F238E27FC236}">
                <a16:creationId xmlns:a16="http://schemas.microsoft.com/office/drawing/2014/main" id="{6761285C-E930-4F4C-9944-7828A59D7D87}"/>
              </a:ext>
            </a:extLst>
          </p:cNvPr>
          <p:cNvPicPr>
            <a:picLocks noChangeAspect="1"/>
          </p:cNvPicPr>
          <p:nvPr userDrawn="1"/>
        </p:nvPicPr>
        <p:blipFill rotWithShape="1">
          <a:blip r:embed="rId9">
            <a:extLst>
              <a:ext uri="{96DAC541-7B7A-43D3-8B79-37D633B846F1}">
                <asvg:svgBlip xmlns:asvg="http://schemas.microsoft.com/office/drawing/2016/SVG/main" r:embed="rId10"/>
              </a:ext>
            </a:extLst>
          </a:blip>
          <a:srcRect b="21030"/>
          <a:stretch/>
        </p:blipFill>
        <p:spPr>
          <a:xfrm>
            <a:off x="4067996" y="649649"/>
            <a:ext cx="9194800" cy="8204749"/>
          </a:xfrm>
          <a:prstGeom prst="rect">
            <a:avLst/>
          </a:prstGeom>
        </p:spPr>
      </p:pic>
    </p:spTree>
    <p:extLst>
      <p:ext uri="{BB962C8B-B14F-4D97-AF65-F5344CB8AC3E}">
        <p14:creationId xmlns:p14="http://schemas.microsoft.com/office/powerpoint/2010/main" val="12637903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ags" Target="../tags/tag2.xml"/><Relationship Id="rId13" Type="http://schemas.openxmlformats.org/officeDocument/2006/relationships/image" Target="../media/image3.svg"/><Relationship Id="rId3" Type="http://schemas.openxmlformats.org/officeDocument/2006/relationships/slideLayout" Target="../slideLayouts/slideLayout3.xml"/><Relationship Id="rId7" Type="http://schemas.openxmlformats.org/officeDocument/2006/relationships/theme" Target="../theme/theme1.xml"/><Relationship Id="rId12" Type="http://schemas.openxmlformats.org/officeDocument/2006/relationships/image" Target="../media/image2.png"/><Relationship Id="rId17" Type="http://schemas.openxmlformats.org/officeDocument/2006/relationships/image" Target="../media/image7.svg"/><Relationship Id="rId2" Type="http://schemas.openxmlformats.org/officeDocument/2006/relationships/slideLayout" Target="../slideLayouts/slideLayout2.xml"/><Relationship Id="rId16"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image" Target="../media/image5.svg"/><Relationship Id="rId10"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tags" Target="../tags/tag3.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BDCC86E2-1A17-4A0D-BE33-35927680E499}"/>
              </a:ext>
            </a:extLst>
          </p:cNvPr>
          <p:cNvGraphicFramePr>
            <a:graphicFrameLocks noChangeAspect="1"/>
          </p:cNvGraphicFramePr>
          <p:nvPr userDrawn="1">
            <p:custDataLst>
              <p:tags r:id="rId8"/>
            </p:custDataLst>
            <p:extLst>
              <p:ext uri="{D42A27DB-BD31-4B8C-83A1-F6EECF244321}">
                <p14:modId xmlns:p14="http://schemas.microsoft.com/office/powerpoint/2010/main" val="2589992342"/>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name="think-cell Slide" r:id="rId10" imgW="383" imgH="384" progId="TCLayout.ActiveDocument.1">
                  <p:embed/>
                </p:oleObj>
              </mc:Choice>
              <mc:Fallback>
                <p:oleObj name="think-cell Slide" r:id="rId10" imgW="383" imgH="384" progId="TCLayout.ActiveDocument.1">
                  <p:embed/>
                  <p:pic>
                    <p:nvPicPr>
                      <p:cNvPr id="8" name="Object 7" hidden="1">
                        <a:extLst>
                          <a:ext uri="{FF2B5EF4-FFF2-40B4-BE49-F238E27FC236}">
                            <a16:creationId xmlns:a16="http://schemas.microsoft.com/office/drawing/2014/main" id="{BDCC86E2-1A17-4A0D-BE33-35927680E499}"/>
                          </a:ext>
                        </a:extLst>
                      </p:cNvPr>
                      <p:cNvPicPr/>
                      <p:nvPr/>
                    </p:nvPicPr>
                    <p:blipFill>
                      <a:blip r:embed="rId11"/>
                      <a:stretch>
                        <a:fillRect/>
                      </a:stretch>
                    </p:blipFill>
                    <p:spPr>
                      <a:xfrm>
                        <a:off x="3764" y="1588"/>
                        <a:ext cx="3764" cy="1588"/>
                      </a:xfrm>
                      <a:prstGeom prst="rect">
                        <a:avLst/>
                      </a:prstGeom>
                    </p:spPr>
                  </p:pic>
                </p:oleObj>
              </mc:Fallback>
            </mc:AlternateContent>
          </a:graphicData>
        </a:graphic>
      </p:graphicFrame>
      <p:sp>
        <p:nvSpPr>
          <p:cNvPr id="7" name="Rectangle 6" hidden="1">
            <a:extLst>
              <a:ext uri="{FF2B5EF4-FFF2-40B4-BE49-F238E27FC236}">
                <a16:creationId xmlns:a16="http://schemas.microsoft.com/office/drawing/2014/main" id="{7D3048AC-2FED-4DCC-BBC7-56AAEE85E892}"/>
              </a:ext>
            </a:extLst>
          </p:cNvPr>
          <p:cNvSpPr/>
          <p:nvPr userDrawn="1">
            <p:custDataLst>
              <p:tags r:id="rId9"/>
            </p:custDataLst>
          </p:nvPr>
        </p:nvSpPr>
        <p:spPr>
          <a:xfrm>
            <a:off x="0" y="0"/>
            <a:ext cx="376296"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300" b="0" i="0" baseline="0" dirty="0">
              <a:latin typeface="Arial Black" panose="020B0A04020102020204" pitchFamily="34" charset="0"/>
              <a:ea typeface="+mj-ea"/>
              <a:cs typeface="+mj-cs"/>
              <a:sym typeface="Arial Black" panose="020B0A04020102020204" pitchFamily="34" charset="0"/>
            </a:endParaRPr>
          </a:p>
        </p:txBody>
      </p:sp>
      <p:pic>
        <p:nvPicPr>
          <p:cNvPr id="17" name="Graphic 16">
            <a:extLst>
              <a:ext uri="{FF2B5EF4-FFF2-40B4-BE49-F238E27FC236}">
                <a16:creationId xmlns:a16="http://schemas.microsoft.com/office/drawing/2014/main" id="{023527CA-CE88-4070-BBFF-3C3DC5B54EBF}"/>
              </a:ext>
            </a:extLst>
          </p:cNvPr>
          <p:cNvPicPr>
            <a:picLocks noChangeAspect="1"/>
          </p:cNvPicPr>
          <p:nvPr userDrawn="1"/>
        </p:nvPicPr>
        <p:blipFill rotWithShape="1">
          <a:blip r:embed="rId12">
            <a:extLst>
              <a:ext uri="{96DAC541-7B7A-43D3-8B79-37D633B846F1}">
                <asvg:svgBlip xmlns:asvg="http://schemas.microsoft.com/office/drawing/2016/SVG/main" r:embed="rId13"/>
              </a:ext>
            </a:extLst>
          </a:blip>
          <a:srcRect l="68262" t="24663" r="7656" b="43256"/>
          <a:stretch/>
        </p:blipFill>
        <p:spPr>
          <a:xfrm>
            <a:off x="14804303" y="8021782"/>
            <a:ext cx="1437842" cy="1122218"/>
          </a:xfrm>
          <a:prstGeom prst="rect">
            <a:avLst/>
          </a:prstGeom>
        </p:spPr>
      </p:pic>
      <p:sp>
        <p:nvSpPr>
          <p:cNvPr id="2" name="Title Placeholder 1"/>
          <p:cNvSpPr>
            <a:spLocks noGrp="1"/>
          </p:cNvSpPr>
          <p:nvPr>
            <p:ph type="title"/>
          </p:nvPr>
        </p:nvSpPr>
        <p:spPr>
          <a:xfrm>
            <a:off x="1117602" y="486837"/>
            <a:ext cx="14020800" cy="486834"/>
          </a:xfrm>
          <a:prstGeom prst="rect">
            <a:avLst/>
          </a:prstGeom>
        </p:spPr>
        <p:txBody>
          <a:bodyPr vert="horz" lIns="0" tIns="0" rIns="0" bIns="0" rtlCol="0" anchor="ctr">
            <a:noAutofit/>
          </a:bodyPr>
          <a:lstStyle/>
          <a:p>
            <a:r>
              <a:rPr lang="en-US" err="1"/>
              <a:t>Titre</a:t>
            </a:r>
            <a:endParaRPr lang="en-US"/>
          </a:p>
        </p:txBody>
      </p:sp>
      <p:sp>
        <p:nvSpPr>
          <p:cNvPr id="3" name="Text Placeholder 2"/>
          <p:cNvSpPr>
            <a:spLocks noGrp="1"/>
          </p:cNvSpPr>
          <p:nvPr>
            <p:ph type="body" idx="1"/>
          </p:nvPr>
        </p:nvSpPr>
        <p:spPr>
          <a:xfrm>
            <a:off x="1272914" y="1548000"/>
            <a:ext cx="13710177" cy="6552000"/>
          </a:xfrm>
          <a:prstGeom prst="rect">
            <a:avLst/>
          </a:prstGeom>
        </p:spPr>
        <p:txBody>
          <a:bodyPr vert="horz" lIns="0" tIns="0" rIns="0" bIns="0" rtlCol="0">
            <a:no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Footer Placeholder 4"/>
          <p:cNvSpPr>
            <a:spLocks noGrp="1"/>
          </p:cNvSpPr>
          <p:nvPr>
            <p:ph type="ftr" sz="quarter" idx="3"/>
          </p:nvPr>
        </p:nvSpPr>
        <p:spPr>
          <a:xfrm>
            <a:off x="840220" y="8892000"/>
            <a:ext cx="3533113" cy="107722"/>
          </a:xfrm>
          <a:prstGeom prst="rect">
            <a:avLst/>
          </a:prstGeom>
        </p:spPr>
        <p:txBody>
          <a:bodyPr vert="horz" wrap="square" lIns="0" tIns="0" rIns="0" bIns="0" rtlCol="0" anchor="ctr">
            <a:noAutofit/>
          </a:bodyPr>
          <a:lstStyle>
            <a:lvl1pPr algn="l">
              <a:defRPr sz="700">
                <a:solidFill>
                  <a:schemeClr val="tx1"/>
                </a:solidFill>
              </a:defRPr>
            </a:lvl1pPr>
          </a:lstStyle>
          <a:p>
            <a:r>
              <a:rPr lang="fr-FR" dirty="0"/>
              <a:t>PARTIE I — Informations générales</a:t>
            </a:r>
          </a:p>
        </p:txBody>
      </p:sp>
      <p:sp>
        <p:nvSpPr>
          <p:cNvPr id="4" name="Slide Number Placeholder 3">
            <a:extLst>
              <a:ext uri="{FF2B5EF4-FFF2-40B4-BE49-F238E27FC236}">
                <a16:creationId xmlns:a16="http://schemas.microsoft.com/office/drawing/2014/main" id="{3DE78F7E-C7D7-4C92-A4AB-EEE55EB0388D}"/>
              </a:ext>
            </a:extLst>
          </p:cNvPr>
          <p:cNvSpPr>
            <a:spLocks noGrp="1"/>
          </p:cNvSpPr>
          <p:nvPr>
            <p:ph type="sldNum" sz="quarter" idx="4"/>
          </p:nvPr>
        </p:nvSpPr>
        <p:spPr>
          <a:xfrm>
            <a:off x="4373334" y="8891999"/>
            <a:ext cx="1438933" cy="107722"/>
          </a:xfrm>
          <a:prstGeom prst="rect">
            <a:avLst/>
          </a:prstGeom>
        </p:spPr>
        <p:txBody>
          <a:bodyPr vert="horz" wrap="none" lIns="0" tIns="45720" rIns="0" bIns="45720" rtlCol="0" anchor="ctr"/>
          <a:lstStyle>
            <a:lvl1pPr algn="r">
              <a:defRPr lang="en-US" sz="700" kern="1200" smtClean="0">
                <a:solidFill>
                  <a:schemeClr val="tx1"/>
                </a:solidFill>
                <a:latin typeface="+mn-lt"/>
                <a:ea typeface="+mn-ea"/>
                <a:cs typeface="+mn-cs"/>
              </a:defRPr>
            </a:lvl1pPr>
          </a:lstStyle>
          <a:p>
            <a:pPr algn="l"/>
            <a:r>
              <a:rPr lang="fr-FR" dirty="0"/>
              <a:t>— Page </a:t>
            </a:r>
            <a:fld id="{0DFF9B82-40B0-41A4-8542-804EED9D7441}" type="slidenum">
              <a:rPr lang="fr-FR" smtClean="0"/>
              <a:pPr algn="l"/>
              <a:t>‹N°›</a:t>
            </a:fld>
            <a:endParaRPr lang="fr-FR" dirty="0"/>
          </a:p>
        </p:txBody>
      </p:sp>
      <p:pic>
        <p:nvPicPr>
          <p:cNvPr id="16" name="Graphic 15">
            <a:extLst>
              <a:ext uri="{FF2B5EF4-FFF2-40B4-BE49-F238E27FC236}">
                <a16:creationId xmlns:a16="http://schemas.microsoft.com/office/drawing/2014/main" id="{165D6E0C-C244-45FB-8006-C33F2E01A7FE}"/>
              </a:ext>
            </a:extLst>
          </p:cNvPr>
          <p:cNvPicPr>
            <a:picLocks noChangeAspect="1"/>
          </p:cNvPicPr>
          <p:nvPr userDrawn="1"/>
        </p:nvPicPr>
        <p:blipFill rotWithShape="1">
          <a:blip r:embed="rId14">
            <a:extLst>
              <a:ext uri="{96DAC541-7B7A-43D3-8B79-37D633B846F1}">
                <asvg:svgBlip xmlns:asvg="http://schemas.microsoft.com/office/drawing/2016/SVG/main" r:embed="rId15"/>
              </a:ext>
            </a:extLst>
          </a:blip>
          <a:srcRect t="30301"/>
          <a:stretch/>
        </p:blipFill>
        <p:spPr>
          <a:xfrm>
            <a:off x="-7620" y="0"/>
            <a:ext cx="2634706" cy="1555228"/>
          </a:xfrm>
          <a:prstGeom prst="rect">
            <a:avLst/>
          </a:prstGeom>
        </p:spPr>
      </p:pic>
    </p:spTree>
    <p:extLst>
      <p:ext uri="{BB962C8B-B14F-4D97-AF65-F5344CB8AC3E}">
        <p14:creationId xmlns:p14="http://schemas.microsoft.com/office/powerpoint/2010/main" val="4022547447"/>
      </p:ext>
    </p:extLst>
  </p:cSld>
  <p:clrMap bg1="lt1" tx1="dk1" bg2="lt2" tx2="dk2" accent1="accent1" accent2="accent2" accent3="accent3" accent4="accent4" accent5="accent5" accent6="accent6" hlink="hlink" folHlink="folHlink"/>
  <p:sldLayoutIdLst>
    <p:sldLayoutId id="2147483661" r:id="rId1"/>
    <p:sldLayoutId id="2147483669" r:id="rId2"/>
    <p:sldLayoutId id="2147483663" r:id="rId3"/>
    <p:sldLayoutId id="2147483670" r:id="rId4"/>
    <p:sldLayoutId id="2147483662" r:id="rId5"/>
    <p:sldLayoutId id="2147483667" r:id="rId6"/>
  </p:sldLayoutIdLst>
  <p:hf hdr="0" dt="0"/>
  <p:txStyles>
    <p:titleStyle>
      <a:lvl1pPr algn="ctr" defTabSz="685800" rtl="0" eaLnBrk="1" latinLnBrk="0" hangingPunct="1">
        <a:lnSpc>
          <a:spcPct val="90000"/>
        </a:lnSpc>
        <a:spcBef>
          <a:spcPct val="0"/>
        </a:spcBef>
        <a:buNone/>
        <a:defRPr sz="3300" kern="1200" cap="all" baseline="0">
          <a:solidFill>
            <a:schemeClr val="bg2"/>
          </a:solidFill>
          <a:latin typeface="+mj-lt"/>
          <a:ea typeface="+mj-ea"/>
          <a:cs typeface="+mj-cs"/>
        </a:defRPr>
      </a:lvl1pPr>
    </p:titleStyle>
    <p:bodyStyle>
      <a:lvl1pPr marL="0" indent="0" algn="l" defTabSz="685800" rtl="0" eaLnBrk="1" latinLnBrk="0" hangingPunct="1">
        <a:lnSpc>
          <a:spcPct val="90000"/>
        </a:lnSpc>
        <a:spcBef>
          <a:spcPts val="100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200" b="1" kern="1200">
          <a:solidFill>
            <a:schemeClr val="bg2"/>
          </a:solidFill>
          <a:latin typeface="+mj-lt"/>
          <a:ea typeface="+mn-ea"/>
          <a:cs typeface="+mn-cs"/>
        </a:defRPr>
      </a:lvl2pPr>
      <a:lvl3pPr marL="107950" indent="-107950" algn="l" defTabSz="685800" rtl="0" eaLnBrk="1" latinLnBrk="0" hangingPunct="1">
        <a:lnSpc>
          <a:spcPct val="90000"/>
        </a:lnSpc>
        <a:spcBef>
          <a:spcPts val="375"/>
        </a:spcBef>
        <a:buClr>
          <a:schemeClr val="tx2"/>
        </a:buClr>
        <a:buFontTx/>
        <a:buBlip>
          <a:blip r:embed="rId16">
            <a:extLst>
              <a:ext uri="{96DAC541-7B7A-43D3-8B79-37D633B846F1}">
                <asvg:svgBlip xmlns:asvg="http://schemas.microsoft.com/office/drawing/2016/SVG/main" r:embed="rId17"/>
              </a:ext>
            </a:extLst>
          </a:blip>
        </a:buBlip>
        <a:defRPr sz="1000" b="1" kern="1200">
          <a:solidFill>
            <a:schemeClr val="bg2"/>
          </a:solidFill>
          <a:latin typeface="+mn-lt"/>
          <a:ea typeface="+mn-ea"/>
          <a:cs typeface="+mn-cs"/>
        </a:defRPr>
      </a:lvl3pPr>
      <a:lvl4pPr marL="112713"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tx1"/>
          </a:solidFill>
          <a:latin typeface="+mn-lt"/>
          <a:ea typeface="+mn-ea"/>
          <a:cs typeface="+mn-cs"/>
        </a:defRPr>
      </a:lvl4pPr>
      <a:lvl5pPr marL="203200" indent="-90488" algn="l" defTabSz="685800" rtl="0" eaLnBrk="1" latinLnBrk="0" hangingPunct="1">
        <a:lnSpc>
          <a:spcPct val="90000"/>
        </a:lnSpc>
        <a:spcBef>
          <a:spcPts val="375"/>
        </a:spcBef>
        <a:buClr>
          <a:schemeClr val="tx2"/>
        </a:buClr>
        <a:buFont typeface="Arial" panose="020B0604020202020204" pitchFamily="34" charset="0"/>
        <a:buChar char="•"/>
        <a:tabLst>
          <a:tab pos="280988" algn="l"/>
        </a:tabLst>
        <a:defRPr sz="10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image" Target="../media/image1.emf"/><Relationship Id="rId4" Type="http://schemas.openxmlformats.org/officeDocument/2006/relationships/oleObject" Target="../embeddings/oleObject8.bin"/></Relationships>
</file>

<file path=ppt/slides/_rels/slide10.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notesSlide" Target="../notesSlides/notesSlide9.xml"/><Relationship Id="rId7"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19.xml"/><Relationship Id="rId6" Type="http://schemas.openxmlformats.org/officeDocument/2006/relationships/image" Target="../media/image21.emf"/><Relationship Id="rId5" Type="http://schemas.openxmlformats.org/officeDocument/2006/relationships/image" Target="../media/image1.emf"/><Relationship Id="rId4" Type="http://schemas.openxmlformats.org/officeDocument/2006/relationships/oleObject" Target="../embeddings/oleObject10.bin"/></Relationships>
</file>

<file path=ppt/slides/_rels/slide1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10.xml"/><Relationship Id="rId7" Type="http://schemas.openxmlformats.org/officeDocument/2006/relationships/hyperlink" Target="http://www.appels-a-projets-cccabtp.fr/" TargetMode="External"/><Relationship Id="rId2" Type="http://schemas.openxmlformats.org/officeDocument/2006/relationships/slideLayout" Target="../slideLayouts/slideLayout2.xml"/><Relationship Id="rId1" Type="http://schemas.openxmlformats.org/officeDocument/2006/relationships/tags" Target="../tags/tag20.xml"/><Relationship Id="rId6" Type="http://schemas.openxmlformats.org/officeDocument/2006/relationships/image" Target="../media/image21.emf"/><Relationship Id="rId5" Type="http://schemas.openxmlformats.org/officeDocument/2006/relationships/image" Target="../media/image1.emf"/><Relationship Id="rId4" Type="http://schemas.openxmlformats.org/officeDocument/2006/relationships/oleObject" Target="../embeddings/oleObject11.bin"/><Relationship Id="rId9" Type="http://schemas.openxmlformats.org/officeDocument/2006/relationships/image" Target="../media/image7.sv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sv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svg"/></Relationships>
</file>

<file path=ppt/slides/_rels/slide4.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7.sv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21.emf"/><Relationship Id="rId7" Type="http://schemas.openxmlformats.org/officeDocument/2006/relationships/diagramLayout" Target="../diagrams/layout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Data" Target="../diagrams/data1.xml"/><Relationship Id="rId5" Type="http://schemas.openxmlformats.org/officeDocument/2006/relationships/image" Target="../media/image7.svg"/><Relationship Id="rId10" Type="http://schemas.microsoft.com/office/2007/relationships/diagramDrawing" Target="../diagrams/drawing1.xml"/><Relationship Id="rId4" Type="http://schemas.openxmlformats.org/officeDocument/2006/relationships/image" Target="../media/image6.png"/><Relationship Id="rId9" Type="http://schemas.openxmlformats.org/officeDocument/2006/relationships/diagramColors" Target="../diagrams/colors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sv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8" Type="http://schemas.openxmlformats.org/officeDocument/2006/relationships/image" Target="../media/image23.emf"/><Relationship Id="rId3" Type="http://schemas.openxmlformats.org/officeDocument/2006/relationships/notesSlide" Target="../notesSlides/notesSlide8.xml"/><Relationship Id="rId7" Type="http://schemas.openxmlformats.org/officeDocument/2006/relationships/image" Target="../media/image21.emf"/><Relationship Id="rId2" Type="http://schemas.openxmlformats.org/officeDocument/2006/relationships/slideLayout" Target="../slideLayouts/slideLayout2.xml"/><Relationship Id="rId1" Type="http://schemas.openxmlformats.org/officeDocument/2006/relationships/tags" Target="../tags/tag18.xml"/><Relationship Id="rId6" Type="http://schemas.openxmlformats.org/officeDocument/2006/relationships/hyperlink" Target="http://www.appels-a-projets-cccabtp.fr/" TargetMode="External"/><Relationship Id="rId5" Type="http://schemas.openxmlformats.org/officeDocument/2006/relationships/image" Target="../media/image1.emf"/><Relationship Id="rId10" Type="http://schemas.openxmlformats.org/officeDocument/2006/relationships/image" Target="../media/image7.svg"/><Relationship Id="rId4" Type="http://schemas.openxmlformats.org/officeDocument/2006/relationships/oleObject" Target="../embeddings/oleObject9.bin"/><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5CDC1D08-BB54-45DD-8330-512F57C45A49}"/>
              </a:ext>
            </a:extLst>
          </p:cNvPr>
          <p:cNvGraphicFramePr>
            <a:graphicFrameLocks noChangeAspect="1"/>
          </p:cNvGraphicFramePr>
          <p:nvPr>
            <p:custDataLst>
              <p:tags r:id="rId1"/>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5CDC1D08-BB54-45DD-8330-512F57C45A49}"/>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9CA4A721-E123-4B67-8974-45B912F6D5BF}"/>
              </a:ext>
            </a:extLst>
          </p:cNvPr>
          <p:cNvSpPr/>
          <p:nvPr>
            <p:custDataLst>
              <p:tags r:id="rId2"/>
            </p:custDataLst>
          </p:nvPr>
        </p:nvSpPr>
        <p:spPr>
          <a:xfrm>
            <a:off x="469900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t" anchorCtr="0">
            <a:noAutofit/>
          </a:bodyPr>
          <a:lstStyle/>
          <a:p>
            <a:endParaRPr lang="fr-FR" sz="3300" dirty="0">
              <a:latin typeface="Arial Black" panose="020B0A04020102020204" pitchFamily="34" charset="0"/>
              <a:ea typeface="+mj-ea"/>
              <a:cs typeface="+mj-cs"/>
              <a:sym typeface="Arial Black" panose="020B0A04020102020204" pitchFamily="34" charset="0"/>
            </a:endParaRPr>
          </a:p>
        </p:txBody>
      </p:sp>
      <p:sp>
        <p:nvSpPr>
          <p:cNvPr id="7" name="Title 6">
            <a:extLst>
              <a:ext uri="{FF2B5EF4-FFF2-40B4-BE49-F238E27FC236}">
                <a16:creationId xmlns:a16="http://schemas.microsoft.com/office/drawing/2014/main" id="{F67BBDD0-58FD-4224-91B0-08240B54182A}"/>
              </a:ext>
            </a:extLst>
          </p:cNvPr>
          <p:cNvSpPr>
            <a:spLocks noGrp="1"/>
          </p:cNvSpPr>
          <p:nvPr>
            <p:ph type="title"/>
          </p:nvPr>
        </p:nvSpPr>
        <p:spPr>
          <a:xfrm>
            <a:off x="1895613" y="5060661"/>
            <a:ext cx="12464773" cy="1767417"/>
          </a:xfrm>
        </p:spPr>
        <p:txBody>
          <a:bodyPr/>
          <a:lstStyle/>
          <a:p>
            <a:pPr algn="ctr"/>
            <a:br>
              <a:rPr lang="fr-FR" dirty="0"/>
            </a:br>
            <a:r>
              <a:rPr lang="fr-FR" b="0" i="0" u="none" strike="noStrike" cap="all" dirty="0">
                <a:solidFill>
                  <a:srgbClr val="1D1D1B"/>
                </a:solidFill>
                <a:effectLst/>
                <a:latin typeface="Arial Black" panose="020B0A04020102020204" pitchFamily="34" charset="0"/>
              </a:rPr>
              <a:t>WEBINAIRE </a:t>
            </a:r>
            <a:br>
              <a:rPr lang="fr-FR" b="0" i="0" u="none" strike="noStrike" cap="all" dirty="0">
                <a:solidFill>
                  <a:srgbClr val="1D1D1B"/>
                </a:solidFill>
                <a:effectLst/>
                <a:latin typeface="Arial Black" panose="020B0A04020102020204" pitchFamily="34" charset="0"/>
              </a:rPr>
            </a:br>
            <a:r>
              <a:rPr lang="fr-FR" b="0" i="0" u="none" strike="noStrike" cap="all" dirty="0">
                <a:solidFill>
                  <a:srgbClr val="1D1D1B"/>
                </a:solidFill>
                <a:effectLst/>
                <a:latin typeface="Arial Black" panose="020B0A04020102020204" pitchFamily="34" charset="0"/>
              </a:rPr>
              <a:t>appe</a:t>
            </a:r>
            <a:r>
              <a:rPr lang="fr-FR" dirty="0">
                <a:solidFill>
                  <a:srgbClr val="1D1D1B"/>
                </a:solidFill>
                <a:latin typeface="Arial Black" panose="020B0A04020102020204" pitchFamily="34" charset="0"/>
              </a:rPr>
              <a:t>l a candidatures</a:t>
            </a:r>
            <a:br>
              <a:rPr lang="fr-FR" dirty="0"/>
            </a:br>
            <a:br>
              <a:rPr lang="fr-FR" dirty="0"/>
            </a:br>
            <a:r>
              <a:rPr lang="fr-FR" dirty="0"/>
              <a:t>Développer la démarche de recrutement des jeunes femmes dans le </a:t>
            </a:r>
            <a:r>
              <a:rPr lang="fr-FR" dirty="0" err="1"/>
              <a:t>btp</a:t>
            </a:r>
            <a:r>
              <a:rPr lang="fr-FR" dirty="0"/>
              <a:t>.</a:t>
            </a:r>
          </a:p>
        </p:txBody>
      </p:sp>
      <p:sp>
        <p:nvSpPr>
          <p:cNvPr id="3" name="ZoneTexte 2">
            <a:extLst>
              <a:ext uri="{FF2B5EF4-FFF2-40B4-BE49-F238E27FC236}">
                <a16:creationId xmlns:a16="http://schemas.microsoft.com/office/drawing/2014/main" id="{F3E82825-458A-75ED-F134-EDCABA035F96}"/>
              </a:ext>
            </a:extLst>
          </p:cNvPr>
          <p:cNvSpPr txBox="1"/>
          <p:nvPr/>
        </p:nvSpPr>
        <p:spPr>
          <a:xfrm>
            <a:off x="842962" y="7786688"/>
            <a:ext cx="2971801" cy="646331"/>
          </a:xfrm>
          <a:prstGeom prst="rect">
            <a:avLst/>
          </a:prstGeom>
          <a:noFill/>
        </p:spPr>
        <p:txBody>
          <a:bodyPr wrap="square" rtlCol="0">
            <a:spAutoFit/>
          </a:bodyPr>
          <a:lstStyle/>
          <a:p>
            <a:r>
              <a:rPr lang="fr-FR" b="1" dirty="0">
                <a:solidFill>
                  <a:schemeClr val="bg2"/>
                </a:solidFill>
              </a:rPr>
              <a:t>DAPEX - Lucas BONY</a:t>
            </a:r>
          </a:p>
          <a:p>
            <a:r>
              <a:rPr lang="fr-FR" b="1" dirty="0">
                <a:solidFill>
                  <a:schemeClr val="bg2"/>
                </a:solidFill>
              </a:rPr>
              <a:t>DPFIP - Marek LAWINSKI</a:t>
            </a:r>
          </a:p>
        </p:txBody>
      </p:sp>
      <p:sp>
        <p:nvSpPr>
          <p:cNvPr id="5" name="ZoneTexte 4">
            <a:extLst>
              <a:ext uri="{FF2B5EF4-FFF2-40B4-BE49-F238E27FC236}">
                <a16:creationId xmlns:a16="http://schemas.microsoft.com/office/drawing/2014/main" id="{AA7372CB-5807-B13C-5029-CC5D7852F7A8}"/>
              </a:ext>
            </a:extLst>
          </p:cNvPr>
          <p:cNvSpPr txBox="1"/>
          <p:nvPr/>
        </p:nvSpPr>
        <p:spPr>
          <a:xfrm>
            <a:off x="11644313" y="8109853"/>
            <a:ext cx="2716073" cy="369332"/>
          </a:xfrm>
          <a:prstGeom prst="rect">
            <a:avLst/>
          </a:prstGeom>
          <a:noFill/>
        </p:spPr>
        <p:txBody>
          <a:bodyPr wrap="square" rtlCol="0">
            <a:spAutoFit/>
          </a:bodyPr>
          <a:lstStyle/>
          <a:p>
            <a:r>
              <a:rPr lang="fr-FR" b="1" dirty="0">
                <a:solidFill>
                  <a:schemeClr val="bg2"/>
                </a:solidFill>
              </a:rPr>
              <a:t>Le 2 juin 2022</a:t>
            </a:r>
          </a:p>
        </p:txBody>
      </p:sp>
    </p:spTree>
    <p:extLst>
      <p:ext uri="{BB962C8B-B14F-4D97-AF65-F5344CB8AC3E}">
        <p14:creationId xmlns:p14="http://schemas.microsoft.com/office/powerpoint/2010/main" val="10354492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1"/>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E1517A1C-6E6A-403C-B3AC-B28B040A4F84}"/>
              </a:ext>
            </a:extLst>
          </p:cNvPr>
          <p:cNvSpPr/>
          <p:nvPr/>
        </p:nvSpPr>
        <p:spPr>
          <a:xfrm>
            <a:off x="1130300" y="1846125"/>
            <a:ext cx="13462000" cy="7540526"/>
          </a:xfrm>
          <a:prstGeom prst="rect">
            <a:avLst/>
          </a:prstGeom>
        </p:spPr>
        <p:txBody>
          <a:bodyPr wrap="square" lIns="91440" tIns="45720" rIns="91440" bIns="45720" anchor="t">
            <a:spAutoFit/>
          </a:bodyPr>
          <a:lstStyle/>
          <a:p>
            <a:pPr lvl="0" defTabSz="914400">
              <a:lnSpc>
                <a:spcPct val="80000"/>
              </a:lnSpc>
              <a:spcBef>
                <a:spcPts val="1000"/>
              </a:spcBef>
              <a:buSzPct val="67000"/>
            </a:pPr>
            <a:endParaRPr lang="fr-FR" sz="3200" b="1" dirty="0">
              <a:solidFill>
                <a:srgbClr val="000000"/>
              </a:solidFill>
              <a:latin typeface="Arial" panose="020B0604020202020204" pitchFamily="34" charset="0"/>
              <a:ea typeface="Arial" panose="020B0604020202020204" pitchFamily="34" charset="0"/>
            </a:endParaRPr>
          </a:p>
          <a:p>
            <a:pPr marL="228600" indent="-228600" defTabSz="914400">
              <a:lnSpc>
                <a:spcPct val="80000"/>
              </a:lnSpc>
              <a:spcBef>
                <a:spcPts val="1000"/>
              </a:spcBef>
              <a:buSzPct val="67000"/>
              <a:buBlip>
                <a:blip r:embed="rId6"/>
              </a:buBlip>
            </a:pPr>
            <a:r>
              <a:rPr lang="fr-FR" sz="3200" b="1" dirty="0">
                <a:solidFill>
                  <a:srgbClr val="000000"/>
                </a:solidFill>
                <a:latin typeface="Arial"/>
                <a:ea typeface="Arial" panose="020B0604020202020204" pitchFamily="34" charset="0"/>
                <a:cs typeface="Arial"/>
              </a:rPr>
              <a:t>Budget dédié  : 480 K€ </a:t>
            </a:r>
            <a:r>
              <a:rPr lang="fr-FR" sz="3200" dirty="0">
                <a:solidFill>
                  <a:srgbClr val="000000"/>
                </a:solidFill>
                <a:latin typeface="Arial"/>
                <a:ea typeface="Arial" panose="020B0604020202020204" pitchFamily="34" charset="0"/>
                <a:cs typeface="Arial"/>
              </a:rPr>
              <a:t>– 30K€ par site de formation et dans la limite de deux sites par OF.A.</a:t>
            </a:r>
          </a:p>
          <a:p>
            <a:pPr marL="457200" lvl="0" indent="-457200" defTabSz="914400">
              <a:lnSpc>
                <a:spcPct val="80000"/>
              </a:lnSpc>
              <a:spcBef>
                <a:spcPts val="1000"/>
              </a:spcBef>
              <a:buSzPct val="67000"/>
              <a:buFont typeface="Arial" panose="020B0604020202020204" pitchFamily="34" charset="0"/>
              <a:buChar char="•"/>
            </a:pPr>
            <a:r>
              <a:rPr lang="fr-FR" sz="3200" dirty="0">
                <a:solidFill>
                  <a:srgbClr val="000000"/>
                </a:solidFill>
                <a:latin typeface="Arial"/>
                <a:cs typeface="Arial"/>
              </a:rPr>
              <a:t>Les premiers dossiers de candidatures, éligibles et recevables, permettant d’atteindre 16 sites de formation seront sélectionnés.</a:t>
            </a:r>
          </a:p>
          <a:p>
            <a:pPr lvl="0" defTabSz="914400">
              <a:lnSpc>
                <a:spcPct val="80000"/>
              </a:lnSpc>
              <a:spcBef>
                <a:spcPts val="1000"/>
              </a:spcBef>
              <a:buSzPct val="67000"/>
            </a:pPr>
            <a:endParaRPr lang="fr-FR" sz="3200" dirty="0">
              <a:solidFill>
                <a:srgbClr val="000000"/>
              </a:solidFill>
              <a:latin typeface="Arial" panose="020B0604020202020204" pitchFamily="34" charset="0"/>
              <a:ea typeface="Arial" panose="020B0604020202020204" pitchFamily="34" charset="0"/>
            </a:endParaRPr>
          </a:p>
          <a:p>
            <a:pPr marL="228600" lvl="0" indent="-228600" defTabSz="914400">
              <a:lnSpc>
                <a:spcPct val="80000"/>
              </a:lnSpc>
              <a:spcBef>
                <a:spcPts val="1000"/>
              </a:spcBef>
              <a:buSzPct val="67000"/>
              <a:buBlip>
                <a:blip r:embed="rId6"/>
              </a:buBlip>
            </a:pPr>
            <a:r>
              <a:rPr lang="fr-FR" sz="3200" b="1" dirty="0">
                <a:solidFill>
                  <a:srgbClr val="000000"/>
                </a:solidFill>
                <a:latin typeface="Arial" panose="020B0604020202020204" pitchFamily="34" charset="0"/>
              </a:rPr>
              <a:t>Calendrier :</a:t>
            </a:r>
          </a:p>
          <a:p>
            <a:pPr lvl="0" defTabSz="914400">
              <a:lnSpc>
                <a:spcPct val="80000"/>
              </a:lnSpc>
              <a:spcBef>
                <a:spcPts val="1000"/>
              </a:spcBef>
              <a:buSzPct val="67000"/>
            </a:pPr>
            <a:endParaRPr lang="fr-FR" sz="3200" b="1" dirty="0">
              <a:solidFill>
                <a:srgbClr val="000000"/>
              </a:solidFill>
            </a:endParaRPr>
          </a:p>
          <a:p>
            <a:pPr marL="800100" lvl="1" indent="-342900" defTabSz="914400">
              <a:lnSpc>
                <a:spcPct val="80000"/>
              </a:lnSpc>
              <a:spcBef>
                <a:spcPts val="1000"/>
              </a:spcBef>
              <a:buSzPct val="67000"/>
              <a:buFont typeface="Arial" panose="020B0604020202020204" pitchFamily="34" charset="0"/>
              <a:buChar char="•"/>
            </a:pPr>
            <a:r>
              <a:rPr lang="fr-FR" sz="3200" dirty="0">
                <a:solidFill>
                  <a:srgbClr val="000000"/>
                </a:solidFill>
                <a:latin typeface="Arial" panose="020B0604020202020204" pitchFamily="34" charset="0"/>
              </a:rPr>
              <a:t>Date limite de dépôt de dossier : </a:t>
            </a:r>
            <a:r>
              <a:rPr lang="fr-FR" sz="3200" b="1" dirty="0">
                <a:solidFill>
                  <a:srgbClr val="000000"/>
                </a:solidFill>
                <a:highlight>
                  <a:srgbClr val="FFFF00"/>
                </a:highlight>
                <a:latin typeface="Arial" panose="020B0604020202020204" pitchFamily="34" charset="0"/>
              </a:rPr>
              <a:t>23/06/2022</a:t>
            </a:r>
          </a:p>
          <a:p>
            <a:pPr marL="800100" lvl="1" indent="-342900" defTabSz="914400">
              <a:lnSpc>
                <a:spcPct val="80000"/>
              </a:lnSpc>
              <a:spcBef>
                <a:spcPts val="1000"/>
              </a:spcBef>
              <a:buSzPct val="67000"/>
              <a:buFont typeface="Arial" panose="020B0604020202020204" pitchFamily="34" charset="0"/>
              <a:buChar char="•"/>
            </a:pPr>
            <a:r>
              <a:rPr lang="fr-FR" sz="3200" dirty="0">
                <a:solidFill>
                  <a:srgbClr val="000000"/>
                </a:solidFill>
                <a:latin typeface="Arial" panose="020B0604020202020204" pitchFamily="34" charset="0"/>
              </a:rPr>
              <a:t>La commission de présélection : </a:t>
            </a:r>
            <a:r>
              <a:rPr lang="fr-FR" sz="3200" b="1" dirty="0">
                <a:solidFill>
                  <a:srgbClr val="000000"/>
                </a:solidFill>
                <a:highlight>
                  <a:srgbClr val="FFFF00"/>
                </a:highlight>
                <a:latin typeface="Arial" panose="020B0604020202020204" pitchFamily="34" charset="0"/>
              </a:rPr>
              <a:t>08/07/2022</a:t>
            </a:r>
          </a:p>
          <a:p>
            <a:pPr marL="800100" lvl="1" indent="-342900" defTabSz="914400">
              <a:lnSpc>
                <a:spcPct val="80000"/>
              </a:lnSpc>
              <a:spcBef>
                <a:spcPts val="1000"/>
              </a:spcBef>
              <a:buSzPct val="67000"/>
              <a:buFont typeface="Arial" panose="020B0604020202020204" pitchFamily="34" charset="0"/>
              <a:buChar char="•"/>
            </a:pPr>
            <a:r>
              <a:rPr lang="fr-FR" sz="3200" dirty="0">
                <a:solidFill>
                  <a:srgbClr val="000000"/>
                </a:solidFill>
                <a:latin typeface="Arial" panose="020B0604020202020204" pitchFamily="34" charset="0"/>
              </a:rPr>
              <a:t>La présentation en GTP : </a:t>
            </a:r>
            <a:r>
              <a:rPr lang="fr-FR" sz="3200" b="1" dirty="0">
                <a:solidFill>
                  <a:srgbClr val="000000"/>
                </a:solidFill>
                <a:highlight>
                  <a:srgbClr val="FFFF00"/>
                </a:highlight>
                <a:latin typeface="Arial" panose="020B0604020202020204" pitchFamily="34" charset="0"/>
              </a:rPr>
              <a:t>20/09/2022</a:t>
            </a:r>
          </a:p>
          <a:p>
            <a:pPr marL="800100" lvl="1" indent="-342900" defTabSz="914400">
              <a:lnSpc>
                <a:spcPct val="80000"/>
              </a:lnSpc>
              <a:spcBef>
                <a:spcPts val="1000"/>
              </a:spcBef>
              <a:buSzPct val="67000"/>
              <a:buFont typeface="Arial" panose="020B0604020202020204" pitchFamily="34" charset="0"/>
              <a:buChar char="•"/>
            </a:pPr>
            <a:r>
              <a:rPr lang="fr-FR" sz="3200" dirty="0">
                <a:solidFill>
                  <a:srgbClr val="000000"/>
                </a:solidFill>
                <a:latin typeface="Arial" panose="020B0604020202020204" pitchFamily="34" charset="0"/>
              </a:rPr>
              <a:t>La présentation en Conseil d’administration : </a:t>
            </a:r>
            <a:r>
              <a:rPr lang="fr-FR" sz="3200" b="1" dirty="0">
                <a:solidFill>
                  <a:schemeClr val="bg2"/>
                </a:solidFill>
                <a:highlight>
                  <a:srgbClr val="FFFF00"/>
                </a:highlight>
                <a:latin typeface="Arial" panose="020B0604020202020204" pitchFamily="34" charset="0"/>
              </a:rPr>
              <a:t>18/10/2022</a:t>
            </a:r>
          </a:p>
          <a:p>
            <a:pPr marL="800100" lvl="1" indent="-342900" defTabSz="914400">
              <a:lnSpc>
                <a:spcPct val="80000"/>
              </a:lnSpc>
              <a:spcBef>
                <a:spcPts val="1000"/>
              </a:spcBef>
              <a:buSzPct val="67000"/>
              <a:buFont typeface="Arial" panose="020B0604020202020204" pitchFamily="34" charset="0"/>
              <a:buChar char="•"/>
            </a:pPr>
            <a:r>
              <a:rPr lang="fr-FR" sz="3200" dirty="0">
                <a:solidFill>
                  <a:srgbClr val="000000"/>
                </a:solidFill>
                <a:latin typeface="Arial" panose="020B0604020202020204" pitchFamily="34" charset="0"/>
              </a:rPr>
              <a:t>Une convention de subventionnement sera adressée pour signature</a:t>
            </a:r>
          </a:p>
          <a:p>
            <a:pPr lvl="1" defTabSz="914400">
              <a:lnSpc>
                <a:spcPct val="80000"/>
              </a:lnSpc>
              <a:spcBef>
                <a:spcPts val="1000"/>
              </a:spcBef>
              <a:buSzPct val="67000"/>
            </a:pPr>
            <a:endParaRPr lang="fr-FR" sz="3200" dirty="0">
              <a:solidFill>
                <a:srgbClr val="000000"/>
              </a:solidFill>
              <a:latin typeface="Arial" panose="020B0604020202020204" pitchFamily="34" charset="0"/>
            </a:endParaRPr>
          </a:p>
          <a:p>
            <a:pPr marL="228600" lvl="0" indent="-228600" defTabSz="914400">
              <a:lnSpc>
                <a:spcPct val="80000"/>
              </a:lnSpc>
              <a:spcBef>
                <a:spcPts val="1000"/>
              </a:spcBef>
              <a:buSzPct val="67000"/>
              <a:buBlip>
                <a:blip r:embed="rId6"/>
              </a:buBlip>
            </a:pPr>
            <a:r>
              <a:rPr lang="fr-FR" sz="3200" dirty="0">
                <a:solidFill>
                  <a:srgbClr val="000000"/>
                </a:solidFill>
                <a:latin typeface="Arial" panose="020B0604020202020204" pitchFamily="34" charset="0"/>
              </a:rPr>
              <a:t>  </a:t>
            </a:r>
            <a:endParaRPr lang="fr-FR" sz="3200" u="sng" dirty="0">
              <a:solidFill>
                <a:srgbClr val="0070C0"/>
              </a:solidFill>
              <a:latin typeface="Arial" panose="020B0604020202020204" pitchFamily="34" charset="0"/>
            </a:endParaRPr>
          </a:p>
        </p:txBody>
      </p:sp>
      <p:sp>
        <p:nvSpPr>
          <p:cNvPr id="8" name="Rectangle: Rounded Corners 23">
            <a:extLst>
              <a:ext uri="{FF2B5EF4-FFF2-40B4-BE49-F238E27FC236}">
                <a16:creationId xmlns:a16="http://schemas.microsoft.com/office/drawing/2014/main" id="{FD07B727-C466-4AD1-AA4D-7659ECEFE8C4}"/>
              </a:ext>
            </a:extLst>
          </p:cNvPr>
          <p:cNvSpPr/>
          <p:nvPr/>
        </p:nvSpPr>
        <p:spPr>
          <a:xfrm>
            <a:off x="403663" y="1272669"/>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9</a:t>
            </a:r>
          </a:p>
        </p:txBody>
      </p:sp>
      <p:sp>
        <p:nvSpPr>
          <p:cNvPr id="10" name="Text Placeholder 1">
            <a:extLst>
              <a:ext uri="{FF2B5EF4-FFF2-40B4-BE49-F238E27FC236}">
                <a16:creationId xmlns:a16="http://schemas.microsoft.com/office/drawing/2014/main" id="{7FB7C9E8-F08B-4C67-9A29-45F36F0859D9}"/>
              </a:ext>
            </a:extLst>
          </p:cNvPr>
          <p:cNvSpPr txBox="1">
            <a:spLocks/>
          </p:cNvSpPr>
          <p:nvPr/>
        </p:nvSpPr>
        <p:spPr>
          <a:xfrm>
            <a:off x="1130300" y="1272669"/>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7">
                  <a:extLst>
                    <a:ext uri="{96DAC541-7B7A-43D3-8B79-37D633B846F1}">
                      <asvg:svgBlip xmlns:asvg="http://schemas.microsoft.com/office/drawing/2016/SVG/main" r:embed="rId8"/>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3810" lvl="0" fontAlgn="base">
              <a:lnSpc>
                <a:spcPct val="150000"/>
              </a:lnSpc>
              <a:spcAft>
                <a:spcPts val="2850"/>
              </a:spcAft>
              <a:buClr>
                <a:srgbClr val="1D1D1B"/>
              </a:buClr>
              <a:buSzPts val="1200"/>
            </a:pPr>
            <a:r>
              <a:rPr lang="fr-FR" sz="2400" b="1" dirty="0">
                <a:solidFill>
                  <a:schemeClr val="bg2"/>
                </a:solidFill>
                <a:latin typeface="+mj-lt"/>
              </a:rPr>
              <a:t>BUDGET ET CALENDRIER</a:t>
            </a:r>
            <a:endParaRPr lang="fr-FR" sz="2400" dirty="0">
              <a:solidFill>
                <a:schemeClr val="bg2"/>
              </a:solidFill>
            </a:endParaRPr>
          </a:p>
        </p:txBody>
      </p:sp>
    </p:spTree>
    <p:extLst>
      <p:ext uri="{BB962C8B-B14F-4D97-AF65-F5344CB8AC3E}">
        <p14:creationId xmlns:p14="http://schemas.microsoft.com/office/powerpoint/2010/main" val="28684978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1"/>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E1517A1C-6E6A-403C-B3AC-B28B040A4F84}"/>
              </a:ext>
            </a:extLst>
          </p:cNvPr>
          <p:cNvSpPr/>
          <p:nvPr/>
        </p:nvSpPr>
        <p:spPr>
          <a:xfrm>
            <a:off x="1130300" y="1846125"/>
            <a:ext cx="14797272" cy="5451749"/>
          </a:xfrm>
          <a:prstGeom prst="rect">
            <a:avLst/>
          </a:prstGeom>
        </p:spPr>
        <p:txBody>
          <a:bodyPr wrap="square">
            <a:spAutoFit/>
          </a:bodyPr>
          <a:lstStyle/>
          <a:p>
            <a:pPr lvl="0" defTabSz="914400">
              <a:lnSpc>
                <a:spcPct val="80000"/>
              </a:lnSpc>
              <a:spcBef>
                <a:spcPts val="1000"/>
              </a:spcBef>
              <a:buSzPct val="67000"/>
            </a:pPr>
            <a:endParaRPr lang="fr-FR" sz="3200" dirty="0">
              <a:solidFill>
                <a:srgbClr val="000000"/>
              </a:solidFill>
              <a:latin typeface="Arial" panose="020B0604020202020204" pitchFamily="34" charset="0"/>
            </a:endParaRPr>
          </a:p>
          <a:p>
            <a:pPr marL="228600" lvl="0" indent="-228600" defTabSz="914400">
              <a:lnSpc>
                <a:spcPct val="80000"/>
              </a:lnSpc>
              <a:spcBef>
                <a:spcPts val="1000"/>
              </a:spcBef>
              <a:buSzPct val="67000"/>
              <a:buBlip>
                <a:blip r:embed="rId6"/>
              </a:buBlip>
            </a:pPr>
            <a:r>
              <a:rPr lang="fr-FR" sz="3200" dirty="0">
                <a:solidFill>
                  <a:srgbClr val="000000"/>
                </a:solidFill>
                <a:latin typeface="Arial" panose="020B0604020202020204" pitchFamily="34" charset="0"/>
              </a:rPr>
              <a:t>  </a:t>
            </a:r>
            <a:r>
              <a:rPr lang="fr-FR" sz="3200" b="1" dirty="0">
                <a:solidFill>
                  <a:srgbClr val="000000"/>
                </a:solidFill>
                <a:latin typeface="Arial" panose="020B0604020202020204" pitchFamily="34" charset="0"/>
              </a:rPr>
              <a:t>Contact</a:t>
            </a:r>
            <a:endParaRPr lang="fr-FR" sz="3200" b="1" dirty="0">
              <a:solidFill>
                <a:schemeClr val="bg2"/>
              </a:solidFill>
              <a:latin typeface="Arial" panose="020B0604020202020204" pitchFamily="34" charset="0"/>
            </a:endParaRPr>
          </a:p>
          <a:p>
            <a:pPr marL="800100" lvl="1" indent="-342900" defTabSz="914400">
              <a:lnSpc>
                <a:spcPct val="80000"/>
              </a:lnSpc>
              <a:spcBef>
                <a:spcPts val="1000"/>
              </a:spcBef>
              <a:buSzPct val="67000"/>
              <a:buFont typeface="Arial" panose="020B0604020202020204" pitchFamily="34" charset="0"/>
              <a:buChar char="•"/>
            </a:pPr>
            <a:r>
              <a:rPr lang="fr-FR" sz="3200" dirty="0">
                <a:solidFill>
                  <a:schemeClr val="bg1">
                    <a:lumMod val="50000"/>
                  </a:schemeClr>
                </a:solidFill>
                <a:latin typeface="Arial" panose="020B0604020202020204" pitchFamily="34" charset="0"/>
              </a:rPr>
              <a:t>2 FAQ </a:t>
            </a:r>
            <a:r>
              <a:rPr lang="fr-FR" sz="3200" dirty="0">
                <a:solidFill>
                  <a:schemeClr val="bg2"/>
                </a:solidFill>
                <a:latin typeface="Arial" panose="020B0604020202020204" pitchFamily="34" charset="0"/>
              </a:rPr>
              <a:t>: </a:t>
            </a:r>
            <a:r>
              <a:rPr lang="fr-FR" sz="3200" b="1" u="sng" dirty="0">
                <a:solidFill>
                  <a:srgbClr val="0070C0"/>
                </a:solidFill>
                <a:latin typeface="Arial" panose="020B0604020202020204" pitchFamily="34" charset="0"/>
                <a:hlinkClick r:id="rId7">
                  <a:extLst>
                    <a:ext uri="{A12FA001-AC4F-418D-AE19-62706E023703}">
                      <ahyp:hlinkClr xmlns:ahyp="http://schemas.microsoft.com/office/drawing/2018/hyperlinkcolor" val="tx"/>
                    </a:ext>
                  </a:extLst>
                </a:hlinkClick>
              </a:rPr>
              <a:t>www.appels-a-projets-cccabtp.fr</a:t>
            </a:r>
            <a:endParaRPr lang="fr-FR" sz="3200" b="1" u="sng" dirty="0">
              <a:solidFill>
                <a:srgbClr val="0070C0"/>
              </a:solidFill>
              <a:latin typeface="Arial" panose="020B0604020202020204" pitchFamily="34" charset="0"/>
            </a:endParaRPr>
          </a:p>
          <a:p>
            <a:pPr marL="1714500" lvl="3" indent="-342900" defTabSz="914400">
              <a:lnSpc>
                <a:spcPct val="80000"/>
              </a:lnSpc>
              <a:spcBef>
                <a:spcPts val="1000"/>
              </a:spcBef>
              <a:buSzPct val="67000"/>
              <a:buFont typeface="Arial" panose="020B0604020202020204" pitchFamily="34" charset="0"/>
              <a:buChar char="•"/>
            </a:pPr>
            <a:r>
              <a:rPr lang="fr-FR" sz="3200" dirty="0">
                <a:solidFill>
                  <a:schemeClr val="bg1">
                    <a:lumMod val="50000"/>
                  </a:schemeClr>
                </a:solidFill>
                <a:latin typeface="Arial" panose="020B0604020202020204" pitchFamily="34" charset="0"/>
              </a:rPr>
              <a:t>FAQ questions générales pour consultation</a:t>
            </a:r>
          </a:p>
          <a:p>
            <a:pPr marL="1714500" lvl="3" indent="-342900" defTabSz="914400">
              <a:lnSpc>
                <a:spcPct val="80000"/>
              </a:lnSpc>
              <a:spcBef>
                <a:spcPts val="1000"/>
              </a:spcBef>
              <a:buSzPct val="67000"/>
              <a:buFont typeface="Arial" panose="020B0604020202020204" pitchFamily="34" charset="0"/>
              <a:buChar char="•"/>
            </a:pPr>
            <a:r>
              <a:rPr lang="fr-FR" sz="3200" dirty="0">
                <a:solidFill>
                  <a:schemeClr val="bg1">
                    <a:lumMod val="50000"/>
                  </a:schemeClr>
                </a:solidFill>
                <a:latin typeface="Arial" panose="020B0604020202020204" pitchFamily="34" charset="0"/>
              </a:rPr>
              <a:t>FAQ par sujet, pour poser vos questions, nous y répondons</a:t>
            </a:r>
          </a:p>
          <a:p>
            <a:pPr lvl="1" defTabSz="914400">
              <a:lnSpc>
                <a:spcPct val="80000"/>
              </a:lnSpc>
              <a:spcBef>
                <a:spcPts val="1000"/>
              </a:spcBef>
              <a:buSzPct val="67000"/>
            </a:pPr>
            <a:endParaRPr lang="fr-FR" sz="3200" b="1" u="sng" dirty="0">
              <a:solidFill>
                <a:srgbClr val="0070C0"/>
              </a:solidFill>
              <a:latin typeface="Arial" panose="020B0604020202020204" pitchFamily="34" charset="0"/>
            </a:endParaRPr>
          </a:p>
          <a:p>
            <a:pPr marL="914400" lvl="1" indent="-457200" defTabSz="914400">
              <a:lnSpc>
                <a:spcPct val="80000"/>
              </a:lnSpc>
              <a:spcBef>
                <a:spcPts val="1000"/>
              </a:spcBef>
              <a:buSzPct val="67000"/>
              <a:buFont typeface="Arial" panose="020B0604020202020204" pitchFamily="34" charset="0"/>
              <a:buChar char="•"/>
            </a:pPr>
            <a:r>
              <a:rPr lang="fr-FR" sz="3200" dirty="0">
                <a:solidFill>
                  <a:schemeClr val="bg1">
                    <a:lumMod val="50000"/>
                  </a:schemeClr>
                </a:solidFill>
                <a:latin typeface="Arial" panose="020B0604020202020204" pitchFamily="34" charset="0"/>
              </a:rPr>
              <a:t>Une </a:t>
            </a:r>
            <a:r>
              <a:rPr lang="fr-FR" sz="3200" b="1" dirty="0">
                <a:solidFill>
                  <a:schemeClr val="bg1">
                    <a:lumMod val="50000"/>
                  </a:schemeClr>
                </a:solidFill>
                <a:highlight>
                  <a:srgbClr val="FFFF00"/>
                </a:highlight>
                <a:latin typeface="Arial" panose="020B0604020202020204" pitchFamily="34" charset="0"/>
              </a:rPr>
              <a:t>HOT LINE </a:t>
            </a:r>
            <a:r>
              <a:rPr lang="fr-FR" sz="3200" b="1" dirty="0">
                <a:solidFill>
                  <a:schemeClr val="bg1">
                    <a:lumMod val="50000"/>
                  </a:schemeClr>
                </a:solidFill>
                <a:latin typeface="Arial" panose="020B0604020202020204" pitchFamily="34" charset="0"/>
              </a:rPr>
              <a:t>01.40.64.26.76 </a:t>
            </a:r>
            <a:r>
              <a:rPr lang="fr-FR" sz="3200" dirty="0">
                <a:solidFill>
                  <a:schemeClr val="bg1">
                    <a:lumMod val="50000"/>
                  </a:schemeClr>
                </a:solidFill>
                <a:latin typeface="Arial" panose="020B0604020202020204" pitchFamily="34" charset="0"/>
              </a:rPr>
              <a:t>du lundi au vendredi de 09h-12h et 14-17h</a:t>
            </a:r>
          </a:p>
          <a:p>
            <a:pPr marL="800100" lvl="1" indent="-342900" defTabSz="914400">
              <a:lnSpc>
                <a:spcPct val="80000"/>
              </a:lnSpc>
              <a:spcBef>
                <a:spcPts val="1000"/>
              </a:spcBef>
              <a:buSzPct val="67000"/>
              <a:buFont typeface="Arial" panose="020B0604020202020204" pitchFamily="34" charset="0"/>
              <a:buChar char="•"/>
            </a:pPr>
            <a:endParaRPr lang="fr-FR" sz="3200" b="1" u="sng" dirty="0">
              <a:solidFill>
                <a:srgbClr val="0070C0"/>
              </a:solidFill>
              <a:latin typeface="Arial" panose="020B0604020202020204" pitchFamily="34" charset="0"/>
            </a:endParaRPr>
          </a:p>
          <a:p>
            <a:pPr marL="800100" lvl="1" indent="-342900" defTabSz="914400">
              <a:lnSpc>
                <a:spcPct val="80000"/>
              </a:lnSpc>
              <a:spcBef>
                <a:spcPts val="1000"/>
              </a:spcBef>
              <a:buSzPct val="67000"/>
              <a:buFont typeface="Arial" panose="020B0604020202020204" pitchFamily="34" charset="0"/>
              <a:buChar char="•"/>
            </a:pPr>
            <a:r>
              <a:rPr lang="fr-FR" sz="3200" dirty="0">
                <a:solidFill>
                  <a:schemeClr val="bg1">
                    <a:lumMod val="50000"/>
                  </a:schemeClr>
                </a:solidFill>
                <a:latin typeface="Arial" panose="020B0604020202020204" pitchFamily="34" charset="0"/>
              </a:rPr>
              <a:t>Pour toute information relative à la création du compte, à la connexion et au dépôt matériel de votre dossier sur la plateforme appels à projets, vous pouvez contacter </a:t>
            </a:r>
            <a:r>
              <a:rPr lang="fr-FR" sz="3200" dirty="0">
                <a:solidFill>
                  <a:srgbClr val="000000"/>
                </a:solidFill>
                <a:latin typeface="Arial" panose="020B0604020202020204" pitchFamily="34" charset="0"/>
              </a:rPr>
              <a:t>: </a:t>
            </a:r>
            <a:r>
              <a:rPr lang="fr-FR" sz="3200" u="sng" dirty="0">
                <a:solidFill>
                  <a:srgbClr val="0070C0"/>
                </a:solidFill>
                <a:latin typeface="Arial" panose="020B0604020202020204" pitchFamily="34" charset="0"/>
              </a:rPr>
              <a:t>ewa.mollois@ccca-btp.fr</a:t>
            </a:r>
          </a:p>
        </p:txBody>
      </p:sp>
      <p:sp>
        <p:nvSpPr>
          <p:cNvPr id="8" name="Rectangle: Rounded Corners 23">
            <a:extLst>
              <a:ext uri="{FF2B5EF4-FFF2-40B4-BE49-F238E27FC236}">
                <a16:creationId xmlns:a16="http://schemas.microsoft.com/office/drawing/2014/main" id="{FD07B727-C466-4AD1-AA4D-7659ECEFE8C4}"/>
              </a:ext>
            </a:extLst>
          </p:cNvPr>
          <p:cNvSpPr/>
          <p:nvPr/>
        </p:nvSpPr>
        <p:spPr>
          <a:xfrm>
            <a:off x="527405" y="1272669"/>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10</a:t>
            </a:r>
          </a:p>
        </p:txBody>
      </p:sp>
      <p:sp>
        <p:nvSpPr>
          <p:cNvPr id="10" name="Text Placeholder 1">
            <a:extLst>
              <a:ext uri="{FF2B5EF4-FFF2-40B4-BE49-F238E27FC236}">
                <a16:creationId xmlns:a16="http://schemas.microsoft.com/office/drawing/2014/main" id="{7FB7C9E8-F08B-4C67-9A29-45F36F0859D9}"/>
              </a:ext>
            </a:extLst>
          </p:cNvPr>
          <p:cNvSpPr txBox="1">
            <a:spLocks/>
          </p:cNvSpPr>
          <p:nvPr/>
        </p:nvSpPr>
        <p:spPr>
          <a:xfrm>
            <a:off x="1321686" y="1272669"/>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8">
                  <a:extLst>
                    <a:ext uri="{96DAC541-7B7A-43D3-8B79-37D633B846F1}">
                      <asvg:svgBlip xmlns:asvg="http://schemas.microsoft.com/office/drawing/2016/SVG/main" r:embed="rId9"/>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3810" lvl="0" fontAlgn="base">
              <a:lnSpc>
                <a:spcPct val="150000"/>
              </a:lnSpc>
              <a:spcAft>
                <a:spcPts val="2850"/>
              </a:spcAft>
              <a:buClr>
                <a:srgbClr val="1D1D1B"/>
              </a:buClr>
              <a:buSzPts val="1200"/>
            </a:pPr>
            <a:r>
              <a:rPr lang="fr-FR" sz="2400" b="1" dirty="0">
                <a:solidFill>
                  <a:schemeClr val="bg2"/>
                </a:solidFill>
                <a:latin typeface="+mj-lt"/>
              </a:rPr>
              <a:t>CONTACT </a:t>
            </a:r>
            <a:endParaRPr lang="fr-FR" sz="2400" dirty="0">
              <a:solidFill>
                <a:schemeClr val="bg2"/>
              </a:solidFill>
            </a:endParaRPr>
          </a:p>
        </p:txBody>
      </p:sp>
    </p:spTree>
    <p:extLst>
      <p:ext uri="{BB962C8B-B14F-4D97-AF65-F5344CB8AC3E}">
        <p14:creationId xmlns:p14="http://schemas.microsoft.com/office/powerpoint/2010/main" val="28739818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03EC2AA-9C1B-4F0C-9299-E8617075AACE}"/>
              </a:ext>
            </a:extLst>
          </p:cNvPr>
          <p:cNvSpPr>
            <a:spLocks noGrp="1"/>
          </p:cNvSpPr>
          <p:nvPr>
            <p:ph type="title"/>
          </p:nvPr>
        </p:nvSpPr>
        <p:spPr>
          <a:xfrm>
            <a:off x="3878209" y="2971800"/>
            <a:ext cx="9585858" cy="1767417"/>
          </a:xfrm>
        </p:spPr>
        <p:txBody>
          <a:bodyPr/>
          <a:lstStyle/>
          <a:p>
            <a:r>
              <a:rPr lang="fr-FR" dirty="0"/>
              <a:t>UNE HOT LINE Dédiée</a:t>
            </a:r>
          </a:p>
        </p:txBody>
      </p:sp>
      <p:sp>
        <p:nvSpPr>
          <p:cNvPr id="3" name="Espace réservé du texte 2">
            <a:extLst>
              <a:ext uri="{FF2B5EF4-FFF2-40B4-BE49-F238E27FC236}">
                <a16:creationId xmlns:a16="http://schemas.microsoft.com/office/drawing/2014/main" id="{B1D38153-0602-4DCD-8703-3B8310C45B27}"/>
              </a:ext>
            </a:extLst>
          </p:cNvPr>
          <p:cNvSpPr>
            <a:spLocks noGrp="1"/>
          </p:cNvSpPr>
          <p:nvPr>
            <p:ph type="body" sz="quarter" idx="10"/>
          </p:nvPr>
        </p:nvSpPr>
        <p:spPr>
          <a:xfrm>
            <a:off x="3836982" y="5379363"/>
            <a:ext cx="8284464" cy="677108"/>
          </a:xfrm>
        </p:spPr>
        <p:txBody>
          <a:bodyPr vert="horz" lIns="0" tIns="0" rIns="0" bIns="0" rtlCol="0" anchor="t">
            <a:spAutoFit/>
          </a:bodyPr>
          <a:lstStyle/>
          <a:p>
            <a:pPr algn="ctr"/>
            <a:r>
              <a:rPr lang="fr-FR" dirty="0"/>
              <a:t>01.40.64.26.76</a:t>
            </a:r>
          </a:p>
        </p:txBody>
      </p:sp>
      <p:sp>
        <p:nvSpPr>
          <p:cNvPr id="4" name="Espace réservé du texte 2">
            <a:extLst>
              <a:ext uri="{FF2B5EF4-FFF2-40B4-BE49-F238E27FC236}">
                <a16:creationId xmlns:a16="http://schemas.microsoft.com/office/drawing/2014/main" id="{873878A1-8D92-4433-A199-2092CDF0D676}"/>
              </a:ext>
            </a:extLst>
          </p:cNvPr>
          <p:cNvSpPr txBox="1">
            <a:spLocks/>
          </p:cNvSpPr>
          <p:nvPr/>
        </p:nvSpPr>
        <p:spPr>
          <a:xfrm>
            <a:off x="4136498" y="6176780"/>
            <a:ext cx="7850667" cy="1107996"/>
          </a:xfrm>
          <a:prstGeom prst="rect">
            <a:avLst/>
          </a:prstGeom>
        </p:spPr>
        <p:txBody>
          <a:bodyPr vert="horz" lIns="0" tIns="0" rIns="0" bIns="0" rtlCol="0" anchor="t">
            <a:spAutoFit/>
          </a:bodyPr>
          <a:lstStyle>
            <a:lvl1pPr marL="0" indent="0" algn="l" defTabSz="685800" rtl="0" eaLnBrk="1" latinLnBrk="0" hangingPunct="1">
              <a:lnSpc>
                <a:spcPct val="100000"/>
              </a:lnSpc>
              <a:spcBef>
                <a:spcPts val="0"/>
              </a:spcBef>
              <a:buClr>
                <a:schemeClr val="tx2"/>
              </a:buClr>
              <a:buFont typeface="Arial" panose="020B0604020202020204" pitchFamily="34" charset="0"/>
              <a:buNone/>
              <a:defRPr sz="4400" kern="1200">
                <a:solidFill>
                  <a:schemeClr val="bg2"/>
                </a:solidFill>
                <a:latin typeface="+mn-lt"/>
                <a:ea typeface="+mn-ea"/>
                <a:cs typeface="+mn-cs"/>
              </a:defRPr>
            </a:lvl1pPr>
            <a:lvl2pPr marL="342900" indent="0" algn="l" defTabSz="685800" rtl="0" eaLnBrk="1" latinLnBrk="0" hangingPunct="1">
              <a:lnSpc>
                <a:spcPct val="90000"/>
              </a:lnSpc>
              <a:spcBef>
                <a:spcPts val="375"/>
              </a:spcBef>
              <a:buClr>
                <a:schemeClr val="tx2"/>
              </a:buClr>
              <a:buFont typeface="Arial" panose="020B0604020202020204" pitchFamily="34" charset="0"/>
              <a:buNone/>
              <a:defRPr sz="1200" b="1" kern="1200">
                <a:solidFill>
                  <a:schemeClr val="bg2"/>
                </a:solidFill>
                <a:latin typeface="+mj-lt"/>
                <a:ea typeface="+mn-ea"/>
                <a:cs typeface="+mn-cs"/>
              </a:defRPr>
            </a:lvl2pPr>
            <a:lvl3pPr marL="685800" indent="0" algn="l" defTabSz="685800" rtl="0" eaLnBrk="1" latinLnBrk="0" hangingPunct="1">
              <a:lnSpc>
                <a:spcPct val="90000"/>
              </a:lnSpc>
              <a:spcBef>
                <a:spcPts val="375"/>
              </a:spcBef>
              <a:buClr>
                <a:schemeClr val="tx2"/>
              </a:buClr>
              <a:buFontTx/>
              <a:buNone/>
              <a:defRPr sz="1000" b="1" kern="1200">
                <a:solidFill>
                  <a:schemeClr val="bg2"/>
                </a:solidFill>
                <a:latin typeface="+mn-lt"/>
                <a:ea typeface="+mn-ea"/>
                <a:cs typeface="+mn-cs"/>
              </a:defRPr>
            </a:lvl3pPr>
            <a:lvl4pPr marL="10287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tx1"/>
                </a:solidFill>
                <a:latin typeface="+mn-lt"/>
                <a:ea typeface="+mn-ea"/>
                <a:cs typeface="+mn-cs"/>
              </a:defRPr>
            </a:lvl4pPr>
            <a:lvl5pPr marL="1371600" indent="0" algn="l" defTabSz="685800" rtl="0" eaLnBrk="1" latinLnBrk="0" hangingPunct="1">
              <a:lnSpc>
                <a:spcPct val="90000"/>
              </a:lnSpc>
              <a:spcBef>
                <a:spcPts val="375"/>
              </a:spcBef>
              <a:buClr>
                <a:schemeClr val="tx2"/>
              </a:buClr>
              <a:buFont typeface="Arial" panose="020B0604020202020204" pitchFamily="34" charset="0"/>
              <a:buNone/>
              <a:tabLst>
                <a:tab pos="280988" algn="l"/>
              </a:tabLst>
              <a:defRPr sz="10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fr-FR" sz="3600" dirty="0"/>
              <a:t>Du lundi au vendredi</a:t>
            </a:r>
          </a:p>
          <a:p>
            <a:pPr algn="ctr"/>
            <a:r>
              <a:rPr lang="fr-FR" sz="3600" dirty="0"/>
              <a:t>09h -12h – 14h -17h</a:t>
            </a:r>
            <a:endParaRPr lang="fr-FR" sz="3600" dirty="0">
              <a:cs typeface="Arial"/>
            </a:endParaRPr>
          </a:p>
        </p:txBody>
      </p:sp>
    </p:spTree>
    <p:extLst>
      <p:ext uri="{BB962C8B-B14F-4D97-AF65-F5344CB8AC3E}">
        <p14:creationId xmlns:p14="http://schemas.microsoft.com/office/powerpoint/2010/main" val="18108482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63914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D2C2637A-5E41-47F1-BD34-C693C876535D}"/>
              </a:ext>
            </a:extLst>
          </p:cNvPr>
          <p:cNvSpPr txBox="1">
            <a:spLocks/>
          </p:cNvSpPr>
          <p:nvPr/>
        </p:nvSpPr>
        <p:spPr>
          <a:xfrm>
            <a:off x="1113184" y="1358820"/>
            <a:ext cx="14762370" cy="861254"/>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3">
                  <a:extLst>
                    <a:ext uri="{96DAC541-7B7A-43D3-8B79-37D633B846F1}">
                      <asvg:svgBlip xmlns:asvg="http://schemas.microsoft.com/office/drawing/2016/SVG/main" r:embed="rId4"/>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fr-FR" sz="2400" b="1" dirty="0">
                <a:solidFill>
                  <a:schemeClr val="bg2"/>
                </a:solidFill>
                <a:latin typeface="+mj-lt"/>
              </a:rPr>
              <a:t>SPECIFICITE DE L’APPEL A CANDIDATURE – </a:t>
            </a:r>
          </a:p>
          <a:p>
            <a:r>
              <a:rPr lang="fr-FR" sz="2400" dirty="0">
                <a:solidFill>
                  <a:schemeClr val="bg1">
                    <a:lumMod val="50000"/>
                  </a:schemeClr>
                </a:solidFill>
                <a:latin typeface="Montserrat" panose="00000500000000000000" pitchFamily="2" charset="0"/>
                <a:cs typeface="Arial" panose="020B0604020202020204" pitchFamily="34" charset="0"/>
              </a:rPr>
              <a:t>Développer la démarche de recrutement des jeunes femmes dans le BTP</a:t>
            </a:r>
            <a:endParaRPr lang="fr-FR" sz="2400" b="1" dirty="0">
              <a:solidFill>
                <a:schemeClr val="bg2"/>
              </a:solidFill>
              <a:latin typeface="+mj-lt"/>
            </a:endParaRPr>
          </a:p>
        </p:txBody>
      </p:sp>
      <p:sp>
        <p:nvSpPr>
          <p:cNvPr id="2" name="ZoneTexte 1">
            <a:extLst>
              <a:ext uri="{FF2B5EF4-FFF2-40B4-BE49-F238E27FC236}">
                <a16:creationId xmlns:a16="http://schemas.microsoft.com/office/drawing/2014/main" id="{2A05796E-7EDA-4A5A-B7E6-6D36FBFABCC9}"/>
              </a:ext>
            </a:extLst>
          </p:cNvPr>
          <p:cNvSpPr txBox="1"/>
          <p:nvPr/>
        </p:nvSpPr>
        <p:spPr>
          <a:xfrm>
            <a:off x="1323123" y="2356551"/>
            <a:ext cx="13227615" cy="5755422"/>
          </a:xfrm>
          <a:prstGeom prst="rect">
            <a:avLst/>
          </a:prstGeom>
          <a:noFill/>
        </p:spPr>
        <p:txBody>
          <a:bodyPr wrap="square" rtlCol="0">
            <a:spAutoFit/>
          </a:bodyPr>
          <a:lstStyle/>
          <a:p>
            <a:pPr lvl="0" algn="just" defTabSz="914400">
              <a:spcBef>
                <a:spcPts val="1000"/>
              </a:spcBef>
              <a:spcAft>
                <a:spcPts val="600"/>
              </a:spcAft>
              <a:buSzPct val="67000"/>
            </a:pPr>
            <a:r>
              <a:rPr lang="fr-FR" sz="2400" b="1" dirty="0">
                <a:solidFill>
                  <a:srgbClr val="000000"/>
                </a:solidFill>
                <a:highlight>
                  <a:srgbClr val="FFFF00"/>
                </a:highlight>
                <a:latin typeface="Arial" panose="020B0604020202020204" pitchFamily="34" charset="0"/>
                <a:ea typeface="Arial" panose="020B0604020202020204" pitchFamily="34" charset="0"/>
                <a:cs typeface="Arial" panose="020B0604020202020204" pitchFamily="34" charset="0"/>
              </a:rPr>
              <a:t>Pourquoi cet appel à candidature ?</a:t>
            </a:r>
            <a:r>
              <a:rPr lang="fr-FR" sz="2400" b="1" dirty="0">
                <a:solidFill>
                  <a:srgbClr val="000000"/>
                </a:solidFill>
                <a:latin typeface="Arial" panose="020B0604020202020204" pitchFamily="34" charset="0"/>
                <a:ea typeface="Arial" panose="020B0604020202020204" pitchFamily="34" charset="0"/>
                <a:cs typeface="Arial" panose="020B0604020202020204" pitchFamily="34" charset="0"/>
              </a:rPr>
              <a:t>  </a:t>
            </a:r>
          </a:p>
          <a:p>
            <a:pPr marL="342900" indent="-342900" algn="just" defTabSz="914400">
              <a:spcBef>
                <a:spcPts val="1000"/>
              </a:spcBef>
              <a:spcAft>
                <a:spcPts val="600"/>
              </a:spcAft>
              <a:buSzPct val="67000"/>
              <a:buFont typeface="Arial" panose="020B0604020202020204" pitchFamily="34" charset="0"/>
              <a:buChar char="•"/>
            </a:pPr>
            <a:r>
              <a:rPr lang="fr-FR" sz="2400" b="1" dirty="0">
                <a:solidFill>
                  <a:srgbClr val="636363"/>
                </a:solidFill>
                <a:latin typeface="Arial" panose="020B0604020202020204" pitchFamily="34" charset="0"/>
              </a:rPr>
              <a:t>Car il existe une pénurie de main d’œuvre dans le secteur du BTP.</a:t>
            </a:r>
          </a:p>
          <a:p>
            <a:pPr marL="342900" indent="-342900" algn="just" defTabSz="914400">
              <a:spcBef>
                <a:spcPts val="1000"/>
              </a:spcBef>
              <a:spcAft>
                <a:spcPts val="600"/>
              </a:spcAft>
              <a:buSzPct val="67000"/>
              <a:buFont typeface="Arial" panose="020B0604020202020204" pitchFamily="34" charset="0"/>
              <a:buChar char="•"/>
            </a:pPr>
            <a:r>
              <a:rPr lang="fr-FR" sz="2400" b="1" dirty="0">
                <a:solidFill>
                  <a:srgbClr val="636363"/>
                </a:solidFill>
                <a:latin typeface="Arial" panose="020B0604020202020204" pitchFamily="34" charset="0"/>
              </a:rPr>
              <a:t>Car il y a beaucoup de femmes à la recherche d’une insertion socio-professionnelle durable qui ne pensent pas à travailler dans le BTP.</a:t>
            </a:r>
          </a:p>
          <a:p>
            <a:pPr marL="342900" indent="-342900" algn="just" defTabSz="914400">
              <a:spcBef>
                <a:spcPts val="1000"/>
              </a:spcBef>
              <a:spcAft>
                <a:spcPts val="600"/>
              </a:spcAft>
              <a:buSzPct val="67000"/>
              <a:buFont typeface="Arial" panose="020B0604020202020204" pitchFamily="34" charset="0"/>
              <a:buChar char="•"/>
            </a:pPr>
            <a:r>
              <a:rPr lang="fr-FR" sz="2400" b="1" dirty="0">
                <a:solidFill>
                  <a:srgbClr val="636363"/>
                </a:solidFill>
                <a:latin typeface="Arial" panose="020B0604020202020204" pitchFamily="34" charset="0"/>
              </a:rPr>
              <a:t>Car des avancées d’ordre social et technologique aident à mieux accepter les femmes dans ce secteur, et à réduire les barrières basées sur les différences physiques.</a:t>
            </a:r>
          </a:p>
          <a:p>
            <a:pPr algn="just" defTabSz="914400">
              <a:spcBef>
                <a:spcPts val="1000"/>
              </a:spcBef>
              <a:spcAft>
                <a:spcPts val="600"/>
              </a:spcAft>
              <a:buSzPct val="67000"/>
            </a:pPr>
            <a:r>
              <a:rPr lang="fr-FR" sz="2400" b="1" dirty="0">
                <a:solidFill>
                  <a:srgbClr val="000000"/>
                </a:solidFill>
                <a:highlight>
                  <a:srgbClr val="FFFF00"/>
                </a:highlight>
                <a:latin typeface="Arial" panose="020B0604020202020204" pitchFamily="34" charset="0"/>
                <a:cs typeface="Arial" panose="020B0604020202020204" pitchFamily="34" charset="0"/>
              </a:rPr>
              <a:t>Mais il existe encore une grande marge pour les progrès à réaliser pour ouvrir plus largement la porte du BTP aux femmes.</a:t>
            </a:r>
          </a:p>
          <a:p>
            <a:pPr marL="342900" indent="-342900" algn="just" defTabSz="914400">
              <a:spcBef>
                <a:spcPts val="1000"/>
              </a:spcBef>
              <a:spcAft>
                <a:spcPts val="600"/>
              </a:spcAft>
              <a:buSzPct val="67000"/>
              <a:buFont typeface="Arial" panose="020B0604020202020204" pitchFamily="34" charset="0"/>
              <a:buChar char="•"/>
            </a:pPr>
            <a:r>
              <a:rPr lang="fr-FR" sz="2400" b="1" dirty="0">
                <a:solidFill>
                  <a:srgbClr val="636363"/>
                </a:solidFill>
                <a:latin typeface="Arial" panose="020B0604020202020204" pitchFamily="34" charset="0"/>
              </a:rPr>
              <a:t>Les CFA peuvent proposer leur offre de formation aux femmes et véhiculer une image plus dynamique et plus innovante de leurs activités.</a:t>
            </a:r>
          </a:p>
          <a:p>
            <a:pPr marL="342900" indent="-342900" algn="just" defTabSz="914400">
              <a:spcBef>
                <a:spcPts val="1000"/>
              </a:spcBef>
              <a:spcAft>
                <a:spcPts val="600"/>
              </a:spcAft>
              <a:buSzPct val="67000"/>
              <a:buFont typeface="Arial" panose="020B0604020202020204" pitchFamily="34" charset="0"/>
              <a:buChar char="•"/>
            </a:pPr>
            <a:r>
              <a:rPr lang="fr-FR" sz="2400" b="1" dirty="0">
                <a:solidFill>
                  <a:srgbClr val="636363"/>
                </a:solidFill>
                <a:latin typeface="Arial" panose="020B0604020202020204" pitchFamily="34" charset="0"/>
              </a:rPr>
              <a:t>Toute femme en recherche d’orientation ou de formation, reconversion professionnelle, ou encore éloignée de l’emploi est une personne potentiellement bénéficiaire du projet.</a:t>
            </a:r>
          </a:p>
        </p:txBody>
      </p:sp>
      <p:sp>
        <p:nvSpPr>
          <p:cNvPr id="4" name="Rectangle: Rounded Corners 17">
            <a:extLst>
              <a:ext uri="{FF2B5EF4-FFF2-40B4-BE49-F238E27FC236}">
                <a16:creationId xmlns:a16="http://schemas.microsoft.com/office/drawing/2014/main" id="{3B17B662-87F6-41C2-AFE1-D5FBCFC61550}"/>
              </a:ext>
            </a:extLst>
          </p:cNvPr>
          <p:cNvSpPr/>
          <p:nvPr/>
        </p:nvSpPr>
        <p:spPr>
          <a:xfrm>
            <a:off x="459960" y="1502719"/>
            <a:ext cx="560459"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1</a:t>
            </a:r>
          </a:p>
        </p:txBody>
      </p:sp>
    </p:spTree>
    <p:extLst>
      <p:ext uri="{BB962C8B-B14F-4D97-AF65-F5344CB8AC3E}">
        <p14:creationId xmlns:p14="http://schemas.microsoft.com/office/powerpoint/2010/main" val="33600316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D2C2637A-5E41-47F1-BD34-C693C876535D}"/>
              </a:ext>
            </a:extLst>
          </p:cNvPr>
          <p:cNvSpPr txBox="1">
            <a:spLocks/>
          </p:cNvSpPr>
          <p:nvPr/>
        </p:nvSpPr>
        <p:spPr>
          <a:xfrm>
            <a:off x="1010479" y="1533622"/>
            <a:ext cx="13227614" cy="855138"/>
          </a:xfrm>
          <a:prstGeom prst="roundRect">
            <a:avLst>
              <a:gd name="adj" fmla="val 7416"/>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3">
                  <a:extLst>
                    <a:ext uri="{96DAC541-7B7A-43D3-8B79-37D633B846F1}">
                      <asvg:svgBlip xmlns:asvg="http://schemas.microsoft.com/office/drawing/2016/SVG/main" r:embed="rId4"/>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fr-FR" sz="2400" b="1" dirty="0">
                <a:solidFill>
                  <a:schemeClr val="bg2"/>
                </a:solidFill>
                <a:latin typeface="+mj-lt"/>
              </a:rPr>
              <a:t>SPECIFICITE  DE L’APPEL A CANDIDATURE – </a:t>
            </a:r>
          </a:p>
          <a:p>
            <a:r>
              <a:rPr lang="fr-FR" sz="2400" dirty="0">
                <a:solidFill>
                  <a:schemeClr val="bg1">
                    <a:lumMod val="50000"/>
                  </a:schemeClr>
                </a:solidFill>
                <a:latin typeface="Montserrat" panose="00000500000000000000" pitchFamily="2" charset="0"/>
                <a:cs typeface="Arial" panose="020B0604020202020204" pitchFamily="34" charset="0"/>
              </a:rPr>
              <a:t>Développer la démarche de recrutement des jeunes femmes dans le BTP</a:t>
            </a:r>
            <a:endParaRPr lang="fr-FR" sz="2400" dirty="0">
              <a:solidFill>
                <a:schemeClr val="bg1">
                  <a:lumMod val="50000"/>
                </a:schemeClr>
              </a:solidFill>
            </a:endParaRPr>
          </a:p>
        </p:txBody>
      </p:sp>
      <p:sp>
        <p:nvSpPr>
          <p:cNvPr id="2" name="ZoneTexte 1">
            <a:extLst>
              <a:ext uri="{FF2B5EF4-FFF2-40B4-BE49-F238E27FC236}">
                <a16:creationId xmlns:a16="http://schemas.microsoft.com/office/drawing/2014/main" id="{2A05796E-7EDA-4A5A-B7E6-6D36FBFABCC9}"/>
              </a:ext>
            </a:extLst>
          </p:cNvPr>
          <p:cNvSpPr txBox="1"/>
          <p:nvPr/>
        </p:nvSpPr>
        <p:spPr>
          <a:xfrm>
            <a:off x="1259009" y="2531635"/>
            <a:ext cx="12648060" cy="1200329"/>
          </a:xfrm>
          <a:prstGeom prst="rect">
            <a:avLst/>
          </a:prstGeom>
          <a:noFill/>
        </p:spPr>
        <p:txBody>
          <a:bodyPr wrap="square" rtlCol="0">
            <a:spAutoFit/>
          </a:bodyPr>
          <a:lstStyle/>
          <a:p>
            <a:pPr lvl="0" algn="just" defTabSz="914400">
              <a:spcBef>
                <a:spcPts val="1000"/>
              </a:spcBef>
              <a:spcAft>
                <a:spcPts val="600"/>
              </a:spcAft>
              <a:buSzPct val="67000"/>
            </a:pPr>
            <a:r>
              <a:rPr lang="fr-FR" sz="2400" b="1" dirty="0">
                <a:solidFill>
                  <a:schemeClr val="bg2"/>
                </a:solidFill>
                <a:highlight>
                  <a:srgbClr val="FFFF00"/>
                </a:highlight>
                <a:latin typeface="Roboto" panose="02000000000000000000" pitchFamily="2" charset="0"/>
                <a:ea typeface="Roboto" panose="02000000000000000000" pitchFamily="2" charset="0"/>
                <a:cs typeface="Arial" panose="020B0604020202020204" pitchFamily="34" charset="0"/>
              </a:rPr>
              <a:t>FINALITÉ</a:t>
            </a:r>
            <a:r>
              <a:rPr lang="fr-FR" sz="2400" b="1" dirty="0">
                <a:solidFill>
                  <a:schemeClr val="bg2"/>
                </a:solidFill>
                <a:latin typeface="Roboto" panose="02000000000000000000" pitchFamily="2" charset="0"/>
                <a:ea typeface="Roboto" panose="02000000000000000000" pitchFamily="2" charset="0"/>
                <a:cs typeface="Arial" panose="020B0604020202020204" pitchFamily="34" charset="0"/>
              </a:rPr>
              <a:t> : </a:t>
            </a:r>
            <a:r>
              <a:rPr lang="fr-FR" sz="2400" b="1" dirty="0">
                <a:solidFill>
                  <a:srgbClr val="636363"/>
                </a:solidFill>
                <a:latin typeface="Arial" panose="020B0604020202020204" pitchFamily="34" charset="0"/>
              </a:rPr>
              <a:t>Mettre en place, en se basant sur les méthodes et les outils élaborés par le CCCA-BTP, les actions de communication et d’initiation pour attirer des femmes vers le secteur du BTP et vers les formations qui y conduisent.</a:t>
            </a:r>
          </a:p>
        </p:txBody>
      </p:sp>
      <p:sp>
        <p:nvSpPr>
          <p:cNvPr id="4" name="Rectangle: Rounded Corners 17">
            <a:extLst>
              <a:ext uri="{FF2B5EF4-FFF2-40B4-BE49-F238E27FC236}">
                <a16:creationId xmlns:a16="http://schemas.microsoft.com/office/drawing/2014/main" id="{3B17B662-87F6-41C2-AFE1-D5FBCFC61550}"/>
              </a:ext>
            </a:extLst>
          </p:cNvPr>
          <p:cNvSpPr/>
          <p:nvPr/>
        </p:nvSpPr>
        <p:spPr>
          <a:xfrm>
            <a:off x="450020" y="1533622"/>
            <a:ext cx="560459"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2</a:t>
            </a:r>
          </a:p>
        </p:txBody>
      </p:sp>
      <p:sp>
        <p:nvSpPr>
          <p:cNvPr id="6" name="ZoneTexte 5">
            <a:extLst>
              <a:ext uri="{FF2B5EF4-FFF2-40B4-BE49-F238E27FC236}">
                <a16:creationId xmlns:a16="http://schemas.microsoft.com/office/drawing/2014/main" id="{DADF9943-CC4D-0BF6-C266-DE4223D4E7DF}"/>
              </a:ext>
            </a:extLst>
          </p:cNvPr>
          <p:cNvSpPr txBox="1"/>
          <p:nvPr/>
        </p:nvSpPr>
        <p:spPr>
          <a:xfrm>
            <a:off x="1259009" y="3980572"/>
            <a:ext cx="12648060" cy="1569660"/>
          </a:xfrm>
          <a:prstGeom prst="rect">
            <a:avLst/>
          </a:prstGeom>
          <a:noFill/>
        </p:spPr>
        <p:txBody>
          <a:bodyPr wrap="square" rtlCol="0">
            <a:spAutoFit/>
          </a:bodyPr>
          <a:lstStyle/>
          <a:p>
            <a:pPr lvl="0" algn="just" defTabSz="914400">
              <a:spcBef>
                <a:spcPts val="1000"/>
              </a:spcBef>
              <a:spcAft>
                <a:spcPts val="600"/>
              </a:spcAft>
              <a:buSzPct val="67000"/>
            </a:pPr>
            <a:r>
              <a:rPr lang="fr-FR" sz="2400" b="1" dirty="0">
                <a:solidFill>
                  <a:schemeClr val="bg2"/>
                </a:solidFill>
                <a:highlight>
                  <a:srgbClr val="FFFF00"/>
                </a:highlight>
                <a:latin typeface="Roboto" panose="02000000000000000000" pitchFamily="2" charset="0"/>
                <a:ea typeface="Roboto" panose="02000000000000000000" pitchFamily="2" charset="0"/>
                <a:cs typeface="Arial" panose="020B0604020202020204" pitchFamily="34" charset="0"/>
              </a:rPr>
              <a:t>Action 1 </a:t>
            </a:r>
            <a:r>
              <a:rPr lang="fr-FR" sz="2400" b="1" dirty="0">
                <a:solidFill>
                  <a:schemeClr val="bg2"/>
                </a:solidFill>
                <a:latin typeface="Roboto" panose="02000000000000000000" pitchFamily="2" charset="0"/>
                <a:ea typeface="Roboto" panose="02000000000000000000" pitchFamily="2" charset="0"/>
                <a:cs typeface="Arial" panose="020B0604020202020204" pitchFamily="34" charset="0"/>
              </a:rPr>
              <a:t>: </a:t>
            </a:r>
            <a:r>
              <a:rPr lang="fr-FR" sz="2400" b="1" dirty="0">
                <a:solidFill>
                  <a:srgbClr val="636363"/>
                </a:solidFill>
                <a:latin typeface="Arial" panose="020B0604020202020204" pitchFamily="34" charset="0"/>
              </a:rPr>
              <a:t>Expérimenter des stratégies, méthodes et outils disponibles au CCCA-BTP, en organisant les « Journées Portes Ouvertes Spécial Femmes » ou « Journées de Sensibilisation aux Métiers du BTP Spécial Femmes » pour au moins 100 femmes bénéficiaires (en une ou plusieurs fois).</a:t>
            </a:r>
          </a:p>
        </p:txBody>
      </p:sp>
      <p:sp>
        <p:nvSpPr>
          <p:cNvPr id="7" name="ZoneTexte 6">
            <a:extLst>
              <a:ext uri="{FF2B5EF4-FFF2-40B4-BE49-F238E27FC236}">
                <a16:creationId xmlns:a16="http://schemas.microsoft.com/office/drawing/2014/main" id="{4AC3A9C3-C52B-131B-2E77-5E6E09948FB0}"/>
              </a:ext>
            </a:extLst>
          </p:cNvPr>
          <p:cNvSpPr txBox="1"/>
          <p:nvPr/>
        </p:nvSpPr>
        <p:spPr>
          <a:xfrm>
            <a:off x="1259009" y="5647873"/>
            <a:ext cx="12648060" cy="1200329"/>
          </a:xfrm>
          <a:prstGeom prst="rect">
            <a:avLst/>
          </a:prstGeom>
          <a:noFill/>
        </p:spPr>
        <p:txBody>
          <a:bodyPr wrap="square" rtlCol="0">
            <a:spAutoFit/>
          </a:bodyPr>
          <a:lstStyle/>
          <a:p>
            <a:pPr lvl="0" algn="just" defTabSz="914400">
              <a:spcBef>
                <a:spcPts val="1000"/>
              </a:spcBef>
              <a:spcAft>
                <a:spcPts val="600"/>
              </a:spcAft>
              <a:buSzPct val="67000"/>
            </a:pPr>
            <a:r>
              <a:rPr lang="fr-FR" sz="2400" b="1" dirty="0">
                <a:solidFill>
                  <a:schemeClr val="bg2"/>
                </a:solidFill>
                <a:highlight>
                  <a:srgbClr val="FFFF00"/>
                </a:highlight>
                <a:latin typeface="Roboto" panose="02000000000000000000" pitchFamily="2" charset="0"/>
                <a:ea typeface="Roboto" panose="02000000000000000000" pitchFamily="2" charset="0"/>
                <a:cs typeface="Arial" panose="020B0604020202020204" pitchFamily="34" charset="0"/>
              </a:rPr>
              <a:t>Action 2 </a:t>
            </a:r>
            <a:r>
              <a:rPr lang="fr-FR" sz="2400" b="1" dirty="0">
                <a:solidFill>
                  <a:schemeClr val="bg2"/>
                </a:solidFill>
                <a:latin typeface="Roboto" panose="02000000000000000000" pitchFamily="2" charset="0"/>
                <a:ea typeface="Roboto" panose="02000000000000000000" pitchFamily="2" charset="0"/>
                <a:cs typeface="Arial" panose="020B0604020202020204" pitchFamily="34" charset="0"/>
              </a:rPr>
              <a:t>: </a:t>
            </a:r>
            <a:r>
              <a:rPr lang="fr-FR" sz="2400" b="1" dirty="0">
                <a:solidFill>
                  <a:srgbClr val="636363"/>
                </a:solidFill>
                <a:latin typeface="Arial" panose="020B0604020202020204" pitchFamily="34" charset="0"/>
              </a:rPr>
              <a:t>Organiser, avec l’appui des outils et retours d’expériences du CCCA-BTP, des séminaires d’initiation aux métiers du BTP (de 3 à 5 jours) destinés aux publics féminins (au moins 20 femmes - en une ou plusieurs fois).</a:t>
            </a:r>
          </a:p>
        </p:txBody>
      </p:sp>
      <p:sp>
        <p:nvSpPr>
          <p:cNvPr id="8" name="ZoneTexte 7">
            <a:extLst>
              <a:ext uri="{FF2B5EF4-FFF2-40B4-BE49-F238E27FC236}">
                <a16:creationId xmlns:a16="http://schemas.microsoft.com/office/drawing/2014/main" id="{77EC63D9-BEAE-4019-ED25-EAE56F56C6AA}"/>
              </a:ext>
            </a:extLst>
          </p:cNvPr>
          <p:cNvSpPr txBox="1"/>
          <p:nvPr/>
        </p:nvSpPr>
        <p:spPr>
          <a:xfrm>
            <a:off x="1259009" y="7010213"/>
            <a:ext cx="12648060" cy="1200329"/>
          </a:xfrm>
          <a:prstGeom prst="rect">
            <a:avLst/>
          </a:prstGeom>
          <a:noFill/>
        </p:spPr>
        <p:txBody>
          <a:bodyPr wrap="square" rtlCol="0">
            <a:spAutoFit/>
          </a:bodyPr>
          <a:lstStyle/>
          <a:p>
            <a:pPr lvl="0" algn="just" defTabSz="914400">
              <a:spcBef>
                <a:spcPts val="1000"/>
              </a:spcBef>
              <a:spcAft>
                <a:spcPts val="600"/>
              </a:spcAft>
              <a:buSzPct val="67000"/>
            </a:pPr>
            <a:r>
              <a:rPr lang="fr-FR" sz="2400" b="1" dirty="0">
                <a:solidFill>
                  <a:schemeClr val="bg2"/>
                </a:solidFill>
                <a:highlight>
                  <a:srgbClr val="FFFF00"/>
                </a:highlight>
                <a:latin typeface="Roboto" panose="02000000000000000000" pitchFamily="2" charset="0"/>
                <a:ea typeface="Roboto" panose="02000000000000000000" pitchFamily="2" charset="0"/>
                <a:cs typeface="Arial" panose="020B0604020202020204" pitchFamily="34" charset="0"/>
              </a:rPr>
              <a:t>Action 3 </a:t>
            </a:r>
            <a:r>
              <a:rPr lang="fr-FR" sz="2400" b="1" dirty="0">
                <a:solidFill>
                  <a:schemeClr val="bg2"/>
                </a:solidFill>
                <a:latin typeface="Roboto" panose="02000000000000000000" pitchFamily="2" charset="0"/>
                <a:ea typeface="Roboto" panose="02000000000000000000" pitchFamily="2" charset="0"/>
                <a:cs typeface="Arial" panose="020B0604020202020204" pitchFamily="34" charset="0"/>
              </a:rPr>
              <a:t>: </a:t>
            </a:r>
            <a:r>
              <a:rPr lang="fr-FR" sz="2400" b="1" dirty="0">
                <a:solidFill>
                  <a:srgbClr val="636363"/>
                </a:solidFill>
                <a:latin typeface="Arial" panose="020B0604020202020204" pitchFamily="34" charset="0"/>
              </a:rPr>
              <a:t>Sensibiliser des formateurs et/ou maîtres d’apprentissage à l’accueil des publics féminins au sein des centres de formation professionnelle du BTP, en entreprise et sur les chantiers (au moins 5 formateurs).</a:t>
            </a:r>
          </a:p>
        </p:txBody>
      </p:sp>
    </p:spTree>
    <p:extLst>
      <p:ext uri="{BB962C8B-B14F-4D97-AF65-F5344CB8AC3E}">
        <p14:creationId xmlns:p14="http://schemas.microsoft.com/office/powerpoint/2010/main" val="13688975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2A05796E-7EDA-4A5A-B7E6-6D36FBFABCC9}"/>
              </a:ext>
            </a:extLst>
          </p:cNvPr>
          <p:cNvSpPr txBox="1"/>
          <p:nvPr/>
        </p:nvSpPr>
        <p:spPr>
          <a:xfrm>
            <a:off x="1514192" y="2631568"/>
            <a:ext cx="13227615" cy="5600572"/>
          </a:xfrm>
          <a:prstGeom prst="rect">
            <a:avLst/>
          </a:prstGeom>
          <a:noFill/>
        </p:spPr>
        <p:txBody>
          <a:bodyPr wrap="square" rtlCol="0">
            <a:spAutoFit/>
          </a:bodyPr>
          <a:lstStyle/>
          <a:p>
            <a:pPr marL="228600" lvl="0" indent="-228600" algn="just" defTabSz="914400">
              <a:spcBef>
                <a:spcPts val="1000"/>
              </a:spcBef>
              <a:spcAft>
                <a:spcPts val="600"/>
              </a:spcAft>
              <a:buSzPct val="67000"/>
              <a:buBlip>
                <a:blip r:embed="rId3"/>
              </a:buBlip>
            </a:pPr>
            <a:r>
              <a:rPr lang="fr-FR" sz="2400" b="1" dirty="0">
                <a:solidFill>
                  <a:schemeClr val="bg2"/>
                </a:solidFill>
                <a:latin typeface="Arial" panose="020B0604020202020204" pitchFamily="34" charset="0"/>
                <a:ea typeface="Arial" panose="020B0604020202020204" pitchFamily="34" charset="0"/>
                <a:cs typeface="Arial" panose="020B0604020202020204" pitchFamily="34" charset="0"/>
              </a:rPr>
              <a:t>Indicateurs de réussite</a:t>
            </a:r>
          </a:p>
          <a:p>
            <a:pPr marL="342900" lvl="0" indent="-342900" algn="just" defTabSz="914400" fontAlgn="base">
              <a:lnSpc>
                <a:spcPct val="107000"/>
              </a:lnSpc>
              <a:spcBef>
                <a:spcPts val="1000"/>
              </a:spcBef>
              <a:spcAft>
                <a:spcPts val="600"/>
              </a:spcAft>
              <a:buSzPct val="67000"/>
              <a:buFont typeface="Arial" panose="020B0604020202020204" pitchFamily="34" charset="0"/>
              <a:buChar char="•"/>
              <a:tabLst>
                <a:tab pos="457200" algn="l"/>
              </a:tabLst>
            </a:pPr>
            <a:r>
              <a:rPr lang="fr-FR" sz="2400" b="1" dirty="0">
                <a:solidFill>
                  <a:srgbClr val="636363"/>
                </a:solidFill>
                <a:latin typeface="Arial" panose="020B0604020202020204" pitchFamily="34" charset="0"/>
              </a:rPr>
              <a:t>Programmes des journées portes ouvertes, journées de sensibilisation et séminaires d’initiation revus et enrichis pour mieux tenir compte des arguments les plus convaincants pour attirer les femmes vers les métiers du BTP.</a:t>
            </a:r>
          </a:p>
          <a:p>
            <a:pPr marL="342900" lvl="0" indent="-342900" algn="just" defTabSz="914400" fontAlgn="base">
              <a:lnSpc>
                <a:spcPct val="107000"/>
              </a:lnSpc>
              <a:spcBef>
                <a:spcPts val="1000"/>
              </a:spcBef>
              <a:spcAft>
                <a:spcPts val="600"/>
              </a:spcAft>
              <a:buSzPct val="67000"/>
              <a:buFont typeface="Arial" panose="020B0604020202020204" pitchFamily="34" charset="0"/>
              <a:buChar char="•"/>
              <a:tabLst>
                <a:tab pos="457200" algn="l"/>
              </a:tabLst>
            </a:pPr>
            <a:r>
              <a:rPr lang="fr-FR" sz="2400" b="1" dirty="0">
                <a:solidFill>
                  <a:srgbClr val="636363"/>
                </a:solidFill>
                <a:latin typeface="Arial" panose="020B0604020202020204" pitchFamily="34" charset="0"/>
              </a:rPr>
              <a:t>Nouvelles approches et nouveaux outils de communication pour atteindre les publics féminins, ainsi que les « cibles intermédiaires » (établissements scolaires, orientation professionnelle, entreprises, offices pour emploi et insertion professionnelle). </a:t>
            </a:r>
          </a:p>
          <a:p>
            <a:pPr marL="342900" lvl="0" indent="-342900" algn="just" defTabSz="914400" fontAlgn="base">
              <a:lnSpc>
                <a:spcPct val="107000"/>
              </a:lnSpc>
              <a:spcBef>
                <a:spcPts val="1000"/>
              </a:spcBef>
              <a:spcAft>
                <a:spcPts val="600"/>
              </a:spcAft>
              <a:buSzPct val="67000"/>
              <a:buFont typeface="Arial" panose="020B0604020202020204" pitchFamily="34" charset="0"/>
              <a:buChar char="•"/>
              <a:tabLst>
                <a:tab pos="457200" algn="l"/>
              </a:tabLst>
            </a:pPr>
            <a:r>
              <a:rPr lang="fr-FR" sz="2400" b="1" dirty="0">
                <a:solidFill>
                  <a:srgbClr val="636363"/>
                </a:solidFill>
                <a:latin typeface="Arial" panose="020B0604020202020204" pitchFamily="34" charset="0"/>
              </a:rPr>
              <a:t>Nouvelles collaborations avec ces « cibles intermédiaires » pour faciliter une meilleure intégration socio-professionnelle des femmes en recherche d’opportunités professionnelles durables. </a:t>
            </a:r>
          </a:p>
          <a:p>
            <a:pPr marL="342900" lvl="0" indent="-342900" algn="just" defTabSz="914400" fontAlgn="base">
              <a:lnSpc>
                <a:spcPct val="107000"/>
              </a:lnSpc>
              <a:spcBef>
                <a:spcPts val="1000"/>
              </a:spcBef>
              <a:spcAft>
                <a:spcPts val="600"/>
              </a:spcAft>
              <a:buSzPct val="67000"/>
              <a:buFont typeface="Arial" panose="020B0604020202020204" pitchFamily="34" charset="0"/>
              <a:buChar char="•"/>
              <a:tabLst>
                <a:tab pos="457200" algn="l"/>
              </a:tabLst>
            </a:pPr>
            <a:r>
              <a:rPr lang="fr-FR" sz="2400" b="1" dirty="0">
                <a:solidFill>
                  <a:srgbClr val="636363"/>
                </a:solidFill>
                <a:latin typeface="Arial" panose="020B0604020202020204" pitchFamily="34" charset="0"/>
              </a:rPr>
              <a:t>Nouveaux objectifs pédagogiques et contenus de formation pour intégrer les publics féminins testés avec des formateurs, pour les ajuster si nécessaire. </a:t>
            </a:r>
          </a:p>
        </p:txBody>
      </p:sp>
      <p:sp>
        <p:nvSpPr>
          <p:cNvPr id="4" name="Rectangle: Rounded Corners 17">
            <a:extLst>
              <a:ext uri="{FF2B5EF4-FFF2-40B4-BE49-F238E27FC236}">
                <a16:creationId xmlns:a16="http://schemas.microsoft.com/office/drawing/2014/main" id="{3B17B662-87F6-41C2-AFE1-D5FBCFC61550}"/>
              </a:ext>
            </a:extLst>
          </p:cNvPr>
          <p:cNvSpPr/>
          <p:nvPr/>
        </p:nvSpPr>
        <p:spPr>
          <a:xfrm>
            <a:off x="380446" y="1358820"/>
            <a:ext cx="560459"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3</a:t>
            </a:r>
          </a:p>
        </p:txBody>
      </p:sp>
      <p:sp>
        <p:nvSpPr>
          <p:cNvPr id="10" name="Text Placeholder 1">
            <a:extLst>
              <a:ext uri="{FF2B5EF4-FFF2-40B4-BE49-F238E27FC236}">
                <a16:creationId xmlns:a16="http://schemas.microsoft.com/office/drawing/2014/main" id="{A6D2975E-C407-407C-8351-545D5196FC7E}"/>
              </a:ext>
            </a:extLst>
          </p:cNvPr>
          <p:cNvSpPr txBox="1">
            <a:spLocks/>
          </p:cNvSpPr>
          <p:nvPr/>
        </p:nvSpPr>
        <p:spPr>
          <a:xfrm>
            <a:off x="1114308" y="1358820"/>
            <a:ext cx="13227614" cy="855138"/>
          </a:xfrm>
          <a:prstGeom prst="roundRect">
            <a:avLst>
              <a:gd name="adj" fmla="val 7416"/>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4">
                  <a:extLst>
                    <a:ext uri="{96DAC541-7B7A-43D3-8B79-37D633B846F1}">
                      <asvg:svgBlip xmlns:asvg="http://schemas.microsoft.com/office/drawing/2016/SVG/main" r:embed="rId5"/>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lang="fr-FR" sz="2400" b="1" dirty="0">
              <a:solidFill>
                <a:schemeClr val="bg2"/>
              </a:solidFill>
              <a:latin typeface="+mj-lt"/>
            </a:endParaRPr>
          </a:p>
          <a:p>
            <a:endParaRPr lang="fr-FR" sz="2400" b="1" dirty="0">
              <a:solidFill>
                <a:schemeClr val="bg2"/>
              </a:solidFill>
              <a:latin typeface="+mj-lt"/>
            </a:endParaRPr>
          </a:p>
          <a:p>
            <a:r>
              <a:rPr lang="fr-FR" sz="2400" b="1" dirty="0">
                <a:solidFill>
                  <a:schemeClr val="bg2"/>
                </a:solidFill>
                <a:latin typeface="+mj-lt"/>
              </a:rPr>
              <a:t>SPECIFICITE DE L’APPEL A CANDIDATURE – </a:t>
            </a:r>
          </a:p>
          <a:p>
            <a:r>
              <a:rPr lang="fr-FR" sz="2400" dirty="0">
                <a:solidFill>
                  <a:schemeClr val="bg1">
                    <a:lumMod val="50000"/>
                  </a:schemeClr>
                </a:solidFill>
                <a:latin typeface="Montserrat" panose="00000500000000000000" pitchFamily="2" charset="0"/>
                <a:cs typeface="Arial" panose="020B0604020202020204" pitchFamily="34" charset="0"/>
              </a:rPr>
              <a:t>Développer la démarche de recrutement des jeunes femmes dans le BTP</a:t>
            </a:r>
            <a:endParaRPr lang="fr-FR" sz="2400" b="1" dirty="0">
              <a:solidFill>
                <a:schemeClr val="bg1">
                  <a:lumMod val="50000"/>
                </a:schemeClr>
              </a:solidFill>
              <a:latin typeface="Montserrat" panose="00000500000000000000" pitchFamily="2" charset="0"/>
              <a:cs typeface="Arial" panose="020B0604020202020204" pitchFamily="34" charset="0"/>
            </a:endParaRPr>
          </a:p>
          <a:p>
            <a:endParaRPr lang="fr-FR" sz="2400" b="1" dirty="0">
              <a:solidFill>
                <a:schemeClr val="bg2"/>
              </a:solidFill>
              <a:latin typeface="+mj-lt"/>
            </a:endParaRPr>
          </a:p>
          <a:p>
            <a:endParaRPr lang="fr-FR" sz="2400" b="1" dirty="0">
              <a:solidFill>
                <a:schemeClr val="bg2"/>
              </a:solidFill>
              <a:latin typeface="+mj-lt"/>
            </a:endParaRPr>
          </a:p>
        </p:txBody>
      </p:sp>
    </p:spTree>
    <p:extLst>
      <p:ext uri="{BB962C8B-B14F-4D97-AF65-F5344CB8AC3E}">
        <p14:creationId xmlns:p14="http://schemas.microsoft.com/office/powerpoint/2010/main" val="35122658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2A05796E-7EDA-4A5A-B7E6-6D36FBFABCC9}"/>
              </a:ext>
            </a:extLst>
          </p:cNvPr>
          <p:cNvSpPr txBox="1"/>
          <p:nvPr/>
        </p:nvSpPr>
        <p:spPr>
          <a:xfrm>
            <a:off x="1426295" y="2595246"/>
            <a:ext cx="13227615" cy="461665"/>
          </a:xfrm>
          <a:prstGeom prst="rect">
            <a:avLst/>
          </a:prstGeom>
          <a:noFill/>
        </p:spPr>
        <p:txBody>
          <a:bodyPr wrap="square" rtlCol="0">
            <a:spAutoFit/>
          </a:bodyPr>
          <a:lstStyle/>
          <a:p>
            <a:pPr marL="228600" lvl="0" indent="-228600" algn="just" defTabSz="914400">
              <a:spcBef>
                <a:spcPts val="1000"/>
              </a:spcBef>
              <a:spcAft>
                <a:spcPts val="600"/>
              </a:spcAft>
              <a:buSzPct val="67000"/>
              <a:buBlip>
                <a:blip r:embed="rId3"/>
              </a:buBlip>
            </a:pPr>
            <a:r>
              <a:rPr lang="fr-FR" sz="2400" b="1" dirty="0">
                <a:solidFill>
                  <a:srgbClr val="000000"/>
                </a:solidFill>
                <a:latin typeface="Arial" panose="020B0604020202020204" pitchFamily="34" charset="0"/>
                <a:ea typeface="Arial" panose="020B0604020202020204" pitchFamily="34" charset="0"/>
                <a:cs typeface="Arial" panose="020B0604020202020204" pitchFamily="34" charset="0"/>
              </a:rPr>
              <a:t>Accompagnement du CCCA-BTP </a:t>
            </a:r>
          </a:p>
        </p:txBody>
      </p:sp>
      <p:sp>
        <p:nvSpPr>
          <p:cNvPr id="4" name="Rectangle: Rounded Corners 17">
            <a:extLst>
              <a:ext uri="{FF2B5EF4-FFF2-40B4-BE49-F238E27FC236}">
                <a16:creationId xmlns:a16="http://schemas.microsoft.com/office/drawing/2014/main" id="{3B17B662-87F6-41C2-AFE1-D5FBCFC61550}"/>
              </a:ext>
            </a:extLst>
          </p:cNvPr>
          <p:cNvSpPr/>
          <p:nvPr/>
        </p:nvSpPr>
        <p:spPr>
          <a:xfrm>
            <a:off x="380446" y="1358820"/>
            <a:ext cx="560459"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4</a:t>
            </a:r>
          </a:p>
        </p:txBody>
      </p:sp>
      <p:sp>
        <p:nvSpPr>
          <p:cNvPr id="8" name="Text Placeholder 1">
            <a:extLst>
              <a:ext uri="{FF2B5EF4-FFF2-40B4-BE49-F238E27FC236}">
                <a16:creationId xmlns:a16="http://schemas.microsoft.com/office/drawing/2014/main" id="{9DC2EC43-0134-42E2-8AA9-5D27B6723444}"/>
              </a:ext>
            </a:extLst>
          </p:cNvPr>
          <p:cNvSpPr txBox="1">
            <a:spLocks/>
          </p:cNvSpPr>
          <p:nvPr/>
        </p:nvSpPr>
        <p:spPr>
          <a:xfrm>
            <a:off x="1226543" y="2201773"/>
            <a:ext cx="13227614" cy="855138"/>
          </a:xfrm>
          <a:prstGeom prst="roundRect">
            <a:avLst>
              <a:gd name="adj" fmla="val 7416"/>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4">
                  <a:extLst>
                    <a:ext uri="{96DAC541-7B7A-43D3-8B79-37D633B846F1}">
                      <asvg:svgBlip xmlns:asvg="http://schemas.microsoft.com/office/drawing/2016/SVG/main" r:embed="rId5"/>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lang="fr-FR" sz="2400" b="1" dirty="0">
              <a:solidFill>
                <a:schemeClr val="bg2"/>
              </a:solidFill>
              <a:latin typeface="+mj-lt"/>
            </a:endParaRPr>
          </a:p>
          <a:p>
            <a:endParaRPr lang="fr-FR" sz="2400" b="1" dirty="0">
              <a:solidFill>
                <a:schemeClr val="bg2"/>
              </a:solidFill>
              <a:latin typeface="+mj-lt"/>
            </a:endParaRPr>
          </a:p>
          <a:p>
            <a:r>
              <a:rPr lang="fr-FR" sz="2400" b="1" dirty="0">
                <a:solidFill>
                  <a:schemeClr val="bg2"/>
                </a:solidFill>
                <a:latin typeface="+mj-lt"/>
              </a:rPr>
              <a:t>SPECIFICITE DE L’APPEL A CANDIDATURE –</a:t>
            </a:r>
            <a:r>
              <a:rPr lang="fr-FR" sz="2400" dirty="0">
                <a:solidFill>
                  <a:schemeClr val="bg1">
                    <a:lumMod val="50000"/>
                  </a:schemeClr>
                </a:solidFill>
                <a:latin typeface="Montserrat" panose="00000500000000000000" pitchFamily="2" charset="0"/>
                <a:cs typeface="Arial" panose="020B0604020202020204" pitchFamily="34" charset="0"/>
              </a:rPr>
              <a:t> </a:t>
            </a:r>
          </a:p>
          <a:p>
            <a:r>
              <a:rPr lang="fr-FR" sz="2400" dirty="0">
                <a:solidFill>
                  <a:schemeClr val="bg1">
                    <a:lumMod val="50000"/>
                  </a:schemeClr>
                </a:solidFill>
                <a:latin typeface="Montserrat" panose="00000500000000000000" pitchFamily="2" charset="0"/>
                <a:cs typeface="Arial" panose="020B0604020202020204" pitchFamily="34" charset="0"/>
              </a:rPr>
              <a:t>Développer la démarche de recrutement des jeunes femmes dans le BTP.</a:t>
            </a:r>
            <a:endParaRPr lang="fr-FR" sz="2400" dirty="0">
              <a:solidFill>
                <a:schemeClr val="bg2"/>
              </a:solidFill>
              <a:latin typeface="+mj-lt"/>
            </a:endParaRPr>
          </a:p>
          <a:p>
            <a:r>
              <a:rPr lang="fr-FR" sz="2400" b="1" dirty="0">
                <a:solidFill>
                  <a:schemeClr val="bg1">
                    <a:lumMod val="50000"/>
                  </a:schemeClr>
                </a:solidFill>
                <a:latin typeface="Montserrat" panose="00000500000000000000" pitchFamily="2" charset="0"/>
                <a:cs typeface="Arial" panose="020B0604020202020204" pitchFamily="34" charset="0"/>
              </a:rPr>
              <a:t>  </a:t>
            </a:r>
          </a:p>
          <a:p>
            <a:r>
              <a:rPr lang="fr-FR" sz="2400" b="1" dirty="0">
                <a:solidFill>
                  <a:schemeClr val="bg2"/>
                </a:solidFill>
                <a:latin typeface="+mj-lt"/>
              </a:rPr>
              <a:t> </a:t>
            </a:r>
          </a:p>
          <a:p>
            <a:endParaRPr lang="fr-FR" sz="2400" b="1" dirty="0">
              <a:solidFill>
                <a:schemeClr val="bg2"/>
              </a:solidFill>
              <a:latin typeface="+mj-lt"/>
            </a:endParaRPr>
          </a:p>
          <a:p>
            <a:endParaRPr lang="fr-FR" sz="2400" b="1" dirty="0">
              <a:solidFill>
                <a:schemeClr val="bg2"/>
              </a:solidFill>
              <a:latin typeface="+mj-lt"/>
            </a:endParaRPr>
          </a:p>
          <a:p>
            <a:endParaRPr lang="fr-FR" sz="2400" b="1" dirty="0">
              <a:solidFill>
                <a:schemeClr val="bg2"/>
              </a:solidFill>
              <a:latin typeface="+mj-lt"/>
            </a:endParaRPr>
          </a:p>
          <a:p>
            <a:endParaRPr lang="fr-FR" sz="2400" b="1" dirty="0">
              <a:solidFill>
                <a:schemeClr val="bg2"/>
              </a:solidFill>
              <a:latin typeface="+mj-lt"/>
            </a:endParaRPr>
          </a:p>
        </p:txBody>
      </p:sp>
      <p:graphicFrame>
        <p:nvGraphicFramePr>
          <p:cNvPr id="9" name="Diagramme 8">
            <a:extLst>
              <a:ext uri="{FF2B5EF4-FFF2-40B4-BE49-F238E27FC236}">
                <a16:creationId xmlns:a16="http://schemas.microsoft.com/office/drawing/2014/main" id="{F9123B45-62CE-465E-A406-5D6B56D7BCB5}"/>
              </a:ext>
            </a:extLst>
          </p:cNvPr>
          <p:cNvGraphicFramePr/>
          <p:nvPr>
            <p:extLst>
              <p:ext uri="{D42A27DB-BD31-4B8C-83A1-F6EECF244321}">
                <p14:modId xmlns:p14="http://schemas.microsoft.com/office/powerpoint/2010/main" val="3787477318"/>
              </p:ext>
            </p:extLst>
          </p:nvPr>
        </p:nvGraphicFramePr>
        <p:xfrm>
          <a:off x="2621435" y="3056911"/>
          <a:ext cx="10837333" cy="484688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7895456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17">
            <a:extLst>
              <a:ext uri="{FF2B5EF4-FFF2-40B4-BE49-F238E27FC236}">
                <a16:creationId xmlns:a16="http://schemas.microsoft.com/office/drawing/2014/main" id="{3B17B662-87F6-41C2-AFE1-D5FBCFC61550}"/>
              </a:ext>
            </a:extLst>
          </p:cNvPr>
          <p:cNvSpPr/>
          <p:nvPr/>
        </p:nvSpPr>
        <p:spPr>
          <a:xfrm>
            <a:off x="380446" y="1358820"/>
            <a:ext cx="560459"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5</a:t>
            </a:r>
          </a:p>
        </p:txBody>
      </p:sp>
      <p:sp>
        <p:nvSpPr>
          <p:cNvPr id="13" name="ZoneTexte 12">
            <a:extLst>
              <a:ext uri="{FF2B5EF4-FFF2-40B4-BE49-F238E27FC236}">
                <a16:creationId xmlns:a16="http://schemas.microsoft.com/office/drawing/2014/main" id="{A15C12E0-6256-412F-90E8-73D56331A90E}"/>
              </a:ext>
            </a:extLst>
          </p:cNvPr>
          <p:cNvSpPr txBox="1"/>
          <p:nvPr/>
        </p:nvSpPr>
        <p:spPr>
          <a:xfrm>
            <a:off x="1653308" y="2598487"/>
            <a:ext cx="8359372" cy="461665"/>
          </a:xfrm>
          <a:prstGeom prst="rect">
            <a:avLst/>
          </a:prstGeom>
          <a:noFill/>
        </p:spPr>
        <p:txBody>
          <a:bodyPr wrap="square" rtlCol="0">
            <a:spAutoFit/>
          </a:bodyPr>
          <a:lstStyle/>
          <a:p>
            <a:r>
              <a:rPr lang="fr-FR" sz="2400" b="1" dirty="0">
                <a:solidFill>
                  <a:schemeClr val="tx1">
                    <a:lumMod val="50000"/>
                  </a:schemeClr>
                </a:solidFill>
              </a:rPr>
              <a:t>L’Accompagnement direct du CCCA- BTP c’est aussi…</a:t>
            </a:r>
          </a:p>
        </p:txBody>
      </p:sp>
      <p:sp>
        <p:nvSpPr>
          <p:cNvPr id="6" name="Text Placeholder 1">
            <a:extLst>
              <a:ext uri="{FF2B5EF4-FFF2-40B4-BE49-F238E27FC236}">
                <a16:creationId xmlns:a16="http://schemas.microsoft.com/office/drawing/2014/main" id="{F486AE1E-25B9-E895-C127-1A9B1EE9C1DB}"/>
              </a:ext>
            </a:extLst>
          </p:cNvPr>
          <p:cNvSpPr txBox="1">
            <a:spLocks/>
          </p:cNvSpPr>
          <p:nvPr/>
        </p:nvSpPr>
        <p:spPr>
          <a:xfrm>
            <a:off x="1226542" y="2514769"/>
            <a:ext cx="13227614" cy="4991500"/>
          </a:xfrm>
          <a:prstGeom prst="roundRect">
            <a:avLst>
              <a:gd name="adj" fmla="val 7416"/>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3">
                  <a:extLst>
                    <a:ext uri="{96DAC541-7B7A-43D3-8B79-37D633B846F1}">
                      <asvg:svgBlip xmlns:asvg="http://schemas.microsoft.com/office/drawing/2016/SVG/main" r:embed="rId4"/>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lang="fr-FR" sz="2400" b="1" dirty="0">
              <a:solidFill>
                <a:schemeClr val="bg2"/>
              </a:solidFill>
              <a:latin typeface="+mj-lt"/>
            </a:endParaRPr>
          </a:p>
          <a:p>
            <a:endParaRPr lang="fr-FR" sz="2400" b="1" dirty="0">
              <a:solidFill>
                <a:schemeClr val="bg2"/>
              </a:solidFill>
              <a:latin typeface="+mj-lt"/>
            </a:endParaRPr>
          </a:p>
          <a:p>
            <a:r>
              <a:rPr lang="fr-FR" sz="2400" b="1" dirty="0">
                <a:solidFill>
                  <a:schemeClr val="bg2"/>
                </a:solidFill>
                <a:latin typeface="+mj-lt"/>
              </a:rPr>
              <a:t>SPECIFICITE DE L’APPEL A CANDIDATURE –</a:t>
            </a:r>
            <a:r>
              <a:rPr lang="fr-FR" sz="2400" dirty="0">
                <a:solidFill>
                  <a:schemeClr val="bg1">
                    <a:lumMod val="50000"/>
                  </a:schemeClr>
                </a:solidFill>
                <a:latin typeface="Montserrat" panose="00000500000000000000" pitchFamily="2" charset="0"/>
                <a:cs typeface="Arial" panose="020B0604020202020204" pitchFamily="34" charset="0"/>
              </a:rPr>
              <a:t> </a:t>
            </a:r>
          </a:p>
          <a:p>
            <a:r>
              <a:rPr lang="fr-FR" sz="2400" dirty="0">
                <a:solidFill>
                  <a:schemeClr val="bg1">
                    <a:lumMod val="50000"/>
                  </a:schemeClr>
                </a:solidFill>
                <a:latin typeface="Montserrat" panose="00000500000000000000" pitchFamily="2" charset="0"/>
                <a:cs typeface="Arial" panose="020B0604020202020204" pitchFamily="34" charset="0"/>
              </a:rPr>
              <a:t>Développer la démarche de recrutement des jeunes femmes dans le BTP.</a:t>
            </a:r>
            <a:endParaRPr lang="fr-FR" sz="2400" dirty="0">
              <a:solidFill>
                <a:schemeClr val="bg2"/>
              </a:solidFill>
              <a:latin typeface="+mj-lt"/>
            </a:endParaRPr>
          </a:p>
          <a:p>
            <a:r>
              <a:rPr lang="fr-FR" sz="2400" b="1" dirty="0">
                <a:solidFill>
                  <a:schemeClr val="bg1">
                    <a:lumMod val="50000"/>
                  </a:schemeClr>
                </a:solidFill>
                <a:latin typeface="Montserrat" panose="00000500000000000000" pitchFamily="2" charset="0"/>
                <a:cs typeface="Arial" panose="020B0604020202020204" pitchFamily="34" charset="0"/>
              </a:rPr>
              <a:t>  </a:t>
            </a:r>
          </a:p>
          <a:p>
            <a:r>
              <a:rPr lang="fr-FR" sz="2400" b="1" dirty="0">
                <a:solidFill>
                  <a:schemeClr val="bg2"/>
                </a:solidFill>
                <a:latin typeface="+mj-lt"/>
              </a:rPr>
              <a:t> </a:t>
            </a:r>
          </a:p>
          <a:p>
            <a:endParaRPr lang="fr-FR" sz="2400" b="1" dirty="0">
              <a:solidFill>
                <a:schemeClr val="bg2"/>
              </a:solidFill>
              <a:latin typeface="+mj-lt"/>
            </a:endParaRPr>
          </a:p>
          <a:p>
            <a:pPr marL="342900" indent="-342900" algn="just" defTabSz="914400" fontAlgn="base">
              <a:lnSpc>
                <a:spcPct val="107000"/>
              </a:lnSpc>
              <a:spcBef>
                <a:spcPts val="1000"/>
              </a:spcBef>
              <a:spcAft>
                <a:spcPts val="600"/>
              </a:spcAft>
              <a:buSzPct val="67000"/>
              <a:buFont typeface="Arial" panose="020B0604020202020204" pitchFamily="34" charset="0"/>
              <a:buChar char="•"/>
              <a:tabLst>
                <a:tab pos="457200" algn="l"/>
              </a:tabLst>
            </a:pPr>
            <a:r>
              <a:rPr lang="fr-FR" sz="2400" b="1" dirty="0">
                <a:solidFill>
                  <a:srgbClr val="636363"/>
                </a:solidFill>
                <a:latin typeface="Arial" panose="020B0604020202020204" pitchFamily="34" charset="0"/>
              </a:rPr>
              <a:t>Mise à disposition d’expériences pour concevoir de nouvelles stratégies et outils permettant de mieux promouvoir les métiers du BTP auprès des femmes.</a:t>
            </a:r>
          </a:p>
          <a:p>
            <a:pPr marL="342900" indent="-342900" algn="just" defTabSz="914400" fontAlgn="base">
              <a:lnSpc>
                <a:spcPct val="107000"/>
              </a:lnSpc>
              <a:spcBef>
                <a:spcPts val="1000"/>
              </a:spcBef>
              <a:spcAft>
                <a:spcPts val="600"/>
              </a:spcAft>
              <a:buSzPct val="67000"/>
              <a:buFont typeface="Arial" panose="020B0604020202020204" pitchFamily="34" charset="0"/>
              <a:buChar char="•"/>
              <a:tabLst>
                <a:tab pos="457200" algn="l"/>
              </a:tabLst>
            </a:pPr>
            <a:r>
              <a:rPr lang="fr-FR" sz="2400" b="1" dirty="0">
                <a:solidFill>
                  <a:srgbClr val="636363"/>
                </a:solidFill>
                <a:latin typeface="Arial" panose="020B0604020202020204" pitchFamily="34" charset="0"/>
              </a:rPr>
              <a:t>Mise à disposition des outils conçus pour des campagnes de promotion conduites directement par le CCCA-BTP pour favoriser l’accueil des publics féminins (p.ex. campagne « Plurielles »).</a:t>
            </a:r>
          </a:p>
          <a:p>
            <a:pPr marL="342900" indent="-342900" algn="just" defTabSz="914400" fontAlgn="base">
              <a:lnSpc>
                <a:spcPct val="107000"/>
              </a:lnSpc>
              <a:spcBef>
                <a:spcPts val="1000"/>
              </a:spcBef>
              <a:spcAft>
                <a:spcPts val="600"/>
              </a:spcAft>
              <a:buSzPct val="67000"/>
              <a:buFont typeface="Arial" panose="020B0604020202020204" pitchFamily="34" charset="0"/>
              <a:buChar char="•"/>
              <a:tabLst>
                <a:tab pos="457200" algn="l"/>
              </a:tabLst>
            </a:pPr>
            <a:r>
              <a:rPr lang="fr-FR" sz="2400" b="1" dirty="0">
                <a:solidFill>
                  <a:srgbClr val="636363"/>
                </a:solidFill>
                <a:latin typeface="Arial" panose="020B0604020202020204" pitchFamily="34" charset="0"/>
              </a:rPr>
              <a:t>Expertise d’évaluation de la pertinence des actions à concevoir et à mettre en œuvre dans les établissements de formation, en relation avec les objectifs à atteindre.</a:t>
            </a:r>
          </a:p>
          <a:p>
            <a:pPr marL="342900" indent="-342900" algn="just" defTabSz="914400" fontAlgn="base">
              <a:lnSpc>
                <a:spcPct val="107000"/>
              </a:lnSpc>
              <a:spcBef>
                <a:spcPts val="1000"/>
              </a:spcBef>
              <a:spcAft>
                <a:spcPts val="600"/>
              </a:spcAft>
              <a:buSzPct val="67000"/>
              <a:buFont typeface="Arial" panose="020B0604020202020204" pitchFamily="34" charset="0"/>
              <a:buChar char="•"/>
              <a:tabLst>
                <a:tab pos="457200" algn="l"/>
              </a:tabLst>
            </a:pPr>
            <a:r>
              <a:rPr lang="fr-FR" sz="2400" b="1" dirty="0">
                <a:solidFill>
                  <a:srgbClr val="636363"/>
                </a:solidFill>
                <a:latin typeface="Arial" panose="020B0604020202020204" pitchFamily="34" charset="0"/>
              </a:rPr>
              <a:t>Expertise pédagogique pour adapter la trame nationale de la sensibilisation des formateurs (Action 3) aux contextes, priorités et contraintes locales.</a:t>
            </a:r>
            <a:endParaRPr lang="fr-FR" sz="2400" b="1" dirty="0">
              <a:solidFill>
                <a:schemeClr val="bg2"/>
              </a:solidFill>
              <a:highlight>
                <a:srgbClr val="FFFF00"/>
              </a:highlight>
              <a:latin typeface="+mj-lt"/>
            </a:endParaRPr>
          </a:p>
          <a:p>
            <a:endParaRPr lang="fr-FR" sz="2400" b="1" dirty="0">
              <a:solidFill>
                <a:schemeClr val="bg2"/>
              </a:solidFill>
              <a:highlight>
                <a:srgbClr val="FFFF00"/>
              </a:highlight>
              <a:latin typeface="+mj-lt"/>
            </a:endParaRPr>
          </a:p>
          <a:p>
            <a:endParaRPr lang="fr-FR" sz="2400" b="1" dirty="0">
              <a:solidFill>
                <a:schemeClr val="bg2"/>
              </a:solidFill>
              <a:highlight>
                <a:srgbClr val="FFFF00"/>
              </a:highlight>
              <a:latin typeface="+mj-lt"/>
            </a:endParaRPr>
          </a:p>
          <a:p>
            <a:endParaRPr lang="fr-FR" sz="2400" b="1" dirty="0">
              <a:solidFill>
                <a:schemeClr val="bg2"/>
              </a:solidFill>
              <a:latin typeface="+mj-lt"/>
            </a:endParaRPr>
          </a:p>
          <a:p>
            <a:endParaRPr lang="fr-FR" sz="2400" b="1" dirty="0">
              <a:solidFill>
                <a:schemeClr val="bg2"/>
              </a:solidFill>
              <a:latin typeface="+mj-lt"/>
            </a:endParaRPr>
          </a:p>
        </p:txBody>
      </p:sp>
    </p:spTree>
    <p:extLst>
      <p:ext uri="{BB962C8B-B14F-4D97-AF65-F5344CB8AC3E}">
        <p14:creationId xmlns:p14="http://schemas.microsoft.com/office/powerpoint/2010/main" val="4401133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a:extLst>
              <a:ext uri="{FF2B5EF4-FFF2-40B4-BE49-F238E27FC236}">
                <a16:creationId xmlns:a16="http://schemas.microsoft.com/office/drawing/2014/main" id="{F383F4F7-0099-433B-93EE-DBD6531840F6}"/>
              </a:ext>
            </a:extLst>
          </p:cNvPr>
          <p:cNvSpPr>
            <a:spLocks noGrp="1"/>
          </p:cNvSpPr>
          <p:nvPr>
            <p:ph idx="11"/>
          </p:nvPr>
        </p:nvSpPr>
        <p:spPr>
          <a:xfrm>
            <a:off x="546040" y="2029922"/>
            <a:ext cx="14539489" cy="6309974"/>
          </a:xfrm>
        </p:spPr>
        <p:txBody>
          <a:bodyPr/>
          <a:lstStyle/>
          <a:p>
            <a:pPr lvl="0">
              <a:spcBef>
                <a:spcPts val="2200"/>
              </a:spcBef>
            </a:pPr>
            <a:endParaRPr lang="fr-FR" sz="2000" b="1" u="sng" dirty="0">
              <a:solidFill>
                <a:srgbClr val="1D1D1B"/>
              </a:solidFill>
              <a:highlight>
                <a:srgbClr val="FFFF00"/>
              </a:highlight>
              <a:latin typeface="Roboto" panose="02000000000000000000" pitchFamily="2" charset="0"/>
            </a:endParaRPr>
          </a:p>
          <a:p>
            <a:pPr lvl="0">
              <a:spcBef>
                <a:spcPts val="2200"/>
              </a:spcBef>
            </a:pPr>
            <a:r>
              <a:rPr lang="fr-FR" sz="2400" b="1" u="sng" dirty="0">
                <a:solidFill>
                  <a:srgbClr val="1D1D1B"/>
                </a:solidFill>
                <a:effectLst/>
                <a:highlight>
                  <a:srgbClr val="FFFF00"/>
                </a:highlight>
                <a:latin typeface="Roboto" panose="02000000000000000000" pitchFamily="2" charset="0"/>
              </a:rPr>
              <a:t>Les critères de recevabilité:</a:t>
            </a:r>
          </a:p>
          <a:p>
            <a:pPr lvl="0">
              <a:spcBef>
                <a:spcPts val="2200"/>
              </a:spcBef>
            </a:pPr>
            <a:endParaRPr lang="fr-FR" sz="2400" b="1" u="sng" dirty="0">
              <a:solidFill>
                <a:srgbClr val="1D1D1B"/>
              </a:solidFill>
              <a:effectLst/>
              <a:highlight>
                <a:srgbClr val="FFFF00"/>
              </a:highlight>
              <a:latin typeface="Roboto" panose="02000000000000000000" pitchFamily="2" charset="0"/>
            </a:endParaRPr>
          </a:p>
          <a:p>
            <a:pPr marL="1249363" indent="-349250">
              <a:lnSpc>
                <a:spcPct val="107000"/>
              </a:lnSpc>
              <a:spcBef>
                <a:spcPts val="1200"/>
              </a:spcBef>
              <a:spcAft>
                <a:spcPts val="800"/>
              </a:spcAft>
              <a:buFont typeface="Arial" panose="020B0604020202020204" pitchFamily="34" charset="0"/>
              <a:buChar char="•"/>
            </a:pPr>
            <a:r>
              <a:rPr lang="fr-FR" sz="2400" dirty="0">
                <a:solidFill>
                  <a:srgbClr val="636363"/>
                </a:solidFill>
                <a:effectLst/>
                <a:latin typeface="Arial" panose="020B0604020202020204" pitchFamily="34" charset="0"/>
                <a:ea typeface="Calibri" panose="020F0502020204030204" pitchFamily="34" charset="0"/>
                <a:cs typeface="Arial" panose="020B0604020202020204" pitchFamily="34" charset="0"/>
              </a:rPr>
              <a:t>Le </a:t>
            </a:r>
            <a:r>
              <a:rPr lang="fr-FR" sz="2400" dirty="0">
                <a:solidFill>
                  <a:srgbClr val="636363"/>
                </a:solidFill>
                <a:latin typeface="Arial" panose="020B0604020202020204" pitchFamily="34" charset="0"/>
                <a:ea typeface="Calibri" panose="020F0502020204030204" pitchFamily="34" charset="0"/>
                <a:cs typeface="Arial" panose="020B0604020202020204" pitchFamily="34" charset="0"/>
              </a:rPr>
              <a:t>candidat</a:t>
            </a:r>
            <a:r>
              <a:rPr lang="fr-FR" sz="2400" dirty="0">
                <a:solidFill>
                  <a:srgbClr val="636363"/>
                </a:solidFill>
                <a:effectLst/>
                <a:latin typeface="Arial" panose="020B0604020202020204" pitchFamily="34" charset="0"/>
                <a:ea typeface="Calibri" panose="020F0502020204030204" pitchFamily="34" charset="0"/>
                <a:cs typeface="Arial" panose="020B0604020202020204" pitchFamily="34" charset="0"/>
              </a:rPr>
              <a:t> doit déposer sur la plateforme tous les documents et éléments énumérés dans le cahier des charges</a:t>
            </a:r>
          </a:p>
          <a:p>
            <a:pPr marL="1249363" indent="-349250">
              <a:lnSpc>
                <a:spcPct val="107000"/>
              </a:lnSpc>
              <a:spcBef>
                <a:spcPts val="1200"/>
              </a:spcBef>
              <a:spcAft>
                <a:spcPts val="800"/>
              </a:spcAft>
              <a:buFont typeface="Arial" panose="020B0604020202020204" pitchFamily="34" charset="0"/>
              <a:buChar char="•"/>
            </a:pPr>
            <a:r>
              <a:rPr lang="fr-FR" sz="2400" dirty="0">
                <a:solidFill>
                  <a:srgbClr val="636363"/>
                </a:solidFill>
                <a:effectLst/>
                <a:latin typeface="Arial" panose="020B0604020202020204" pitchFamily="34" charset="0"/>
                <a:ea typeface="Calibri" panose="020F0502020204030204" pitchFamily="34" charset="0"/>
                <a:cs typeface="Arial" panose="020B0604020202020204" pitchFamily="34" charset="0"/>
              </a:rPr>
              <a:t>Le dossier de candidature complet doit être déposé sur la plateforme d’appels à projets du CCCA-BTP dans le respect des échéances mentionnées dans le cahier des charges et sur la plateforme.</a:t>
            </a:r>
            <a:endParaRPr lang="fr-FR" sz="2400" dirty="0">
              <a:solidFill>
                <a:srgbClr val="636363"/>
              </a:solidFill>
              <a:effectLst/>
              <a:latin typeface="Roboto" panose="02000000000000000000" pitchFamily="2" charset="0"/>
              <a:ea typeface="Calibri" panose="020F0502020204030204" pitchFamily="34" charset="0"/>
              <a:cs typeface="Arial" panose="020B0604020202020204" pitchFamily="34" charset="0"/>
            </a:endParaRPr>
          </a:p>
          <a:p>
            <a:pPr marL="1249363" indent="-349250">
              <a:spcBef>
                <a:spcPts val="1200"/>
              </a:spcBef>
              <a:buFont typeface="Arial" panose="020B0604020202020204" pitchFamily="34" charset="0"/>
              <a:buChar char="•"/>
            </a:pPr>
            <a:r>
              <a:rPr lang="fr-FR" sz="2400" dirty="0">
                <a:solidFill>
                  <a:srgbClr val="636363"/>
                </a:solidFill>
                <a:effectLst/>
                <a:latin typeface="Roboto" panose="02000000000000000000" pitchFamily="2" charset="0"/>
                <a:ea typeface="Calibri" panose="020F0502020204030204" pitchFamily="34" charset="0"/>
                <a:cs typeface="Arial" panose="020B0604020202020204" pitchFamily="34" charset="0"/>
              </a:rPr>
              <a:t>Les dossiers reçus hors délais et/ou incomplets et/ou hors plateforme, et ne respectant pas la liste des pièces demandées dans le cahier des charges ne seront pas analysés.</a:t>
            </a:r>
          </a:p>
          <a:p>
            <a:pPr>
              <a:spcBef>
                <a:spcPts val="1200"/>
              </a:spcBef>
            </a:pPr>
            <a:r>
              <a:rPr lang="fr-FR" sz="1800" dirty="0">
                <a:solidFill>
                  <a:srgbClr val="636363"/>
                </a:solidFill>
                <a:effectLst/>
                <a:latin typeface="Roboto" panose="02000000000000000000" pitchFamily="2" charset="0"/>
                <a:ea typeface="Calibri" panose="020F0502020204030204" pitchFamily="34" charset="0"/>
                <a:cs typeface="Arial" panose="020B0604020202020204" pitchFamily="34" charset="0"/>
              </a:rPr>
              <a:t> </a:t>
            </a:r>
          </a:p>
          <a:p>
            <a:pPr>
              <a:spcBef>
                <a:spcPts val="1200"/>
              </a:spcBef>
            </a:pPr>
            <a:r>
              <a:rPr lang="fr-FR" sz="1800" dirty="0">
                <a:solidFill>
                  <a:srgbClr val="636363"/>
                </a:solidFill>
                <a:effectLst/>
                <a:latin typeface="Roboto" panose="02000000000000000000" pitchFamily="2" charset="0"/>
                <a:ea typeface="Calibri" panose="020F0502020204030204" pitchFamily="34" charset="0"/>
                <a:cs typeface="Arial" panose="020B0604020202020204" pitchFamily="34" charset="0"/>
              </a:rPr>
              <a:t> </a:t>
            </a:r>
          </a:p>
        </p:txBody>
      </p:sp>
      <p:sp>
        <p:nvSpPr>
          <p:cNvPr id="6" name="Rectangle 5">
            <a:extLst>
              <a:ext uri="{FF2B5EF4-FFF2-40B4-BE49-F238E27FC236}">
                <a16:creationId xmlns:a16="http://schemas.microsoft.com/office/drawing/2014/main" id="{21D52F8E-6372-4763-A9E9-B356B234D4DB}"/>
              </a:ext>
            </a:extLst>
          </p:cNvPr>
          <p:cNvSpPr/>
          <p:nvPr/>
        </p:nvSpPr>
        <p:spPr>
          <a:xfrm>
            <a:off x="1047717" y="1537279"/>
            <a:ext cx="9930914" cy="830997"/>
          </a:xfrm>
          <a:prstGeom prst="rect">
            <a:avLst/>
          </a:prstGeom>
        </p:spPr>
        <p:txBody>
          <a:bodyPr wrap="square">
            <a:spAutoFit/>
          </a:bodyPr>
          <a:lstStyle/>
          <a:p>
            <a:r>
              <a:rPr lang="fr-FR" sz="2400" b="1" dirty="0">
                <a:solidFill>
                  <a:schemeClr val="bg2"/>
                </a:solidFill>
                <a:latin typeface="+mj-lt"/>
              </a:rPr>
              <a:t>CONDITIONS D’ELIGIBILITE ET DE RECEVABILITE</a:t>
            </a:r>
          </a:p>
          <a:p>
            <a:endParaRPr lang="fr-FR" sz="2400" dirty="0">
              <a:solidFill>
                <a:schemeClr val="bg2"/>
              </a:solidFill>
            </a:endParaRPr>
          </a:p>
        </p:txBody>
      </p:sp>
      <p:sp>
        <p:nvSpPr>
          <p:cNvPr id="7" name="Rectangle: Rounded Corners 15">
            <a:extLst>
              <a:ext uri="{FF2B5EF4-FFF2-40B4-BE49-F238E27FC236}">
                <a16:creationId xmlns:a16="http://schemas.microsoft.com/office/drawing/2014/main" id="{2AF18219-41BD-4705-B951-2D95A0B97C8B}"/>
              </a:ext>
            </a:extLst>
          </p:cNvPr>
          <p:cNvSpPr/>
          <p:nvPr/>
        </p:nvSpPr>
        <p:spPr>
          <a:xfrm>
            <a:off x="380446" y="1456466"/>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6</a:t>
            </a:r>
          </a:p>
        </p:txBody>
      </p:sp>
    </p:spTree>
    <p:extLst>
      <p:ext uri="{BB962C8B-B14F-4D97-AF65-F5344CB8AC3E}">
        <p14:creationId xmlns:p14="http://schemas.microsoft.com/office/powerpoint/2010/main" val="26289850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C98B02FD-DFCE-475B-97E1-FCAB1026E318}"/>
              </a:ext>
            </a:extLst>
          </p:cNvPr>
          <p:cNvSpPr>
            <a:spLocks noGrp="1"/>
          </p:cNvSpPr>
          <p:nvPr>
            <p:ph type="sldNum" sz="quarter" idx="4"/>
          </p:nvPr>
        </p:nvSpPr>
        <p:spPr/>
        <p:txBody>
          <a:bodyPr/>
          <a:lstStyle/>
          <a:p>
            <a:r>
              <a:rPr lang="fr-FR" dirty="0"/>
              <a:t>— Page </a:t>
            </a:r>
            <a:fld id="{6494E666-BBE8-48D7-87C5-2103F8BE7680}" type="slidenum">
              <a:rPr lang="fr-FR" smtClean="0"/>
              <a:pPr/>
              <a:t>8</a:t>
            </a:fld>
            <a:endParaRPr lang="fr-FR" dirty="0"/>
          </a:p>
        </p:txBody>
      </p:sp>
      <p:sp>
        <p:nvSpPr>
          <p:cNvPr id="5" name="Espace réservé du contenu 4">
            <a:extLst>
              <a:ext uri="{FF2B5EF4-FFF2-40B4-BE49-F238E27FC236}">
                <a16:creationId xmlns:a16="http://schemas.microsoft.com/office/drawing/2014/main" id="{F383F4F7-0099-433B-93EE-DBD6531840F6}"/>
              </a:ext>
            </a:extLst>
          </p:cNvPr>
          <p:cNvSpPr>
            <a:spLocks noGrp="1"/>
          </p:cNvSpPr>
          <p:nvPr>
            <p:ph idx="11"/>
          </p:nvPr>
        </p:nvSpPr>
        <p:spPr>
          <a:xfrm>
            <a:off x="1105895" y="2029922"/>
            <a:ext cx="14539489" cy="1006282"/>
          </a:xfrm>
        </p:spPr>
        <p:txBody>
          <a:bodyPr/>
          <a:lstStyle/>
          <a:p>
            <a:pPr marL="342900" lvl="0" indent="-342900">
              <a:spcBef>
                <a:spcPts val="2200"/>
              </a:spcBef>
              <a:buFont typeface="Symbol" panose="05050102010706020507" pitchFamily="18" charset="2"/>
              <a:buBlip>
                <a:blip r:embed="rId3"/>
              </a:buBlip>
            </a:pPr>
            <a:r>
              <a:rPr lang="fr-FR" sz="2400" b="1" u="sng" dirty="0">
                <a:solidFill>
                  <a:srgbClr val="1D1D1B"/>
                </a:solidFill>
                <a:effectLst/>
                <a:highlight>
                  <a:srgbClr val="FFFF00"/>
                </a:highlight>
                <a:latin typeface="Roboto" panose="02000000000000000000" pitchFamily="2" charset="0"/>
              </a:rPr>
              <a:t>Les critères d’éligibilité :</a:t>
            </a:r>
            <a:endParaRPr lang="fr-FR" sz="2400" b="1" dirty="0">
              <a:solidFill>
                <a:srgbClr val="1D1D1B"/>
              </a:solidFill>
              <a:effectLst/>
              <a:highlight>
                <a:srgbClr val="FFFF00"/>
              </a:highlight>
              <a:latin typeface="Roboto" panose="02000000000000000000" pitchFamily="2" charset="0"/>
            </a:endParaRPr>
          </a:p>
          <a:p>
            <a:pPr>
              <a:spcBef>
                <a:spcPts val="1200"/>
              </a:spcBef>
            </a:pPr>
            <a:r>
              <a:rPr lang="fr-FR" sz="2400" dirty="0">
                <a:solidFill>
                  <a:srgbClr val="636363"/>
                </a:solidFill>
                <a:effectLst/>
                <a:latin typeface="Roboto" panose="02000000000000000000" pitchFamily="2" charset="0"/>
                <a:ea typeface="Calibri" panose="020F0502020204030204" pitchFamily="34" charset="0"/>
                <a:cs typeface="Arial" panose="020B0604020202020204" pitchFamily="34" charset="0"/>
              </a:rPr>
              <a:t> </a:t>
            </a:r>
          </a:p>
          <a:p>
            <a:pPr>
              <a:spcBef>
                <a:spcPts val="1200"/>
              </a:spcBef>
            </a:pPr>
            <a:r>
              <a:rPr lang="fr-FR" sz="1800" dirty="0">
                <a:solidFill>
                  <a:srgbClr val="636363"/>
                </a:solidFill>
                <a:effectLst/>
                <a:latin typeface="Roboto" panose="02000000000000000000" pitchFamily="2" charset="0"/>
                <a:ea typeface="Calibri" panose="020F0502020204030204" pitchFamily="34" charset="0"/>
                <a:cs typeface="Arial" panose="020B0604020202020204" pitchFamily="34" charset="0"/>
              </a:rPr>
              <a:t> </a:t>
            </a:r>
          </a:p>
          <a:p>
            <a:pPr>
              <a:spcBef>
                <a:spcPts val="1200"/>
              </a:spcBef>
            </a:pPr>
            <a:r>
              <a:rPr lang="fr-FR" sz="1800" dirty="0">
                <a:solidFill>
                  <a:srgbClr val="636363"/>
                </a:solidFill>
                <a:effectLst/>
                <a:latin typeface="Roboto" panose="02000000000000000000" pitchFamily="2" charset="0"/>
                <a:ea typeface="Calibri" panose="020F0502020204030204" pitchFamily="34" charset="0"/>
                <a:cs typeface="Arial" panose="020B0604020202020204" pitchFamily="34" charset="0"/>
              </a:rPr>
              <a:t> </a:t>
            </a:r>
          </a:p>
        </p:txBody>
      </p:sp>
      <p:sp>
        <p:nvSpPr>
          <p:cNvPr id="6" name="Rectangle 5">
            <a:extLst>
              <a:ext uri="{FF2B5EF4-FFF2-40B4-BE49-F238E27FC236}">
                <a16:creationId xmlns:a16="http://schemas.microsoft.com/office/drawing/2014/main" id="{21D52F8E-6372-4763-A9E9-B356B234D4DB}"/>
              </a:ext>
            </a:extLst>
          </p:cNvPr>
          <p:cNvSpPr/>
          <p:nvPr/>
        </p:nvSpPr>
        <p:spPr>
          <a:xfrm>
            <a:off x="968735" y="1456466"/>
            <a:ext cx="9930914" cy="830997"/>
          </a:xfrm>
          <a:prstGeom prst="rect">
            <a:avLst/>
          </a:prstGeom>
        </p:spPr>
        <p:txBody>
          <a:bodyPr wrap="square">
            <a:spAutoFit/>
          </a:bodyPr>
          <a:lstStyle/>
          <a:p>
            <a:r>
              <a:rPr lang="fr-FR" sz="2400" b="1" dirty="0">
                <a:solidFill>
                  <a:schemeClr val="bg2"/>
                </a:solidFill>
                <a:latin typeface="+mj-lt"/>
              </a:rPr>
              <a:t>CONDITIONS D’ELIGIBILITE ET DE RECEVABILITE</a:t>
            </a:r>
          </a:p>
          <a:p>
            <a:endParaRPr lang="fr-FR" sz="2400" dirty="0">
              <a:solidFill>
                <a:schemeClr val="bg2"/>
              </a:solidFill>
            </a:endParaRPr>
          </a:p>
        </p:txBody>
      </p:sp>
      <p:sp>
        <p:nvSpPr>
          <p:cNvPr id="7" name="Rectangle: Rounded Corners 15">
            <a:extLst>
              <a:ext uri="{FF2B5EF4-FFF2-40B4-BE49-F238E27FC236}">
                <a16:creationId xmlns:a16="http://schemas.microsoft.com/office/drawing/2014/main" id="{2AF18219-41BD-4705-B951-2D95A0B97C8B}"/>
              </a:ext>
            </a:extLst>
          </p:cNvPr>
          <p:cNvSpPr/>
          <p:nvPr/>
        </p:nvSpPr>
        <p:spPr>
          <a:xfrm>
            <a:off x="467058" y="1456466"/>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7</a:t>
            </a:r>
          </a:p>
        </p:txBody>
      </p:sp>
      <p:sp>
        <p:nvSpPr>
          <p:cNvPr id="8" name="ZoneTexte 7">
            <a:extLst>
              <a:ext uri="{FF2B5EF4-FFF2-40B4-BE49-F238E27FC236}">
                <a16:creationId xmlns:a16="http://schemas.microsoft.com/office/drawing/2014/main" id="{52F17522-EB05-4239-A362-E4FBC3081962}"/>
              </a:ext>
            </a:extLst>
          </p:cNvPr>
          <p:cNvSpPr txBox="1"/>
          <p:nvPr/>
        </p:nvSpPr>
        <p:spPr>
          <a:xfrm>
            <a:off x="631284" y="3525330"/>
            <a:ext cx="15305402" cy="3200876"/>
          </a:xfrm>
          <a:prstGeom prst="rect">
            <a:avLst/>
          </a:prstGeom>
          <a:noFill/>
        </p:spPr>
        <p:txBody>
          <a:bodyPr wrap="square" rtlCol="0">
            <a:spAutoFit/>
          </a:bodyPr>
          <a:lstStyle/>
          <a:p>
            <a:pPr algn="just">
              <a:spcBef>
                <a:spcPts val="1200"/>
              </a:spcBef>
            </a:pPr>
            <a:r>
              <a:rPr lang="fr-FR" sz="2400" dirty="0">
                <a:solidFill>
                  <a:srgbClr val="636363"/>
                </a:solidFill>
                <a:effectLst/>
                <a:latin typeface="Roboto" panose="02000000000000000000" pitchFamily="2" charset="0"/>
                <a:ea typeface="Calibri" panose="020F0502020204030204" pitchFamily="34" charset="0"/>
                <a:cs typeface="Arial" panose="020B0604020202020204" pitchFamily="34" charset="0"/>
              </a:rPr>
              <a:t>L’OF-A candidat doit démontrer entrer dans au moins une des catégories suivantes :</a:t>
            </a:r>
          </a:p>
          <a:p>
            <a:pPr algn="just">
              <a:spcBef>
                <a:spcPts val="1200"/>
              </a:spcBef>
            </a:pPr>
            <a:r>
              <a:rPr lang="fr-FR" sz="2400" dirty="0">
                <a:solidFill>
                  <a:srgbClr val="636363"/>
                </a:solidFill>
                <a:effectLst/>
                <a:latin typeface="Roboto" panose="02000000000000000000" pitchFamily="2" charset="0"/>
                <a:ea typeface="Calibri" panose="020F0502020204030204" pitchFamily="34" charset="0"/>
                <a:cs typeface="Arial" panose="020B0604020202020204" pitchFamily="34" charset="0"/>
              </a:rPr>
              <a:t> </a:t>
            </a:r>
          </a:p>
          <a:p>
            <a:pPr marL="342900" lvl="0" indent="-342900" algn="just">
              <a:buFont typeface="Wingdings" panose="05000000000000000000" pitchFamily="2" charset="2"/>
              <a:buChar char=""/>
            </a:pPr>
            <a:r>
              <a:rPr lang="fr-FR" sz="2400" dirty="0">
                <a:solidFill>
                  <a:srgbClr val="636363"/>
                </a:solidFill>
                <a:effectLst/>
                <a:latin typeface="Roboto" panose="02000000000000000000" pitchFamily="2" charset="0"/>
                <a:ea typeface="Calibri" panose="020F0502020204030204" pitchFamily="34" charset="0"/>
                <a:cs typeface="Arial" panose="020B0604020202020204" pitchFamily="34" charset="0"/>
              </a:rPr>
              <a:t>Soit, il justifie d’un nombre minimal de 50 jeunes en apprentissage aux métiers du BTP et d’au moins une section dédiée aux premiers niveaux de formation </a:t>
            </a:r>
          </a:p>
          <a:p>
            <a:pPr marL="342900" lvl="0" indent="-342900" algn="just">
              <a:buFont typeface="Wingdings" panose="05000000000000000000" pitchFamily="2" charset="2"/>
              <a:buChar char=""/>
            </a:pPr>
            <a:endParaRPr lang="fr-FR" sz="2400" dirty="0">
              <a:solidFill>
                <a:srgbClr val="636363"/>
              </a:solidFill>
              <a:effectLst/>
              <a:latin typeface="Roboto" panose="02000000000000000000" pitchFamily="2" charset="0"/>
              <a:ea typeface="Calibri" panose="020F0502020204030204" pitchFamily="34" charset="0"/>
              <a:cs typeface="Arial" panose="020B0604020202020204" pitchFamily="34" charset="0"/>
            </a:endParaRPr>
          </a:p>
          <a:p>
            <a:pPr marL="342900" lvl="0" indent="-342900" algn="just">
              <a:buFont typeface="Wingdings" panose="05000000000000000000" pitchFamily="2" charset="2"/>
              <a:buChar char=""/>
            </a:pPr>
            <a:r>
              <a:rPr lang="fr-FR" sz="2400" dirty="0">
                <a:solidFill>
                  <a:srgbClr val="636363"/>
                </a:solidFill>
                <a:effectLst/>
                <a:latin typeface="Roboto" panose="02000000000000000000" pitchFamily="2" charset="0"/>
                <a:ea typeface="Calibri" panose="020F0502020204030204" pitchFamily="34" charset="0"/>
                <a:cs typeface="Arial" panose="020B0604020202020204" pitchFamily="34" charset="0"/>
              </a:rPr>
              <a:t>Soit, il compte au moins 50 % des jeunes formés en apprentissage aux métiers du BTP </a:t>
            </a:r>
          </a:p>
          <a:p>
            <a:pPr lvl="0" algn="just"/>
            <a:endParaRPr lang="fr-FR" sz="2400" dirty="0">
              <a:solidFill>
                <a:srgbClr val="636363"/>
              </a:solidFill>
              <a:effectLst/>
              <a:latin typeface="Roboto" panose="02000000000000000000" pitchFamily="2" charset="0"/>
              <a:ea typeface="Calibri" panose="020F0502020204030204" pitchFamily="34" charset="0"/>
              <a:cs typeface="Arial" panose="020B0604020202020204" pitchFamily="34" charset="0"/>
            </a:endParaRPr>
          </a:p>
          <a:p>
            <a:pPr marL="342900" lvl="0" indent="-342900" algn="just">
              <a:buFont typeface="Wingdings" panose="05000000000000000000" pitchFamily="2" charset="2"/>
              <a:buChar char=""/>
            </a:pPr>
            <a:r>
              <a:rPr lang="fr-FR" sz="2400" dirty="0">
                <a:solidFill>
                  <a:srgbClr val="636363"/>
                </a:solidFill>
                <a:effectLst/>
                <a:latin typeface="Roboto" panose="02000000000000000000" pitchFamily="2" charset="0"/>
                <a:ea typeface="Calibri" panose="020F0502020204030204" pitchFamily="34" charset="0"/>
                <a:cs typeface="Arial" panose="020B0604020202020204" pitchFamily="34" charset="0"/>
              </a:rPr>
              <a:t>Soit, il place au moins 75 % des jeunes en contrat d’apprentissage dans les entreprises du BTP</a:t>
            </a:r>
          </a:p>
        </p:txBody>
      </p:sp>
    </p:spTree>
    <p:extLst>
      <p:ext uri="{BB962C8B-B14F-4D97-AF65-F5344CB8AC3E}">
        <p14:creationId xmlns:p14="http://schemas.microsoft.com/office/powerpoint/2010/main" val="12917596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1"/>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E1517A1C-6E6A-403C-B3AC-B28B040A4F84}"/>
              </a:ext>
            </a:extLst>
          </p:cNvPr>
          <p:cNvSpPr/>
          <p:nvPr/>
        </p:nvSpPr>
        <p:spPr>
          <a:xfrm>
            <a:off x="1295400" y="2155597"/>
            <a:ext cx="13462000" cy="7543604"/>
          </a:xfrm>
          <a:prstGeom prst="rect">
            <a:avLst/>
          </a:prstGeom>
        </p:spPr>
        <p:txBody>
          <a:bodyPr wrap="square">
            <a:spAutoFit/>
          </a:bodyPr>
          <a:lstStyle/>
          <a:p>
            <a:pPr lvl="0" algn="just" defTabSz="914400">
              <a:lnSpc>
                <a:spcPct val="80000"/>
              </a:lnSpc>
              <a:spcBef>
                <a:spcPts val="1000"/>
              </a:spcBef>
              <a:buSzPct val="67000"/>
            </a:pPr>
            <a:r>
              <a:rPr lang="fr-FR" sz="2400" dirty="0">
                <a:solidFill>
                  <a:srgbClr val="000000"/>
                </a:solidFill>
                <a:latin typeface="Roboto" panose="02000000000000000000" pitchFamily="2" charset="0"/>
                <a:ea typeface="Roboto" panose="02000000000000000000" pitchFamily="2" charset="0"/>
              </a:rPr>
              <a:t>Le dossier est réputé complet lorsque votre Espace Candidat/Mon Organisme sur la plateforme des appels à projet </a:t>
            </a:r>
            <a:r>
              <a:rPr lang="fr-FR" sz="2400" dirty="0">
                <a:solidFill>
                  <a:srgbClr val="000000"/>
                </a:solidFill>
                <a:latin typeface="Roboto" panose="02000000000000000000" pitchFamily="2" charset="0"/>
                <a:ea typeface="Roboto" panose="02000000000000000000" pitchFamily="2" charset="0"/>
                <a:hlinkClick r:id="rId6"/>
              </a:rPr>
              <a:t>www.appels-a-projets-cccabtp.fr</a:t>
            </a:r>
            <a:r>
              <a:rPr lang="fr-FR" sz="2400" dirty="0">
                <a:solidFill>
                  <a:srgbClr val="000000"/>
                </a:solidFill>
                <a:latin typeface="Roboto" panose="02000000000000000000" pitchFamily="2" charset="0"/>
                <a:ea typeface="Roboto" panose="02000000000000000000" pitchFamily="2" charset="0"/>
              </a:rPr>
              <a:t> est complété dûment avec :</a:t>
            </a:r>
          </a:p>
          <a:p>
            <a:pPr lvl="0" algn="just" defTabSz="914400">
              <a:lnSpc>
                <a:spcPct val="80000"/>
              </a:lnSpc>
              <a:spcBef>
                <a:spcPts val="1000"/>
              </a:spcBef>
              <a:buSzPct val="67000"/>
            </a:pPr>
            <a:endParaRPr lang="fr-FR" sz="2400" dirty="0">
              <a:solidFill>
                <a:srgbClr val="000000"/>
              </a:solidFill>
              <a:latin typeface="Roboto" panose="02000000000000000000" pitchFamily="2" charset="0"/>
              <a:ea typeface="Roboto" panose="02000000000000000000" pitchFamily="2" charset="0"/>
            </a:endParaRPr>
          </a:p>
          <a:p>
            <a:pPr marL="685800" lvl="1" indent="-228600" algn="just" defTabSz="914400">
              <a:lnSpc>
                <a:spcPct val="80000"/>
              </a:lnSpc>
              <a:spcBef>
                <a:spcPts val="1000"/>
              </a:spcBef>
              <a:buSzPct val="67000"/>
              <a:buBlip>
                <a:blip r:embed="rId7"/>
              </a:buBlip>
            </a:pPr>
            <a:r>
              <a:rPr lang="fr-FR" sz="2400" b="1" dirty="0">
                <a:solidFill>
                  <a:srgbClr val="000000"/>
                </a:solidFill>
                <a:latin typeface="Roboto" panose="02000000000000000000" pitchFamily="2" charset="0"/>
                <a:ea typeface="Roboto" panose="02000000000000000000" pitchFamily="2" charset="0"/>
              </a:rPr>
              <a:t>les pièces administratives et légales </a:t>
            </a:r>
            <a:r>
              <a:rPr lang="fr-FR" sz="2400" dirty="0">
                <a:solidFill>
                  <a:srgbClr val="000000"/>
                </a:solidFill>
                <a:latin typeface="Roboto" panose="02000000000000000000" pitchFamily="2" charset="0"/>
                <a:ea typeface="Roboto" panose="02000000000000000000" pitchFamily="2" charset="0"/>
              </a:rPr>
              <a:t>demandées dans la partie 1 du cahier des charges.</a:t>
            </a:r>
          </a:p>
          <a:p>
            <a:pPr lvl="1" algn="just" defTabSz="914400">
              <a:lnSpc>
                <a:spcPct val="80000"/>
              </a:lnSpc>
              <a:spcBef>
                <a:spcPts val="1000"/>
              </a:spcBef>
              <a:buSzPct val="67000"/>
            </a:pPr>
            <a:endParaRPr lang="fr-FR" sz="2400" dirty="0">
              <a:solidFill>
                <a:srgbClr val="000000"/>
              </a:solidFill>
              <a:latin typeface="Roboto" panose="02000000000000000000" pitchFamily="2" charset="0"/>
              <a:ea typeface="Roboto" panose="02000000000000000000" pitchFamily="2" charset="0"/>
            </a:endParaRPr>
          </a:p>
          <a:p>
            <a:pPr lvl="1" algn="just" defTabSz="914400">
              <a:lnSpc>
                <a:spcPct val="80000"/>
              </a:lnSpc>
              <a:spcBef>
                <a:spcPts val="1000"/>
              </a:spcBef>
              <a:buSzPct val="67000"/>
            </a:pPr>
            <a:r>
              <a:rPr lang="fr-FR" sz="2400" dirty="0">
                <a:solidFill>
                  <a:srgbClr val="000000"/>
                </a:solidFill>
                <a:latin typeface="Roboto" panose="02000000000000000000" pitchFamily="2" charset="0"/>
                <a:ea typeface="Roboto" panose="02000000000000000000" pitchFamily="2" charset="0"/>
              </a:rPr>
              <a:t>Suivi d’un dépôt du dossier candidature </a:t>
            </a:r>
          </a:p>
          <a:p>
            <a:pPr marL="685800" lvl="1" indent="-228600" algn="just" defTabSz="914400">
              <a:lnSpc>
                <a:spcPct val="80000"/>
              </a:lnSpc>
              <a:spcBef>
                <a:spcPts val="1000"/>
              </a:spcBef>
              <a:buSzPct val="67000"/>
              <a:buBlip>
                <a:blip r:embed="rId7"/>
              </a:buBlip>
            </a:pPr>
            <a:r>
              <a:rPr lang="fr-FR" sz="2400" dirty="0">
                <a:solidFill>
                  <a:srgbClr val="000000"/>
                </a:solidFill>
                <a:latin typeface="Roboto" panose="02000000000000000000" pitchFamily="2" charset="0"/>
                <a:ea typeface="Roboto" panose="02000000000000000000" pitchFamily="2" charset="0"/>
              </a:rPr>
              <a:t> </a:t>
            </a:r>
            <a:r>
              <a:rPr lang="fr-FR" sz="2400" b="1" dirty="0">
                <a:solidFill>
                  <a:srgbClr val="000000"/>
                </a:solidFill>
                <a:latin typeface="Roboto" panose="02000000000000000000" pitchFamily="2" charset="0"/>
                <a:ea typeface="Roboto" panose="02000000000000000000" pitchFamily="2" charset="0"/>
              </a:rPr>
              <a:t>un dossier candidature</a:t>
            </a:r>
            <a:r>
              <a:rPr lang="fr-FR" sz="2400" dirty="0">
                <a:solidFill>
                  <a:srgbClr val="000000"/>
                </a:solidFill>
                <a:effectLst>
                  <a:outerShdw blurRad="38100" dist="38100" dir="2700000" algn="tl">
                    <a:srgbClr val="000000">
                      <a:alpha val="43137"/>
                    </a:srgbClr>
                  </a:outerShdw>
                </a:effectLst>
                <a:latin typeface="Roboto" panose="02000000000000000000" pitchFamily="2" charset="0"/>
                <a:ea typeface="Roboto" panose="02000000000000000000" pitchFamily="2" charset="0"/>
              </a:rPr>
              <a:t>:</a:t>
            </a:r>
          </a:p>
          <a:p>
            <a:pPr marL="1698625" lvl="1" indent="-349250" algn="just" defTabSz="914400">
              <a:lnSpc>
                <a:spcPct val="80000"/>
              </a:lnSpc>
              <a:spcBef>
                <a:spcPts val="500"/>
              </a:spcBef>
              <a:buSzPct val="57000"/>
              <a:buBlip>
                <a:blip r:embed="rId8"/>
              </a:buBlip>
            </a:pPr>
            <a:r>
              <a:rPr lang="fr-FR" sz="2400" dirty="0">
                <a:solidFill>
                  <a:schemeClr val="bg1">
                    <a:lumMod val="50000"/>
                  </a:schemeClr>
                </a:solidFill>
                <a:latin typeface="Roboto" panose="02000000000000000000" pitchFamily="2" charset="0"/>
                <a:ea typeface="Roboto" panose="02000000000000000000" pitchFamily="2" charset="0"/>
              </a:rPr>
              <a:t>Lettre de candidature</a:t>
            </a:r>
          </a:p>
          <a:p>
            <a:pPr marL="1698625" lvl="1" indent="-349250" algn="just" defTabSz="914400">
              <a:lnSpc>
                <a:spcPct val="80000"/>
              </a:lnSpc>
              <a:spcBef>
                <a:spcPts val="500"/>
              </a:spcBef>
              <a:buSzPct val="57000"/>
              <a:buBlip>
                <a:blip r:embed="rId8"/>
              </a:buBlip>
            </a:pPr>
            <a:r>
              <a:rPr lang="fr-FR" sz="2400" dirty="0">
                <a:solidFill>
                  <a:schemeClr val="bg1">
                    <a:lumMod val="50000"/>
                  </a:schemeClr>
                </a:solidFill>
                <a:latin typeface="Roboto" panose="02000000000000000000" pitchFamily="2" charset="0"/>
                <a:ea typeface="Roboto" panose="02000000000000000000" pitchFamily="2" charset="0"/>
              </a:rPr>
              <a:t>Le cahier de charges signé et paraphé ;</a:t>
            </a:r>
          </a:p>
          <a:p>
            <a:pPr marL="1698625" lvl="1" indent="-349250" algn="just" defTabSz="914400">
              <a:lnSpc>
                <a:spcPct val="80000"/>
              </a:lnSpc>
              <a:spcBef>
                <a:spcPts val="500"/>
              </a:spcBef>
              <a:buSzPct val="57000"/>
              <a:buBlip>
                <a:blip r:embed="rId8"/>
              </a:buBlip>
            </a:pPr>
            <a:r>
              <a:rPr lang="fr-FR" sz="2400" dirty="0">
                <a:solidFill>
                  <a:schemeClr val="bg1">
                    <a:lumMod val="50000"/>
                  </a:schemeClr>
                </a:solidFill>
                <a:latin typeface="Roboto" panose="02000000000000000000" pitchFamily="2" charset="0"/>
                <a:ea typeface="Roboto" panose="02000000000000000000" pitchFamily="2" charset="0"/>
              </a:rPr>
              <a:t>Le plan d’actions de mise en œuvre du dispositif proposé par le CCCA-BTP</a:t>
            </a:r>
          </a:p>
          <a:p>
            <a:pPr marL="1698625" lvl="1" indent="-349250" algn="just" defTabSz="914400">
              <a:lnSpc>
                <a:spcPct val="80000"/>
              </a:lnSpc>
              <a:spcBef>
                <a:spcPts val="500"/>
              </a:spcBef>
              <a:buSzPct val="57000"/>
              <a:buBlip>
                <a:blip r:embed="rId8"/>
              </a:buBlip>
            </a:pPr>
            <a:r>
              <a:rPr lang="fr-FR" sz="2400" dirty="0">
                <a:solidFill>
                  <a:schemeClr val="bg1">
                    <a:lumMod val="50000"/>
                  </a:schemeClr>
                </a:solidFill>
                <a:latin typeface="Roboto" panose="02000000000000000000" pitchFamily="2" charset="0"/>
                <a:ea typeface="Roboto" panose="02000000000000000000" pitchFamily="2" charset="0"/>
              </a:rPr>
              <a:t>Document attestant de l’éligibilité ( Ypareo, autre…)</a:t>
            </a:r>
          </a:p>
          <a:p>
            <a:pPr marL="1698625" lvl="1" indent="-349250" algn="just" defTabSz="914400">
              <a:lnSpc>
                <a:spcPct val="80000"/>
              </a:lnSpc>
              <a:spcBef>
                <a:spcPts val="500"/>
              </a:spcBef>
              <a:buSzPct val="57000"/>
              <a:buBlip>
                <a:blip r:embed="rId8"/>
              </a:buBlip>
            </a:pPr>
            <a:r>
              <a:rPr lang="fr-FR" sz="2400" dirty="0">
                <a:solidFill>
                  <a:schemeClr val="bg1">
                    <a:lumMod val="50000"/>
                  </a:schemeClr>
                </a:solidFill>
                <a:latin typeface="Roboto" panose="02000000000000000000" pitchFamily="2" charset="0"/>
                <a:ea typeface="Roboto" panose="02000000000000000000" pitchFamily="2" charset="0"/>
              </a:rPr>
              <a:t>La délégation de pouvoir et/ou de signature, signée par le représentant légal </a:t>
            </a:r>
          </a:p>
          <a:p>
            <a:pPr marL="1698625" lvl="1" indent="-349250" algn="just" defTabSz="914400">
              <a:lnSpc>
                <a:spcPct val="80000"/>
              </a:lnSpc>
              <a:spcBef>
                <a:spcPts val="500"/>
              </a:spcBef>
              <a:buSzPct val="57000"/>
              <a:buBlip>
                <a:blip r:embed="rId8"/>
              </a:buBlip>
            </a:pPr>
            <a:r>
              <a:rPr lang="fr-FR" sz="2400" dirty="0">
                <a:solidFill>
                  <a:schemeClr val="bg1">
                    <a:lumMod val="50000"/>
                  </a:schemeClr>
                </a:solidFill>
                <a:latin typeface="Roboto" panose="02000000000000000000" pitchFamily="2" charset="0"/>
                <a:ea typeface="Roboto" panose="02000000000000000000" pitchFamily="2" charset="0"/>
              </a:rPr>
              <a:t>Le nombre de sites de formation (deux sites au maximum par OF. A) concernés par la mise en place du dispositif ainsi que leur adresse </a:t>
            </a:r>
          </a:p>
          <a:p>
            <a:pPr marL="1698625" lvl="1" indent="-349250" algn="just" defTabSz="914400">
              <a:lnSpc>
                <a:spcPct val="80000"/>
              </a:lnSpc>
              <a:spcBef>
                <a:spcPts val="500"/>
              </a:spcBef>
              <a:buSzPct val="57000"/>
              <a:buBlip>
                <a:blip r:embed="rId8"/>
              </a:buBlip>
            </a:pPr>
            <a:endParaRPr lang="fr-FR" sz="2400" dirty="0">
              <a:solidFill>
                <a:schemeClr val="bg1">
                  <a:lumMod val="50000"/>
                </a:schemeClr>
              </a:solidFill>
              <a:latin typeface="Roboto" panose="02000000000000000000" pitchFamily="2" charset="0"/>
              <a:ea typeface="Roboto" panose="02000000000000000000" pitchFamily="2" charset="0"/>
            </a:endParaRPr>
          </a:p>
          <a:p>
            <a:pPr marL="1349375" lvl="1" algn="just" defTabSz="914400">
              <a:lnSpc>
                <a:spcPct val="80000"/>
              </a:lnSpc>
              <a:spcBef>
                <a:spcPts val="500"/>
              </a:spcBef>
              <a:buSzPct val="57000"/>
            </a:pPr>
            <a:endParaRPr lang="fr-FR" sz="2400" dirty="0">
              <a:solidFill>
                <a:schemeClr val="bg1">
                  <a:lumMod val="50000"/>
                </a:schemeClr>
              </a:solidFill>
              <a:latin typeface="Roboto" panose="02000000000000000000" pitchFamily="2" charset="0"/>
              <a:ea typeface="Roboto" panose="02000000000000000000" pitchFamily="2" charset="0"/>
            </a:endParaRPr>
          </a:p>
          <a:p>
            <a:pPr marL="1698625" lvl="1" indent="-349250" algn="just" defTabSz="914400">
              <a:lnSpc>
                <a:spcPct val="80000"/>
              </a:lnSpc>
              <a:spcBef>
                <a:spcPts val="500"/>
              </a:spcBef>
              <a:buSzPct val="57000"/>
              <a:buBlip>
                <a:blip r:embed="rId8"/>
              </a:buBlip>
            </a:pPr>
            <a:endParaRPr lang="fr-FR" sz="2400" dirty="0">
              <a:solidFill>
                <a:schemeClr val="bg1">
                  <a:lumMod val="50000"/>
                </a:schemeClr>
              </a:solidFill>
              <a:latin typeface="Roboto" panose="02000000000000000000" pitchFamily="2" charset="0"/>
              <a:ea typeface="Roboto" panose="02000000000000000000" pitchFamily="2" charset="0"/>
            </a:endParaRPr>
          </a:p>
          <a:p>
            <a:pPr marL="1349375" lvl="1" algn="just" defTabSz="914400">
              <a:lnSpc>
                <a:spcPct val="80000"/>
              </a:lnSpc>
              <a:spcBef>
                <a:spcPts val="500"/>
              </a:spcBef>
              <a:buSzPct val="57000"/>
            </a:pPr>
            <a:r>
              <a:rPr lang="fr-FR" sz="2400" dirty="0">
                <a:solidFill>
                  <a:schemeClr val="bg1">
                    <a:lumMod val="50000"/>
                  </a:schemeClr>
                </a:solidFill>
                <a:latin typeface="Roboto" panose="02000000000000000000" pitchFamily="2" charset="0"/>
                <a:ea typeface="Roboto" panose="02000000000000000000" pitchFamily="2" charset="0"/>
              </a:rPr>
              <a:t> </a:t>
            </a:r>
          </a:p>
          <a:p>
            <a:pPr lvl="0" algn="just" defTabSz="914400">
              <a:lnSpc>
                <a:spcPct val="80000"/>
              </a:lnSpc>
              <a:spcBef>
                <a:spcPts val="1000"/>
              </a:spcBef>
              <a:buSzPct val="67000"/>
            </a:pPr>
            <a:endParaRPr lang="fr-FR" sz="2400" b="1" dirty="0">
              <a:solidFill>
                <a:srgbClr val="000000"/>
              </a:solidFill>
              <a:latin typeface="Roboto" panose="02000000000000000000" pitchFamily="2" charset="0"/>
              <a:ea typeface="Roboto" panose="02000000000000000000" pitchFamily="2" charset="0"/>
            </a:endParaRPr>
          </a:p>
          <a:p>
            <a:pPr marL="685800" lvl="1" indent="-228600" algn="just" defTabSz="914400">
              <a:lnSpc>
                <a:spcPct val="80000"/>
              </a:lnSpc>
              <a:spcBef>
                <a:spcPts val="1000"/>
              </a:spcBef>
              <a:buSzPct val="67000"/>
              <a:buBlip>
                <a:blip r:embed="rId7"/>
              </a:buBlip>
            </a:pPr>
            <a:endParaRPr lang="fr-FR" sz="2400" dirty="0">
              <a:solidFill>
                <a:srgbClr val="000000"/>
              </a:solidFill>
              <a:latin typeface="Roboto" panose="02000000000000000000" pitchFamily="2" charset="0"/>
              <a:ea typeface="Roboto" panose="02000000000000000000" pitchFamily="2" charset="0"/>
            </a:endParaRPr>
          </a:p>
        </p:txBody>
      </p:sp>
      <p:sp>
        <p:nvSpPr>
          <p:cNvPr id="8" name="Text Placeholder 1">
            <a:extLst>
              <a:ext uri="{FF2B5EF4-FFF2-40B4-BE49-F238E27FC236}">
                <a16:creationId xmlns:a16="http://schemas.microsoft.com/office/drawing/2014/main" id="{BF7B72EF-9E4D-4879-81F5-FE9E09145CC1}"/>
              </a:ext>
            </a:extLst>
          </p:cNvPr>
          <p:cNvSpPr txBox="1">
            <a:spLocks/>
          </p:cNvSpPr>
          <p:nvPr/>
        </p:nvSpPr>
        <p:spPr>
          <a:xfrm>
            <a:off x="1156727" y="1329792"/>
            <a:ext cx="9488556"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9">
                  <a:extLst>
                    <a:ext uri="{96DAC541-7B7A-43D3-8B79-37D633B846F1}">
                      <asvg:svgBlip xmlns:asvg="http://schemas.microsoft.com/office/drawing/2016/SVG/main" r:embed="rId10"/>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fr-FR" sz="2400" b="1" dirty="0">
                <a:solidFill>
                  <a:schemeClr val="bg2"/>
                </a:solidFill>
                <a:latin typeface="+mj-lt"/>
              </a:rPr>
              <a:t>CONSTITUTION </a:t>
            </a:r>
            <a:r>
              <a:rPr lang="fr-FR" sz="2400" dirty="0">
                <a:solidFill>
                  <a:schemeClr val="bg2"/>
                </a:solidFill>
              </a:rPr>
              <a:t>DES DOSSIERS DE RÉPONSES</a:t>
            </a:r>
            <a:r>
              <a:rPr lang="fr-FR" sz="2400" b="1" dirty="0">
                <a:solidFill>
                  <a:schemeClr val="bg2"/>
                </a:solidFill>
                <a:latin typeface="+mj-lt"/>
              </a:rPr>
              <a:t> </a:t>
            </a:r>
          </a:p>
        </p:txBody>
      </p:sp>
      <p:sp>
        <p:nvSpPr>
          <p:cNvPr id="10" name="Rectangle: Rounded Corners 17">
            <a:extLst>
              <a:ext uri="{FF2B5EF4-FFF2-40B4-BE49-F238E27FC236}">
                <a16:creationId xmlns:a16="http://schemas.microsoft.com/office/drawing/2014/main" id="{F87AE12B-4939-4239-AC9E-E9DABC692D4C}"/>
              </a:ext>
            </a:extLst>
          </p:cNvPr>
          <p:cNvSpPr/>
          <p:nvPr/>
        </p:nvSpPr>
        <p:spPr>
          <a:xfrm>
            <a:off x="454469" y="1329792"/>
            <a:ext cx="560459"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8</a:t>
            </a:r>
          </a:p>
        </p:txBody>
      </p:sp>
    </p:spTree>
    <p:extLst>
      <p:ext uri="{BB962C8B-B14F-4D97-AF65-F5344CB8AC3E}">
        <p14:creationId xmlns:p14="http://schemas.microsoft.com/office/powerpoint/2010/main" val="203966764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p1tLKY5TsIsIV6DkosGLOA"/>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p1tLKY5TsIsIV6DkosGLOA"/>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_SUSjCoRZhQkBHHH0Opc8g"/>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grCulSe9AgxxyRPMQnIPR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GyRBOBzhOHB5dB2eKue6a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wB8qg92SjKjdKa_iFrOxA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p1tLKY5TsIsIV6DkosGLO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OL8oIGx_uBDobscNzc.WCg"/>
</p:tagLst>
</file>

<file path=ppt/theme/theme1.xml><?xml version="1.0" encoding="utf-8"?>
<a:theme xmlns:a="http://schemas.openxmlformats.org/drawingml/2006/main" name="CCCA-BTP">
  <a:themeElements>
    <a:clrScheme name="Custom 22">
      <a:dk1>
        <a:srgbClr val="636363"/>
      </a:dk1>
      <a:lt1>
        <a:srgbClr val="FFFFFF"/>
      </a:lt1>
      <a:dk2>
        <a:srgbClr val="FFED00"/>
      </a:dk2>
      <a:lt2>
        <a:srgbClr val="1D1D1B"/>
      </a:lt2>
      <a:accent1>
        <a:srgbClr val="F8F6F5"/>
      </a:accent1>
      <a:accent2>
        <a:srgbClr val="727176"/>
      </a:accent2>
      <a:accent3>
        <a:srgbClr val="A5A5A5"/>
      </a:accent3>
      <a:accent4>
        <a:srgbClr val="BFB5A9"/>
      </a:accent4>
      <a:accent5>
        <a:srgbClr val="E7BE49"/>
      </a:accent5>
      <a:accent6>
        <a:srgbClr val="A2C62E"/>
      </a:accent6>
      <a:hlink>
        <a:srgbClr val="255F8F"/>
      </a:hlink>
      <a:folHlink>
        <a:srgbClr val="884868"/>
      </a:folHlink>
    </a:clrScheme>
    <a:fontScheme name="Custom 9">
      <a:majorFont>
        <a:latin typeface="Arial Black"/>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t"/>
      <a:lstStyle>
        <a:defPPr algn="l">
          <a:defRPr sz="1400" dirty="0"/>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accent3"/>
          </a:solidFill>
          <a:round/>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CCCABTP_WINLAB_MASQUE_PPT_DMTS_16-9_2705_v1" id="{724C0B91-E368-43C3-8DA5-C9696C13CCBB}" vid="{C0E206B9-CC4C-4CB6-8016-F7151CA316D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D4D63CC2B1C9241857B4F7BE3457D77" ma:contentTypeVersion="12" ma:contentTypeDescription="Crée un document." ma:contentTypeScope="" ma:versionID="92cc14927485fe6bf0688555fb839216">
  <xsd:schema xmlns:xsd="http://www.w3.org/2001/XMLSchema" xmlns:xs="http://www.w3.org/2001/XMLSchema" xmlns:p="http://schemas.microsoft.com/office/2006/metadata/properties" xmlns:ns2="a0801758-f60a-4422-8ba0-6a223e6dfddd" xmlns:ns3="5ec6e189-1298-4dd2-9a2a-6d860c8191ee" targetNamespace="http://schemas.microsoft.com/office/2006/metadata/properties" ma:root="true" ma:fieldsID="787ea48e35d88ca89ceb6a23d69288f6" ns2:_="" ns3:_="">
    <xsd:import namespace="a0801758-f60a-4422-8ba0-6a223e6dfddd"/>
    <xsd:import namespace="5ec6e189-1298-4dd2-9a2a-6d860c8191e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3:SharedWithUsers" minOccurs="0"/>
                <xsd:element ref="ns3:SharedWithDetails" minOccurs="0"/>
                <xsd:element ref="ns2:MediaLengthInSecond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801758-f60a-4422-8ba0-6a223e6dfdd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ec6e189-1298-4dd2-9a2a-6d860c8191ee" elementFormDefault="qualified">
    <xsd:import namespace="http://schemas.microsoft.com/office/2006/documentManagement/types"/>
    <xsd:import namespace="http://schemas.microsoft.com/office/infopath/2007/PartnerControls"/>
    <xsd:element name="SharedWithUsers" ma:index="15"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EDD6A35-D099-4D79-A384-2648EF23B2C6}">
  <ds:schemaRefs>
    <ds:schemaRef ds:uri="http://purl.org/dc/dcmitype/"/>
    <ds:schemaRef ds:uri="http://schemas.microsoft.com/office/2006/metadata/properties"/>
    <ds:schemaRef ds:uri="http://schemas.microsoft.com/office/2006/documentManagement/types"/>
    <ds:schemaRef ds:uri="http://purl.org/dc/terms/"/>
    <ds:schemaRef ds:uri="http://purl.org/dc/elements/1.1/"/>
    <ds:schemaRef ds:uri="http://schemas.microsoft.com/office/infopath/2007/PartnerControls"/>
    <ds:schemaRef ds:uri="http://www.w3.org/XML/1998/namespace"/>
    <ds:schemaRef ds:uri="http://schemas.openxmlformats.org/package/2006/metadata/core-properties"/>
    <ds:schemaRef ds:uri="5ec6e189-1298-4dd2-9a2a-6d860c8191ee"/>
    <ds:schemaRef ds:uri="a0801758-f60a-4422-8ba0-6a223e6dfddd"/>
  </ds:schemaRefs>
</ds:datastoreItem>
</file>

<file path=customXml/itemProps2.xml><?xml version="1.0" encoding="utf-8"?>
<ds:datastoreItem xmlns:ds="http://schemas.openxmlformats.org/officeDocument/2006/customXml" ds:itemID="{8CE19616-3006-49F1-B865-975F577C720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0801758-f60a-4422-8ba0-6a223e6dfddd"/>
    <ds:schemaRef ds:uri="5ec6e189-1298-4dd2-9a2a-6d860c8191e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C4F38D8-5AF5-4723-8B0D-ED82E06CE07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CCCABTP_AAP_MASQUE_PPT_DMTS_16-9_0506_v1</Template>
  <TotalTime>608</TotalTime>
  <Words>1533</Words>
  <Application>Microsoft Office PowerPoint</Application>
  <PresentationFormat>Personnalisé</PresentationFormat>
  <Paragraphs>158</Paragraphs>
  <Slides>13</Slides>
  <Notes>10</Notes>
  <HiddenSlides>0</HiddenSlides>
  <MMClips>0</MMClips>
  <ScaleCrop>false</ScaleCrop>
  <HeadingPairs>
    <vt:vector size="8" baseType="variant">
      <vt:variant>
        <vt:lpstr>Polices utilisées</vt:lpstr>
      </vt:variant>
      <vt:variant>
        <vt:i4>8</vt:i4>
      </vt:variant>
      <vt:variant>
        <vt:lpstr>Thème</vt:lpstr>
      </vt:variant>
      <vt:variant>
        <vt:i4>1</vt:i4>
      </vt:variant>
      <vt:variant>
        <vt:lpstr>Serveurs OLE incorporés</vt:lpstr>
      </vt:variant>
      <vt:variant>
        <vt:i4>1</vt:i4>
      </vt:variant>
      <vt:variant>
        <vt:lpstr>Titres des diapositives</vt:lpstr>
      </vt:variant>
      <vt:variant>
        <vt:i4>13</vt:i4>
      </vt:variant>
    </vt:vector>
  </HeadingPairs>
  <TitlesOfParts>
    <vt:vector size="23" baseType="lpstr">
      <vt:lpstr>Arial</vt:lpstr>
      <vt:lpstr>Arial Black</vt:lpstr>
      <vt:lpstr>Calibri</vt:lpstr>
      <vt:lpstr>Calibri Light</vt:lpstr>
      <vt:lpstr>Montserrat</vt:lpstr>
      <vt:lpstr>Roboto</vt:lpstr>
      <vt:lpstr>Symbol</vt:lpstr>
      <vt:lpstr>Wingdings</vt:lpstr>
      <vt:lpstr>CCCA-BTP</vt:lpstr>
      <vt:lpstr>think-cell Slide</vt:lpstr>
      <vt:lpstr> WEBINAIRE  appel a candidatures  Développer la démarche de recrutement des jeunes femmes dans le btp.</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UNE HOT LINE Dédiée</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APPELS À PROJETS AU CCCA-BTP</dc:title>
  <dc:creator>ARNOULD Astou</dc:creator>
  <cp:lastModifiedBy>Ewa Mollois</cp:lastModifiedBy>
  <cp:revision>17</cp:revision>
  <cp:lastPrinted>2022-02-14T08:17:16Z</cp:lastPrinted>
  <dcterms:created xsi:type="dcterms:W3CDTF">2021-02-22T07:56:57Z</dcterms:created>
  <dcterms:modified xsi:type="dcterms:W3CDTF">2022-06-03T07:20:47Z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0x0101009D4D63CC2B1C9241857B4F7BE3457D77</vt:lpwstr>
  </property>
</Properties>
</file>