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1213" r:id="rId5"/>
    <p:sldId id="1225" r:id="rId6"/>
    <p:sldId id="1226" r:id="rId7"/>
    <p:sldId id="1230" r:id="rId8"/>
    <p:sldId id="1224" r:id="rId9"/>
    <p:sldId id="1231" r:id="rId10"/>
    <p:sldId id="1210" r:id="rId11"/>
    <p:sldId id="1223" r:id="rId12"/>
    <p:sldId id="267" r:id="rId13"/>
    <p:sldId id="1208" r:id="rId14"/>
    <p:sldId id="280" r:id="rId15"/>
    <p:sldId id="272" r:id="rId16"/>
    <p:sldId id="1229" r:id="rId17"/>
    <p:sldId id="1218" r:id="rId18"/>
    <p:sldId id="1215" r:id="rId19"/>
  </p:sldIdLst>
  <p:sldSz cx="16256000" cy="9144000"/>
  <p:notesSz cx="6797675" cy="9926638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3F1EF"/>
    <a:srgbClr val="284F9E"/>
    <a:srgbClr val="636363"/>
    <a:srgbClr val="DAD4CD"/>
    <a:srgbClr val="FFFF4D"/>
    <a:srgbClr val="FFFF99"/>
    <a:srgbClr val="FFFFE5"/>
    <a:srgbClr val="FFFDE5"/>
    <a:srgbClr val="FFFB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0CA186-AC17-6234-0357-E09A91DA9F32}" v="2" dt="2022-06-21T11:55:01.9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 RUYET Gabrielle" userId="S::glr@ccca-btp.fr::dfc564f9-f6ae-4ba9-8b80-71121deb80eb" providerId="AD" clId="Web-{530CA186-AC17-6234-0357-E09A91DA9F32}"/>
    <pc:docChg chg="modSld">
      <pc:chgData name="LE RUYET Gabrielle" userId="S::glr@ccca-btp.fr::dfc564f9-f6ae-4ba9-8b80-71121deb80eb" providerId="AD" clId="Web-{530CA186-AC17-6234-0357-E09A91DA9F32}" dt="2022-06-21T12:13:07.055" v="1261"/>
      <pc:docMkLst>
        <pc:docMk/>
      </pc:docMkLst>
      <pc:sldChg chg="modNotes">
        <pc:chgData name="LE RUYET Gabrielle" userId="S::glr@ccca-btp.fr::dfc564f9-f6ae-4ba9-8b80-71121deb80eb" providerId="AD" clId="Web-{530CA186-AC17-6234-0357-E09A91DA9F32}" dt="2022-06-21T11:57:01.232" v="578"/>
        <pc:sldMkLst>
          <pc:docMk/>
          <pc:sldMk cId="2868497830" sldId="272"/>
        </pc:sldMkLst>
      </pc:sldChg>
      <pc:sldChg chg="modNotes">
        <pc:chgData name="LE RUYET Gabrielle" userId="S::glr@ccca-btp.fr::dfc564f9-f6ae-4ba9-8b80-71121deb80eb" providerId="AD" clId="Web-{530CA186-AC17-6234-0357-E09A91DA9F32}" dt="2022-06-21T11:55:01.526" v="443"/>
        <pc:sldMkLst>
          <pc:docMk/>
          <pc:sldMk cId="2039667646" sldId="280"/>
        </pc:sldMkLst>
      </pc:sldChg>
      <pc:sldChg chg="modNotes">
        <pc:chgData name="LE RUYET Gabrielle" userId="S::glr@ccca-btp.fr::dfc564f9-f6ae-4ba9-8b80-71121deb80eb" providerId="AD" clId="Web-{530CA186-AC17-6234-0357-E09A91DA9F32}" dt="2022-06-21T11:51:31.239" v="154"/>
        <pc:sldMkLst>
          <pc:docMk/>
          <pc:sldMk cId="1291759643" sldId="1208"/>
        </pc:sldMkLst>
      </pc:sldChg>
      <pc:sldChg chg="modNotes">
        <pc:chgData name="LE RUYET Gabrielle" userId="S::glr@ccca-btp.fr::dfc564f9-f6ae-4ba9-8b80-71121deb80eb" providerId="AD" clId="Web-{530CA186-AC17-6234-0357-E09A91DA9F32}" dt="2022-06-21T12:13:07.055" v="1261"/>
        <pc:sldMkLst>
          <pc:docMk/>
          <pc:sldMk cId="1035449236" sldId="121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0FF1B2-6CA5-4955-9F68-AA2D1008859A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5394A788-CC8A-4FA2-96F5-D17083527ABB}">
      <dgm:prSet phldrT="[Texte]"/>
      <dgm:spPr>
        <a:solidFill>
          <a:schemeClr val="tx2"/>
        </a:solidFill>
      </dgm:spPr>
      <dgm:t>
        <a:bodyPr/>
        <a:lstStyle/>
        <a:p>
          <a:pPr algn="just"/>
          <a:r>
            <a:rPr lang="fr-FR">
              <a:solidFill>
                <a:schemeClr val="tx1">
                  <a:lumMod val="60000"/>
                  <a:lumOff val="40000"/>
                </a:schemeClr>
              </a:solidFill>
            </a:rPr>
            <a:t>Accompagnement direct sous forme de subvention et d’expertise métiers </a:t>
          </a:r>
        </a:p>
      </dgm:t>
    </dgm:pt>
    <dgm:pt modelId="{C7F5C6D8-B6DC-4AF8-9E19-CAF873B31A93}" type="parTrans" cxnId="{6B63991D-47DB-41C7-981F-3C4C060B5226}">
      <dgm:prSet/>
      <dgm:spPr/>
      <dgm:t>
        <a:bodyPr/>
        <a:lstStyle/>
        <a:p>
          <a:pPr algn="just"/>
          <a:endParaRPr lang="fr-FR"/>
        </a:p>
      </dgm:t>
    </dgm:pt>
    <dgm:pt modelId="{F50B4E84-8B13-4067-BB94-A95904D42468}" type="sibTrans" cxnId="{6B63991D-47DB-41C7-981F-3C4C060B5226}">
      <dgm:prSet/>
      <dgm:spPr/>
      <dgm:t>
        <a:bodyPr/>
        <a:lstStyle/>
        <a:p>
          <a:pPr algn="just"/>
          <a:endParaRPr lang="fr-FR"/>
        </a:p>
      </dgm:t>
    </dgm:pt>
    <dgm:pt modelId="{A3EBA652-2610-4A25-BAB2-2C0DF463236A}">
      <dgm:prSet phldrT="[Texte]"/>
      <dgm:spPr/>
      <dgm:t>
        <a:bodyPr/>
        <a:lstStyle/>
        <a:p>
          <a:pPr algn="just"/>
          <a:r>
            <a:rPr lang="fr-FR"/>
            <a:t>Versement d’une subvention pour mettre en œuvre le dispositif </a:t>
          </a:r>
        </a:p>
      </dgm:t>
    </dgm:pt>
    <dgm:pt modelId="{08A2AE85-109F-448F-8EE2-46122D787D39}" type="parTrans" cxnId="{0A693472-7D24-464B-A44A-6363F2C60BA5}">
      <dgm:prSet/>
      <dgm:spPr/>
      <dgm:t>
        <a:bodyPr/>
        <a:lstStyle/>
        <a:p>
          <a:pPr algn="just"/>
          <a:endParaRPr lang="fr-FR"/>
        </a:p>
      </dgm:t>
    </dgm:pt>
    <dgm:pt modelId="{51EE9379-061A-4DA6-ABF8-0E32474B8A11}" type="sibTrans" cxnId="{0A693472-7D24-464B-A44A-6363F2C60BA5}">
      <dgm:prSet/>
      <dgm:spPr/>
      <dgm:t>
        <a:bodyPr/>
        <a:lstStyle/>
        <a:p>
          <a:pPr algn="just"/>
          <a:endParaRPr lang="fr-FR"/>
        </a:p>
      </dgm:t>
    </dgm:pt>
    <dgm:pt modelId="{4E8A6158-E2EC-4FF6-87A2-D0E586E3E7E8}">
      <dgm:prSet phldrT="[Texte]"/>
      <dgm:spPr/>
      <dgm:t>
        <a:bodyPr/>
        <a:lstStyle/>
        <a:p>
          <a:pPr algn="just"/>
          <a:r>
            <a:rPr lang="fr-FR"/>
            <a:t>Mise à disposition de réalisations du CCCA-BTP : modules pédagogiques, vidéos, documentation, kit méthodologique etc…</a:t>
          </a:r>
        </a:p>
      </dgm:t>
    </dgm:pt>
    <dgm:pt modelId="{2286AB95-8E67-4D6A-9200-0624E9C61458}" type="parTrans" cxnId="{4F9E7907-9562-4336-9D10-36A2A5771C6B}">
      <dgm:prSet/>
      <dgm:spPr/>
      <dgm:t>
        <a:bodyPr/>
        <a:lstStyle/>
        <a:p>
          <a:pPr algn="just"/>
          <a:endParaRPr lang="fr-FR"/>
        </a:p>
      </dgm:t>
    </dgm:pt>
    <dgm:pt modelId="{278378E9-897C-4A31-BB89-D938CB54DC5F}" type="sibTrans" cxnId="{4F9E7907-9562-4336-9D10-36A2A5771C6B}">
      <dgm:prSet/>
      <dgm:spPr/>
      <dgm:t>
        <a:bodyPr/>
        <a:lstStyle/>
        <a:p>
          <a:pPr algn="just"/>
          <a:endParaRPr lang="fr-FR"/>
        </a:p>
      </dgm:t>
    </dgm:pt>
    <dgm:pt modelId="{2A1C5BAF-8F2E-45CB-93B0-AC22D732199B}">
      <dgm:prSet phldrT="[Texte]"/>
      <dgm:spPr/>
      <dgm:t>
        <a:bodyPr/>
        <a:lstStyle/>
        <a:p>
          <a:pPr algn="just"/>
          <a:r>
            <a:rPr lang="fr-FR"/>
            <a:t>Apport des préconisations, analyse de la pertinence entre les contenus métiers proposés et les référentiels en vigueur etc.</a:t>
          </a:r>
        </a:p>
      </dgm:t>
    </dgm:pt>
    <dgm:pt modelId="{247A3F17-E03C-4AAF-911F-7CA1A3DD69A7}" type="parTrans" cxnId="{82D08A84-8B84-4900-B3F1-8B1ED17BC387}">
      <dgm:prSet/>
      <dgm:spPr/>
      <dgm:t>
        <a:bodyPr/>
        <a:lstStyle/>
        <a:p>
          <a:pPr algn="just"/>
          <a:endParaRPr lang="fr-FR"/>
        </a:p>
      </dgm:t>
    </dgm:pt>
    <dgm:pt modelId="{E77316A0-1AA2-4B10-88E2-45CAB140B5BB}" type="sibTrans" cxnId="{82D08A84-8B84-4900-B3F1-8B1ED17BC387}">
      <dgm:prSet/>
      <dgm:spPr/>
      <dgm:t>
        <a:bodyPr/>
        <a:lstStyle/>
        <a:p>
          <a:pPr algn="just"/>
          <a:endParaRPr lang="fr-FR"/>
        </a:p>
      </dgm:t>
    </dgm:pt>
    <dgm:pt modelId="{646E3947-7CA4-4603-B65B-CFFBFF35155C}" type="pres">
      <dgm:prSet presAssocID="{300FF1B2-6CA5-4955-9F68-AA2D1008859A}" presName="linear" presStyleCnt="0">
        <dgm:presLayoutVars>
          <dgm:animLvl val="lvl"/>
          <dgm:resizeHandles val="exact"/>
        </dgm:presLayoutVars>
      </dgm:prSet>
      <dgm:spPr/>
    </dgm:pt>
    <dgm:pt modelId="{8147F9C1-7DC5-4CEA-AEFE-93B5C44EDED1}" type="pres">
      <dgm:prSet presAssocID="{5394A788-CC8A-4FA2-96F5-D17083527ABB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280B2A0B-C53A-4593-8D00-5FB9FA57650D}" type="pres">
      <dgm:prSet presAssocID="{5394A788-CC8A-4FA2-96F5-D17083527AB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FAE44504-61E6-40A3-95EA-40CC29CDA7DF}" type="presOf" srcId="{A3EBA652-2610-4A25-BAB2-2C0DF463236A}" destId="{280B2A0B-C53A-4593-8D00-5FB9FA57650D}" srcOrd="0" destOrd="0" presId="urn:microsoft.com/office/officeart/2005/8/layout/vList2"/>
    <dgm:cxn modelId="{4F9E7907-9562-4336-9D10-36A2A5771C6B}" srcId="{5394A788-CC8A-4FA2-96F5-D17083527ABB}" destId="{4E8A6158-E2EC-4FF6-87A2-D0E586E3E7E8}" srcOrd="1" destOrd="0" parTransId="{2286AB95-8E67-4D6A-9200-0624E9C61458}" sibTransId="{278378E9-897C-4A31-BB89-D938CB54DC5F}"/>
    <dgm:cxn modelId="{6B63991D-47DB-41C7-981F-3C4C060B5226}" srcId="{300FF1B2-6CA5-4955-9F68-AA2D1008859A}" destId="{5394A788-CC8A-4FA2-96F5-D17083527ABB}" srcOrd="0" destOrd="0" parTransId="{C7F5C6D8-B6DC-4AF8-9E19-CAF873B31A93}" sibTransId="{F50B4E84-8B13-4067-BB94-A95904D42468}"/>
    <dgm:cxn modelId="{0A693472-7D24-464B-A44A-6363F2C60BA5}" srcId="{5394A788-CC8A-4FA2-96F5-D17083527ABB}" destId="{A3EBA652-2610-4A25-BAB2-2C0DF463236A}" srcOrd="0" destOrd="0" parTransId="{08A2AE85-109F-448F-8EE2-46122D787D39}" sibTransId="{51EE9379-061A-4DA6-ABF8-0E32474B8A11}"/>
    <dgm:cxn modelId="{9DC81D75-685F-40A5-AE92-C98290E2CA0F}" type="presOf" srcId="{4E8A6158-E2EC-4FF6-87A2-D0E586E3E7E8}" destId="{280B2A0B-C53A-4593-8D00-5FB9FA57650D}" srcOrd="0" destOrd="1" presId="urn:microsoft.com/office/officeart/2005/8/layout/vList2"/>
    <dgm:cxn modelId="{8A84C680-967F-4B9F-9B67-1177AEDC606D}" type="presOf" srcId="{5394A788-CC8A-4FA2-96F5-D17083527ABB}" destId="{8147F9C1-7DC5-4CEA-AEFE-93B5C44EDED1}" srcOrd="0" destOrd="0" presId="urn:microsoft.com/office/officeart/2005/8/layout/vList2"/>
    <dgm:cxn modelId="{82D08A84-8B84-4900-B3F1-8B1ED17BC387}" srcId="{5394A788-CC8A-4FA2-96F5-D17083527ABB}" destId="{2A1C5BAF-8F2E-45CB-93B0-AC22D732199B}" srcOrd="2" destOrd="0" parTransId="{247A3F17-E03C-4AAF-911F-7CA1A3DD69A7}" sibTransId="{E77316A0-1AA2-4B10-88E2-45CAB140B5BB}"/>
    <dgm:cxn modelId="{7552568C-4DF4-410F-914D-18B6A8316C1D}" type="presOf" srcId="{2A1C5BAF-8F2E-45CB-93B0-AC22D732199B}" destId="{280B2A0B-C53A-4593-8D00-5FB9FA57650D}" srcOrd="0" destOrd="2" presId="urn:microsoft.com/office/officeart/2005/8/layout/vList2"/>
    <dgm:cxn modelId="{F92928E0-FCA6-41C9-955B-340E3B1ED8D9}" type="presOf" srcId="{300FF1B2-6CA5-4955-9F68-AA2D1008859A}" destId="{646E3947-7CA4-4603-B65B-CFFBFF35155C}" srcOrd="0" destOrd="0" presId="urn:microsoft.com/office/officeart/2005/8/layout/vList2"/>
    <dgm:cxn modelId="{1730824F-244B-41B8-B578-9789E3C6368B}" type="presParOf" srcId="{646E3947-7CA4-4603-B65B-CFFBFF35155C}" destId="{8147F9C1-7DC5-4CEA-AEFE-93B5C44EDED1}" srcOrd="0" destOrd="0" presId="urn:microsoft.com/office/officeart/2005/8/layout/vList2"/>
    <dgm:cxn modelId="{B9FC077C-01ED-4FB7-8D25-1C99D40D0DE7}" type="presParOf" srcId="{646E3947-7CA4-4603-B65B-CFFBFF35155C}" destId="{280B2A0B-C53A-4593-8D00-5FB9FA57650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47F9C1-7DC5-4CEA-AEFE-93B5C44EDED1}">
      <dsp:nvSpPr>
        <dsp:cNvPr id="0" name=""/>
        <dsp:cNvSpPr/>
      </dsp:nvSpPr>
      <dsp:spPr>
        <a:xfrm>
          <a:off x="0" y="24176"/>
          <a:ext cx="10837333" cy="1428570"/>
        </a:xfrm>
        <a:prstGeom prst="round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just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700" kern="1200">
              <a:solidFill>
                <a:schemeClr val="tx1">
                  <a:lumMod val="60000"/>
                  <a:lumOff val="40000"/>
                </a:schemeClr>
              </a:solidFill>
            </a:rPr>
            <a:t>Accompagnement direct sous forme de subvention et d’expertise métiers </a:t>
          </a:r>
        </a:p>
      </dsp:txBody>
      <dsp:txXfrm>
        <a:off x="69737" y="93913"/>
        <a:ext cx="10697859" cy="1289096"/>
      </dsp:txXfrm>
    </dsp:sp>
    <dsp:sp modelId="{280B2A0B-C53A-4593-8D00-5FB9FA57650D}">
      <dsp:nvSpPr>
        <dsp:cNvPr id="0" name=""/>
        <dsp:cNvSpPr/>
      </dsp:nvSpPr>
      <dsp:spPr>
        <a:xfrm>
          <a:off x="0" y="1452747"/>
          <a:ext cx="10837333" cy="3369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4085" tIns="46990" rIns="263144" bIns="46990" numCol="1" spcCol="1270" anchor="t" anchorCtr="0">
          <a:noAutofit/>
        </a:bodyPr>
        <a:lstStyle/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900" kern="1200"/>
            <a:t>Versement d’une subvention pour mettre en œuvre le dispositif </a:t>
          </a:r>
        </a:p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900" kern="1200"/>
            <a:t>Mise à disposition de réalisations du CCCA-BTP : modules pédagogiques, vidéos, documentation, kit méthodologique etc…</a:t>
          </a:r>
        </a:p>
        <a:p>
          <a:pPr marL="285750" lvl="1" indent="-285750" algn="just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-FR" sz="2900" kern="1200"/>
            <a:t>Apport des préconisations, analyse de la pertinence entre les contenus métiers proposés et les référentiels en vigueur etc.</a:t>
          </a:r>
        </a:p>
      </dsp:txBody>
      <dsp:txXfrm>
        <a:off x="0" y="1452747"/>
        <a:ext cx="10837333" cy="3369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D2BC8CF-220E-473C-B76F-2639E81AA1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84FDD5-EB3B-4492-BE24-F4E6BC1909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9E58F-F4DF-4176-AC71-237F7F3E2EBF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18A2F8-347F-4230-B857-ECAD22B6583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B3D8A-4E4D-4076-BFF0-D990E5839B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5E200-771C-4664-B9D4-7492564CEF4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192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C3837-F882-4D2E-A14F-0BEDE2685376}" type="datetimeFigureOut">
              <a:rPr lang="fr-FR" smtClean="0"/>
              <a:t>21/06/2022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5705E-B4A9-4A7E-826E-F5AC2209D5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8085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Bonjour, Je suis Gabrielle Le </a:t>
            </a:r>
            <a:r>
              <a:rPr lang="en-US" err="1">
                <a:cs typeface="Calibri"/>
              </a:rPr>
              <a:t>Ruyet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chargée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d'appels</a:t>
            </a:r>
            <a:r>
              <a:rPr lang="en-US">
                <a:cs typeface="Calibri"/>
              </a:rPr>
              <a:t> à </a:t>
            </a:r>
            <a:r>
              <a:rPr lang="en-US" err="1">
                <a:cs typeface="Calibri"/>
              </a:rPr>
              <a:t>projets</a:t>
            </a:r>
            <a:r>
              <a:rPr lang="en-US">
                <a:cs typeface="Calibri"/>
              </a:rPr>
              <a:t> à la Direction des </a:t>
            </a:r>
            <a:r>
              <a:rPr lang="en-US" err="1">
                <a:cs typeface="Calibri"/>
              </a:rPr>
              <a:t>appels</a:t>
            </a:r>
            <a:r>
              <a:rPr lang="en-US">
                <a:cs typeface="Calibri"/>
              </a:rPr>
              <a:t> à </a:t>
            </a:r>
            <a:r>
              <a:rPr lang="en-US" err="1">
                <a:cs typeface="Calibri"/>
              </a:rPr>
              <a:t>projets</a:t>
            </a:r>
            <a:r>
              <a:rPr lang="en-US">
                <a:cs typeface="Calibri"/>
              </a:rPr>
              <a:t> et </a:t>
            </a:r>
            <a:r>
              <a:rPr lang="en-US" err="1">
                <a:cs typeface="Calibri"/>
              </a:rPr>
              <a:t>expérimentations</a:t>
            </a:r>
            <a:r>
              <a:rPr lang="en-US">
                <a:cs typeface="Calibri"/>
              </a:rPr>
              <a:t> du CCCA-BTP.</a:t>
            </a:r>
          </a:p>
          <a:p>
            <a:r>
              <a:rPr lang="en-US">
                <a:cs typeface="Calibri"/>
              </a:rPr>
              <a:t>Je suis </a:t>
            </a:r>
            <a:r>
              <a:rPr lang="en-US" err="1">
                <a:cs typeface="Calibri"/>
              </a:rPr>
              <a:t>accompagnée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aujourd'hui</a:t>
            </a:r>
            <a:r>
              <a:rPr lang="en-US">
                <a:cs typeface="Calibri"/>
              </a:rPr>
              <a:t> par : </a:t>
            </a:r>
          </a:p>
          <a:p>
            <a:r>
              <a:rPr lang="en-US" err="1">
                <a:cs typeface="Calibri"/>
              </a:rPr>
              <a:t>Ewa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Mollois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également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chargée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d'appels</a:t>
            </a:r>
            <a:r>
              <a:rPr lang="en-US">
                <a:cs typeface="Calibri"/>
              </a:rPr>
              <a:t> à </a:t>
            </a:r>
            <a:r>
              <a:rPr lang="en-US" err="1">
                <a:cs typeface="Calibri"/>
              </a:rPr>
              <a:t>projets</a:t>
            </a:r>
            <a:r>
              <a:rPr lang="en-US">
                <a:cs typeface="Calibri"/>
              </a:rPr>
              <a:t> à la DAPEX</a:t>
            </a:r>
          </a:p>
          <a:p>
            <a:r>
              <a:rPr lang="en-US">
                <a:cs typeface="Calibri"/>
              </a:rPr>
              <a:t>Marek </a:t>
            </a:r>
            <a:r>
              <a:rPr lang="en-US" err="1">
                <a:cs typeface="Calibri"/>
              </a:rPr>
              <a:t>Lawinski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responsable</a:t>
            </a:r>
            <a:r>
              <a:rPr lang="en-US">
                <a:cs typeface="Calibri"/>
              </a:rPr>
              <a:t> du pole "</a:t>
            </a:r>
            <a:r>
              <a:rPr lang="en-US" err="1">
                <a:cs typeface="Calibri"/>
              </a:rPr>
              <a:t>internationalisation</a:t>
            </a:r>
            <a:r>
              <a:rPr lang="en-US">
                <a:cs typeface="Calibri"/>
              </a:rPr>
              <a:t> des </a:t>
            </a:r>
            <a:r>
              <a:rPr lang="en-US" err="1">
                <a:cs typeface="Calibri"/>
              </a:rPr>
              <a:t>compétences</a:t>
            </a:r>
            <a:r>
              <a:rPr lang="en-US">
                <a:cs typeface="Calibri"/>
              </a:rPr>
              <a:t>"</a:t>
            </a:r>
          </a:p>
          <a:p>
            <a:r>
              <a:rPr lang="en-US">
                <a:cs typeface="Calibri"/>
              </a:rPr>
              <a:t>Et Pierre Touillon, </a:t>
            </a:r>
            <a:r>
              <a:rPr lang="en-US" err="1">
                <a:cs typeface="Calibri"/>
              </a:rPr>
              <a:t>conseiller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en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internationalisation</a:t>
            </a:r>
            <a:r>
              <a:rPr lang="en-US">
                <a:cs typeface="Calibri"/>
              </a:rPr>
              <a:t> des </a:t>
            </a:r>
            <a:r>
              <a:rPr lang="en-US" err="1">
                <a:cs typeface="Calibri"/>
              </a:rPr>
              <a:t>compétences</a:t>
            </a:r>
            <a:r>
              <a:rPr lang="en-US">
                <a:cs typeface="Calibri"/>
              </a:rPr>
              <a:t>.</a:t>
            </a:r>
          </a:p>
          <a:p>
            <a:r>
              <a:rPr lang="en-US" err="1">
                <a:cs typeface="Calibri"/>
              </a:rPr>
              <a:t>Ils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interviennent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tous</a:t>
            </a:r>
            <a:r>
              <a:rPr lang="en-US">
                <a:cs typeface="Calibri"/>
              </a:rPr>
              <a:t> les deux à la direction des politiques de formation et </a:t>
            </a:r>
            <a:r>
              <a:rPr lang="en-US" err="1">
                <a:cs typeface="Calibri"/>
              </a:rPr>
              <a:t>l'innovation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pédagogique</a:t>
            </a:r>
            <a:r>
              <a:rPr lang="en-US">
                <a:cs typeface="Calibri"/>
              </a:rPr>
              <a:t>. 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La </a:t>
            </a:r>
            <a:r>
              <a:rPr lang="en-US" err="1">
                <a:cs typeface="Calibri"/>
              </a:rPr>
              <a:t>thématique</a:t>
            </a:r>
            <a:r>
              <a:rPr lang="en-US">
                <a:cs typeface="Calibri"/>
              </a:rPr>
              <a:t> de </a:t>
            </a:r>
            <a:r>
              <a:rPr lang="en-US" err="1">
                <a:cs typeface="Calibri"/>
              </a:rPr>
              <a:t>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webinaire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est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l'appel</a:t>
            </a:r>
            <a:r>
              <a:rPr lang="en-US">
                <a:cs typeface="Calibri"/>
              </a:rPr>
              <a:t> à candidature </a:t>
            </a:r>
            <a:r>
              <a:rPr lang="en-US" err="1">
                <a:cs typeface="Calibri"/>
              </a:rPr>
              <a:t>publié</a:t>
            </a:r>
            <a:r>
              <a:rPr lang="en-US">
                <a:cs typeface="Calibri"/>
              </a:rPr>
              <a:t> le 10 </a:t>
            </a:r>
            <a:r>
              <a:rPr lang="en-US" err="1">
                <a:cs typeface="Calibri"/>
              </a:rPr>
              <a:t>juin</a:t>
            </a:r>
            <a:r>
              <a:rPr lang="en-US">
                <a:cs typeface="Calibri"/>
              </a:rPr>
              <a:t> dernier : METTRE EN PLACE DES SECTIONS D'APPRENTIS A COMPOSANTE EUROPEENNE;</a:t>
            </a:r>
          </a:p>
          <a:p>
            <a:r>
              <a:rPr lang="en-US">
                <a:cs typeface="Calibri"/>
              </a:rPr>
              <a:t>Je laisse </a:t>
            </a:r>
            <a:r>
              <a:rPr lang="en-US" err="1">
                <a:cs typeface="Calibri"/>
              </a:rPr>
              <a:t>donc</a:t>
            </a:r>
            <a:r>
              <a:rPr lang="en-US">
                <a:cs typeface="Calibri"/>
              </a:rPr>
              <a:t> Pierre et Marek </a:t>
            </a:r>
            <a:r>
              <a:rPr lang="en-US" err="1">
                <a:cs typeface="Calibri"/>
              </a:rPr>
              <a:t>vous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présenter</a:t>
            </a:r>
            <a:r>
              <a:rPr lang="en-US">
                <a:cs typeface="Calibri"/>
              </a:rPr>
              <a:t> dans son </a:t>
            </a:r>
            <a:r>
              <a:rPr lang="en-US" err="1">
                <a:cs typeface="Calibri"/>
              </a:rPr>
              <a:t>objet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cet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appel</a:t>
            </a:r>
            <a:r>
              <a:rPr lang="en-US">
                <a:cs typeface="Calibri"/>
              </a:rPr>
              <a:t> à candidature et </a:t>
            </a:r>
            <a:r>
              <a:rPr lang="en-US" err="1">
                <a:cs typeface="Calibri"/>
              </a:rPr>
              <a:t>vous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retrouver</a:t>
            </a:r>
            <a:r>
              <a:rPr lang="en-US">
                <a:cs typeface="Calibri"/>
              </a:rPr>
              <a:t> après pour </a:t>
            </a:r>
            <a:r>
              <a:rPr lang="en-US" err="1">
                <a:cs typeface="Calibri"/>
              </a:rPr>
              <a:t>aborder</a:t>
            </a:r>
            <a:r>
              <a:rPr lang="en-US">
                <a:cs typeface="Calibri"/>
              </a:rPr>
              <a:t> les aspects pratiques du </a:t>
            </a:r>
            <a:r>
              <a:rPr lang="en-US" err="1">
                <a:cs typeface="Calibri"/>
              </a:rPr>
              <a:t>dépot</a:t>
            </a:r>
            <a:r>
              <a:rPr lang="en-US">
                <a:cs typeface="Calibri"/>
              </a:rPr>
              <a:t> sur la </a:t>
            </a:r>
            <a:r>
              <a:rPr lang="en-US" err="1">
                <a:cs typeface="Calibri"/>
              </a:rPr>
              <a:t>plateforme</a:t>
            </a:r>
            <a:r>
              <a:rPr lang="en-US">
                <a:cs typeface="Calibri"/>
              </a:rPr>
              <a:t> des </a:t>
            </a:r>
            <a:r>
              <a:rPr lang="en-US" err="1">
                <a:cs typeface="Calibri"/>
              </a:rPr>
              <a:t>appels</a:t>
            </a:r>
            <a:r>
              <a:rPr lang="en-US">
                <a:cs typeface="Calibri"/>
              </a:rPr>
              <a:t> à </a:t>
            </a:r>
            <a:r>
              <a:rPr lang="en-US" err="1">
                <a:cs typeface="Calibri"/>
              </a:rPr>
              <a:t>projet</a:t>
            </a:r>
            <a:r>
              <a:rPr lang="en-US">
                <a:cs typeface="Calibri"/>
              </a:rPr>
              <a:t> de la DAPEX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67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>
                <a:cs typeface="Calibri"/>
              </a:rPr>
              <a:t>Exemple : un listing YPAREO, ou tout autre format ou document attestant de  l'accueil d'apprentis en formation aux métiers du bâtiment.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2126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/>
              <a:t>TRUCS ET ASTUCES : </a:t>
            </a:r>
          </a:p>
          <a:p>
            <a:pPr marL="228600" indent="-228600">
              <a:buAutoNum type="arabicPeriod"/>
            </a:pPr>
            <a:r>
              <a:rPr lang="fr-FR"/>
              <a:t>Non seulement votre dossier de candidature doit comprendre l'ensemble des pièces qui sont listées sur cette slide, </a:t>
            </a:r>
            <a:endParaRPr lang="fr-FR">
              <a:cs typeface="Calibri"/>
            </a:endParaRPr>
          </a:p>
          <a:p>
            <a:pPr marL="228600" indent="-228600">
              <a:buAutoNum type="arabicPeriod"/>
            </a:pPr>
            <a:r>
              <a:rPr lang="fr-FR">
                <a:cs typeface="Calibri"/>
              </a:rPr>
              <a:t>Mais également, vous devez en préalable, créer votre espace candidat/Organisme pour pouvoir déposer votre dossier. N'hésitez pas à le préparer en amont du dépôt de votre candidature, vous disposerez ainsi d'un compte tout prêt, ce qui facilitera d'autant votre dépôt de dossier.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509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/>
              <a:t>TRUCS ET ASTUCES : </a:t>
            </a:r>
          </a:p>
          <a:p>
            <a:pPr marL="228600" indent="-228600">
              <a:buFont typeface="+mj-lt"/>
              <a:buAutoNum type="arabicPeriod"/>
            </a:pPr>
            <a:r>
              <a:rPr lang="fr-FR">
                <a:cs typeface="Calibri"/>
              </a:rPr>
              <a:t>Une notification vous est adressée quand le Conseil d'administration a statué sur votre candidature. 15 jours sont nécessaires avant son envoi pour respect du délai de prise en compte de ses décisions</a:t>
            </a:r>
            <a:endParaRPr lang="fr-FR"/>
          </a:p>
          <a:p>
            <a:pPr marL="228600" indent="-228600">
              <a:buAutoNum type="arabicPeriod"/>
            </a:pPr>
            <a:r>
              <a:rPr lang="fr-FR">
                <a:cs typeface="Calibri"/>
              </a:rPr>
              <a:t>L'envoi de la notification déclenche le processus de rédaction de la convention, qui vous est ensuite adressée pour validation et signature</a:t>
            </a:r>
            <a:endParaRPr lang="fr-FR"/>
          </a:p>
          <a:p>
            <a:pPr marL="228600" indent="-228600">
              <a:buAutoNum type="arabicPeriod"/>
            </a:pPr>
            <a:r>
              <a:rPr lang="fr-FR" b="0"/>
              <a:t>A titre d’exemple, un dossier déposé, à l’issue de la période de dépôt, s’il passe en commission de présélection le mois M, est examiné en GTP à M+1, enfin est présenté au CA le mois M+2</a:t>
            </a:r>
            <a:endParaRPr lang="fr-FR">
              <a:cs typeface="Calibri"/>
            </a:endParaRPr>
          </a:p>
          <a:p>
            <a:pPr marL="228600" indent="-228600">
              <a:buFont typeface="+mj-lt"/>
              <a:buAutoNum type="arabicPeriod"/>
            </a:pPr>
            <a:r>
              <a:rPr lang="fr-FR" b="0"/>
              <a:t>A l’exception de la période, pas de CA en août, la présentation au CA est faite en septembre.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35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817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381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5106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683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931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9063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798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237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/>
              <a:t>TRUCS ET ASTUCES  </a:t>
            </a:r>
          </a:p>
          <a:p>
            <a:r>
              <a:rPr lang="fr-FR"/>
              <a:t>Un formalisme accompagné et guidé par la plateforme lors du dépôt de mon dossier : </a:t>
            </a:r>
          </a:p>
          <a:p>
            <a:pPr marL="171450" indent="-171450">
              <a:buFontTx/>
              <a:buChar char="-"/>
            </a:pPr>
            <a:r>
              <a:rPr lang="fr-FR"/>
              <a:t>Respect du temps et des délais de l’AàP/AàC </a:t>
            </a:r>
          </a:p>
          <a:p>
            <a:pPr marL="171450" indent="-171450">
              <a:buFontTx/>
              <a:buChar char="-"/>
            </a:pPr>
            <a:r>
              <a:rPr lang="fr-FR"/>
              <a:t>Intégralité des documents déposés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45705E-B4A9-4A7E-826E-F5AC2209D5D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51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tags" Target="../tags/tag7.xml"/><Relationship Id="rId7" Type="http://schemas.openxmlformats.org/officeDocument/2006/relationships/image" Target="../media/image9.png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tags" Target="../tags/tag9.xml"/><Relationship Id="rId7" Type="http://schemas.openxmlformats.org/officeDocument/2006/relationships/image" Target="../media/image11.png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tags" Target="../tags/tag11.xml"/><Relationship Id="rId7" Type="http://schemas.openxmlformats.org/officeDocument/2006/relationships/image" Target="../media/image13.png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tags" Target="../tags/tag13.xml"/><Relationship Id="rId7" Type="http://schemas.openxmlformats.org/officeDocument/2006/relationships/image" Target="../media/image15.png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15.xml"/><Relationship Id="rId7" Type="http://schemas.openxmlformats.org/officeDocument/2006/relationships/image" Target="../media/image8.png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11" Type="http://schemas.openxmlformats.org/officeDocument/2006/relationships/image" Target="../media/image20.svg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9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1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E1E140AB-2627-48E5-91C3-09597E3BD26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91045562"/>
              </p:ext>
            </p:extLst>
          </p:nvPr>
        </p:nvGraphicFramePr>
        <p:xfrm>
          <a:off x="3764" y="1588"/>
          <a:ext cx="3764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E1E140AB-2627-48E5-91C3-09597E3BD2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64" y="1588"/>
                        <a:ext cx="3764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C4059176-0B41-4573-A696-2D4F1E2EAF4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376296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fr-FR" sz="5200" b="0" i="0" baseline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DF4F2C7B-FEEF-4B6B-B759-2FA12FE301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2" t="26452" r="3818" b="4905"/>
          <a:stretch/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1ADF7C7-1A25-4DE0-BCB4-FFB3784973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13400" y="2971800"/>
            <a:ext cx="7850667" cy="1767417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ct val="100000"/>
              </a:lnSpc>
              <a:defRPr sz="5200">
                <a:solidFill>
                  <a:schemeClr val="bg2"/>
                </a:solidFill>
              </a:defRPr>
            </a:lvl1pPr>
          </a:lstStyle>
          <a:p>
            <a:r>
              <a:rPr lang="fr-FR"/>
              <a:t>LES APPELS</a:t>
            </a:r>
            <a:br>
              <a:rPr lang="fr-FR"/>
            </a:br>
            <a:r>
              <a:rPr lang="fr-FR"/>
              <a:t>À PROJETS</a:t>
            </a:r>
            <a:br>
              <a:rPr lang="fr-FR"/>
            </a:br>
            <a:r>
              <a:rPr lang="fr-FR"/>
              <a:t>AU CCCA-BTP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9F43B63-2077-489C-AFC9-B958318152A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13400" y="5390750"/>
            <a:ext cx="7850667" cy="1354217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40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fr-FR" noProof="0"/>
              <a:t>Règlement</a:t>
            </a:r>
            <a:r>
              <a:rPr lang="en-US"/>
              <a:t> </a:t>
            </a:r>
            <a:br>
              <a:rPr lang="en-US"/>
            </a:br>
            <a:r>
              <a:rPr lang="en-US"/>
              <a:t>de consultation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B38F7E-6327-4200-AF84-AA1597F03247}"/>
              </a:ext>
            </a:extLst>
          </p:cNvPr>
          <p:cNvCxnSpPr>
            <a:cxnSpLocks/>
          </p:cNvCxnSpPr>
          <p:nvPr userDrawn="1"/>
        </p:nvCxnSpPr>
        <p:spPr>
          <a:xfrm>
            <a:off x="5613400" y="5097780"/>
            <a:ext cx="520700" cy="0"/>
          </a:xfrm>
          <a:prstGeom prst="line">
            <a:avLst/>
          </a:prstGeom>
          <a:ln w="44450" cap="sq">
            <a:solidFill>
              <a:schemeClr val="bg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33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7E6D71B0-95A3-4493-9D96-5908323A702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64068881"/>
              </p:ext>
            </p:extLst>
          </p:nvPr>
        </p:nvGraphicFramePr>
        <p:xfrm>
          <a:off x="3764" y="1588"/>
          <a:ext cx="3764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7E6D71B0-95A3-4493-9D96-5908323A70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64" y="1588"/>
                        <a:ext cx="3764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730B3DDA-1A61-4EE4-AB39-49E465C883C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376296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300" b="0" i="0" baseline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E84A14C-54A4-4544-BB85-1B78D5EF5D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2914" y="483611"/>
            <a:ext cx="13710177" cy="609398"/>
          </a:xfrm>
        </p:spPr>
        <p:txBody>
          <a:bodyPr>
            <a:sp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/>
              <a:t>SOMMAIRE</a:t>
            </a:r>
            <a:endParaRPr lang="fr-FR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6D01BF8-4A3D-45DF-8081-5FF1B2B41D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598" b="15977"/>
          <a:stretch/>
        </p:blipFill>
        <p:spPr>
          <a:xfrm>
            <a:off x="0" y="2670629"/>
            <a:ext cx="15824352" cy="647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90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bg>
      <p:bgPr>
        <a:solidFill>
          <a:srgbClr val="F3F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32EEAA00-954D-43A4-B453-09C39ADD108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49189749"/>
              </p:ext>
            </p:extLst>
          </p:nvPr>
        </p:nvGraphicFramePr>
        <p:xfrm>
          <a:off x="3764" y="1588"/>
          <a:ext cx="3764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32EEAA00-954D-43A4-B453-09C39ADD10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64" y="1588"/>
                        <a:ext cx="3764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1A21DA27-D6B3-4CE3-85B3-33E5214348F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376296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5400" b="0" i="0" baseline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D452311D-D962-49D5-AE2A-C9B9B7F051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55248" y="4636293"/>
            <a:ext cx="7850667" cy="1354217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40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fr-FR" noProof="0"/>
              <a:t>Informations</a:t>
            </a:r>
          </a:p>
          <a:p>
            <a:pPr lvl="0"/>
            <a:r>
              <a:rPr lang="fr-FR" noProof="0"/>
              <a:t>générales</a:t>
            </a:r>
            <a:endParaRPr lang="en-US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7818B67F-F611-4CA7-B66D-B09D598D07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55248" y="2668350"/>
            <a:ext cx="7850667" cy="1223926"/>
          </a:xfrm>
        </p:spPr>
        <p:txBody>
          <a:bodyPr lIns="0" tIns="0" rIns="0" bIns="0" anchor="b"/>
          <a:lstStyle>
            <a:lvl1pPr algn="l">
              <a:defRPr sz="5400"/>
            </a:lvl1pPr>
          </a:lstStyle>
          <a:p>
            <a:pPr>
              <a:lnSpc>
                <a:spcPct val="100000"/>
              </a:lnSpc>
            </a:pPr>
            <a:r>
              <a:rPr lang="en-US"/>
              <a:t>PARTIE I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849F14-D679-49A7-A569-38F7508413B3}"/>
              </a:ext>
            </a:extLst>
          </p:cNvPr>
          <p:cNvCxnSpPr>
            <a:cxnSpLocks/>
          </p:cNvCxnSpPr>
          <p:nvPr userDrawn="1"/>
        </p:nvCxnSpPr>
        <p:spPr>
          <a:xfrm>
            <a:off x="6555249" y="4337026"/>
            <a:ext cx="598026" cy="0"/>
          </a:xfrm>
          <a:prstGeom prst="line">
            <a:avLst/>
          </a:prstGeom>
          <a:ln w="76200" cap="sq">
            <a:solidFill>
              <a:schemeClr val="bg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phic 13">
            <a:extLst>
              <a:ext uri="{FF2B5EF4-FFF2-40B4-BE49-F238E27FC236}">
                <a16:creationId xmlns:a16="http://schemas.microsoft.com/office/drawing/2014/main" id="{583DB04A-9809-4393-9792-30BB11C12F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b="14110"/>
          <a:stretch/>
        </p:blipFill>
        <p:spPr>
          <a:xfrm>
            <a:off x="1576280" y="1385455"/>
            <a:ext cx="12743212" cy="775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642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7E6D71B0-95A3-4493-9D96-5908323A702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70793074"/>
              </p:ext>
            </p:extLst>
          </p:nvPr>
        </p:nvGraphicFramePr>
        <p:xfrm>
          <a:off x="3764" y="1588"/>
          <a:ext cx="3764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7E6D71B0-95A3-4493-9D96-5908323A70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64" y="1588"/>
                        <a:ext cx="3764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730B3DDA-1A61-4EE4-AB39-49E465C883C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376296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300" b="0" i="0" baseline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93F0479-CF12-4584-B5BE-D6B04BA686A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54898" y="628569"/>
            <a:ext cx="11223152" cy="811546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3565B5C-7ABD-43FB-9717-1EBE026B2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5927" y="8691974"/>
            <a:ext cx="1688666" cy="107722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PARTIE I — Informations générales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C3CAED73-D7A8-481B-9E5B-1EE9E72DF8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6909" y="8691973"/>
            <a:ext cx="1438933" cy="107722"/>
          </a:xfrm>
          <a:prstGeom prst="rect">
            <a:avLst/>
          </a:prstGeom>
        </p:spPr>
        <p:txBody>
          <a:bodyPr vert="horz" wrap="none" lIns="0" tIns="45720" rIns="0" bIns="45720" rtlCol="0" anchor="ctr"/>
          <a:lstStyle>
            <a:lvl1pPr algn="l">
              <a:defRPr lang="en-US" sz="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/>
              <a:t>— Page </a:t>
            </a:r>
            <a:fld id="{6494E666-BBE8-48D7-87C5-2103F8BE768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FA2DC33-53B7-43C7-8A71-DD073B464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927" y="2119500"/>
            <a:ext cx="7161573" cy="6033900"/>
          </a:xfr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1000"/>
              </a:spcBef>
              <a:defRPr sz="1200"/>
            </a:lvl1pPr>
            <a:lvl2pPr>
              <a:lnSpc>
                <a:spcPct val="100000"/>
              </a:lnSpc>
              <a:spcBef>
                <a:spcPts val="1000"/>
              </a:spcBef>
              <a:defRPr sz="1400"/>
            </a:lvl2pPr>
            <a:lvl3pPr marL="180975" indent="-180975">
              <a:lnSpc>
                <a:spcPct val="100000"/>
              </a:lnSpc>
              <a:spcBef>
                <a:spcPts val="0"/>
              </a:spcBef>
              <a:defRPr sz="1200"/>
            </a:lvl3pPr>
            <a:lvl4pPr marL="180975" indent="0">
              <a:lnSpc>
                <a:spcPct val="100000"/>
              </a:lnSpc>
              <a:spcBef>
                <a:spcPts val="0"/>
              </a:spcBef>
              <a:defRPr sz="1200"/>
            </a:lvl4pPr>
            <a:lvl5pPr marL="285750" indent="-95250"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7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7E6D71B0-95A3-4493-9D96-5908323A702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15614581"/>
              </p:ext>
            </p:extLst>
          </p:nvPr>
        </p:nvGraphicFramePr>
        <p:xfrm>
          <a:off x="3764" y="1588"/>
          <a:ext cx="3764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7E6D71B0-95A3-4493-9D96-5908323A70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64" y="1588"/>
                        <a:ext cx="3764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730B3DDA-1A61-4EE4-AB39-49E465C883C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376296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300" b="0" i="0" baseline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927" y="2119500"/>
            <a:ext cx="7161573" cy="6033900"/>
          </a:xfr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1000"/>
              </a:spcBef>
              <a:defRPr sz="1200"/>
            </a:lvl1pPr>
            <a:lvl2pPr>
              <a:lnSpc>
                <a:spcPct val="100000"/>
              </a:lnSpc>
              <a:spcBef>
                <a:spcPts val="1000"/>
              </a:spcBef>
              <a:defRPr sz="1400"/>
            </a:lvl2pPr>
            <a:lvl3pPr marL="180975" indent="-180975">
              <a:lnSpc>
                <a:spcPct val="100000"/>
              </a:lnSpc>
              <a:spcBef>
                <a:spcPts val="0"/>
              </a:spcBef>
              <a:defRPr sz="1200"/>
            </a:lvl3pPr>
            <a:lvl4pPr marL="180975" indent="0">
              <a:lnSpc>
                <a:spcPct val="100000"/>
              </a:lnSpc>
              <a:spcBef>
                <a:spcPts val="0"/>
              </a:spcBef>
              <a:defRPr sz="1200"/>
            </a:lvl4pPr>
            <a:lvl5pPr marL="285750" indent="-95250"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27E4320-0C31-4704-BFCC-30E93111BA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6909" y="8691973"/>
            <a:ext cx="1438933" cy="107722"/>
          </a:xfrm>
          <a:prstGeom prst="rect">
            <a:avLst/>
          </a:prstGeom>
        </p:spPr>
        <p:txBody>
          <a:bodyPr vert="horz" wrap="none" lIns="0" tIns="45720" rIns="0" bIns="45720" rtlCol="0" anchor="ctr"/>
          <a:lstStyle>
            <a:lvl1pPr algn="l">
              <a:defRPr lang="en-US" sz="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/>
              <a:t>— Page </a:t>
            </a:r>
            <a:fld id="{6494E666-BBE8-48D7-87C5-2103F8BE7680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555E04C-57B6-4153-990C-A08B9A0FF0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t="17800"/>
          <a:stretch/>
        </p:blipFill>
        <p:spPr>
          <a:xfrm>
            <a:off x="4102100" y="0"/>
            <a:ext cx="8966200" cy="1507548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AEB611-13DC-48E9-95CB-392307829A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8357827" y="2119500"/>
            <a:ext cx="7161573" cy="6033900"/>
          </a:xfr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1000"/>
              </a:spcBef>
              <a:defRPr sz="1200"/>
            </a:lvl1pPr>
            <a:lvl2pPr>
              <a:lnSpc>
                <a:spcPct val="100000"/>
              </a:lnSpc>
              <a:spcBef>
                <a:spcPts val="1000"/>
              </a:spcBef>
              <a:defRPr sz="1400"/>
            </a:lvl2pPr>
            <a:lvl3pPr marL="180975" indent="-180975">
              <a:lnSpc>
                <a:spcPct val="100000"/>
              </a:lnSpc>
              <a:spcBef>
                <a:spcPts val="0"/>
              </a:spcBef>
              <a:defRPr sz="1200"/>
            </a:lvl3pPr>
            <a:lvl4pPr marL="180975" indent="0">
              <a:lnSpc>
                <a:spcPct val="100000"/>
              </a:lnSpc>
              <a:spcBef>
                <a:spcPts val="0"/>
              </a:spcBef>
              <a:defRPr sz="1200"/>
            </a:lvl4pPr>
            <a:lvl5pPr marL="285750" indent="-95250"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BBA0C01-2EB2-41E6-AD36-FD0352C1FA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5927" y="8691974"/>
            <a:ext cx="1688666" cy="107722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PARTIE I — Informations générales</a:t>
            </a:r>
          </a:p>
        </p:txBody>
      </p:sp>
    </p:spTree>
    <p:extLst>
      <p:ext uri="{BB962C8B-B14F-4D97-AF65-F5344CB8AC3E}">
        <p14:creationId xmlns:p14="http://schemas.microsoft.com/office/powerpoint/2010/main" val="743680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60EEA40D-BA33-4F1F-9EE5-753DF110C17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7797838"/>
              </p:ext>
            </p:extLst>
          </p:nvPr>
        </p:nvGraphicFramePr>
        <p:xfrm>
          <a:off x="3764" y="1588"/>
          <a:ext cx="3764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60EEA40D-BA33-4F1F-9EE5-753DF110C1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64" y="1588"/>
                        <a:ext cx="3764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 hidden="1">
            <a:extLst>
              <a:ext uri="{FF2B5EF4-FFF2-40B4-BE49-F238E27FC236}">
                <a16:creationId xmlns:a16="http://schemas.microsoft.com/office/drawing/2014/main" id="{65CB5D1D-7F31-481F-993E-9134336BB99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376296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pPr marL="0" lvl="0" indent="0" algn="l"/>
            <a:endParaRPr lang="fr-FR" sz="1300" b="0" i="0" baseline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82238798-8413-4125-AE5F-B991C85C1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2" t="26452" r="3818" b="4905"/>
          <a:stretch/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4570170-EB70-4D92-B904-F039DAFAEC12}"/>
              </a:ext>
            </a:extLst>
          </p:cNvPr>
          <p:cNvSpPr/>
          <p:nvPr userDrawn="1"/>
        </p:nvSpPr>
        <p:spPr>
          <a:xfrm>
            <a:off x="342900" y="4914900"/>
            <a:ext cx="13258800" cy="42291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4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BCD8C4-839F-4739-B3DF-E0F6C3BFECE6}"/>
              </a:ext>
            </a:extLst>
          </p:cNvPr>
          <p:cNvSpPr/>
          <p:nvPr userDrawn="1"/>
        </p:nvSpPr>
        <p:spPr>
          <a:xfrm>
            <a:off x="11601450" y="0"/>
            <a:ext cx="4654550" cy="42291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4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E3B049-C7F2-428D-A574-C976F2C0ECC8}"/>
              </a:ext>
            </a:extLst>
          </p:cNvPr>
          <p:cNvGrpSpPr>
            <a:grpSpLocks/>
          </p:cNvGrpSpPr>
          <p:nvPr userDrawn="1"/>
        </p:nvGrpSpPr>
        <p:grpSpPr>
          <a:xfrm>
            <a:off x="5859648" y="2482019"/>
            <a:ext cx="4536703" cy="4087489"/>
            <a:chOff x="2172947" y="3498019"/>
            <a:chExt cx="2500387" cy="2252804"/>
          </a:xfrm>
        </p:grpSpPr>
        <p:sp>
          <p:nvSpPr>
            <p:cNvPr id="14" name="Title 18">
              <a:extLst>
                <a:ext uri="{FF2B5EF4-FFF2-40B4-BE49-F238E27FC236}">
                  <a16:creationId xmlns:a16="http://schemas.microsoft.com/office/drawing/2014/main" id="{5D3BC2E7-25B4-4C22-924E-1CF22A72751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380519" y="3498019"/>
              <a:ext cx="2093512" cy="199331"/>
            </a:xfrm>
            <a:prstGeom prst="rect">
              <a:avLst/>
            </a:prstGeom>
          </p:spPr>
          <p:txBody>
            <a:bodyPr vert="horz" lIns="165909" tIns="82955" rIns="165909" bIns="82955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1300" kern="1200">
                  <a:solidFill>
                    <a:schemeClr val="bg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indent="0"/>
              <a:endParaRPr lang="fr-FR" sz="2231">
                <a:solidFill>
                  <a:schemeClr val="bg2"/>
                </a:solidFill>
              </a:endParaRPr>
            </a:p>
          </p:txBody>
        </p:sp>
        <p:sp>
          <p:nvSpPr>
            <p:cNvPr id="15" name="Title 18">
              <a:extLst>
                <a:ext uri="{FF2B5EF4-FFF2-40B4-BE49-F238E27FC236}">
                  <a16:creationId xmlns:a16="http://schemas.microsoft.com/office/drawing/2014/main" id="{FE0D4F17-5A52-4DC4-A20B-365EB1B2EDC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353763" y="3883782"/>
              <a:ext cx="2093512" cy="199331"/>
            </a:xfrm>
            <a:prstGeom prst="rect">
              <a:avLst/>
            </a:prstGeom>
          </p:spPr>
          <p:txBody>
            <a:bodyPr vert="horz" lIns="165909" tIns="82955" rIns="165909" bIns="82955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1300" kern="1200">
                  <a:solidFill>
                    <a:schemeClr val="bg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indent="0"/>
              <a:endParaRPr lang="fr-FR" sz="2231" b="1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17" name="Title 18">
              <a:extLst>
                <a:ext uri="{FF2B5EF4-FFF2-40B4-BE49-F238E27FC236}">
                  <a16:creationId xmlns:a16="http://schemas.microsoft.com/office/drawing/2014/main" id="{A3B18B8F-B0DD-4604-9BFE-027517B9949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172947" y="4226287"/>
              <a:ext cx="2488481" cy="433067"/>
            </a:xfrm>
            <a:prstGeom prst="rect">
              <a:avLst/>
            </a:prstGeom>
          </p:spPr>
          <p:txBody>
            <a:bodyPr vert="horz" lIns="165909" tIns="82955" rIns="165909" bIns="82955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1300" kern="1200">
                  <a:solidFill>
                    <a:schemeClr val="bg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indent="0">
                <a:lnSpc>
                  <a:spcPct val="100000"/>
                </a:lnSpc>
              </a:pPr>
              <a:r>
                <a:rPr lang="fr-FR" sz="2231" b="1" kern="1200" noProof="0">
                  <a:solidFill>
                    <a:schemeClr val="bg2"/>
                  </a:solidFill>
                  <a:latin typeface="+mn-lt"/>
                  <a:ea typeface="+mj-ea"/>
                  <a:cs typeface="+mj-cs"/>
                </a:rPr>
                <a:t>Pour plus d'informations, contactez le CCCA-BTP</a:t>
              </a:r>
            </a:p>
          </p:txBody>
        </p:sp>
        <p:sp>
          <p:nvSpPr>
            <p:cNvPr id="18" name="Title 18">
              <a:extLst>
                <a:ext uri="{FF2B5EF4-FFF2-40B4-BE49-F238E27FC236}">
                  <a16:creationId xmlns:a16="http://schemas.microsoft.com/office/drawing/2014/main" id="{0783AE0D-9E2D-4BEC-8581-0CBCBDE5985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184853" y="4602204"/>
              <a:ext cx="2488481" cy="824665"/>
            </a:xfrm>
            <a:prstGeom prst="rect">
              <a:avLst/>
            </a:prstGeom>
          </p:spPr>
          <p:txBody>
            <a:bodyPr vert="horz" lIns="165909" tIns="82955" rIns="165909" bIns="82955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1300" kern="1200">
                  <a:solidFill>
                    <a:schemeClr val="bg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indent="0">
                <a:lnSpc>
                  <a:spcPct val="100000"/>
                </a:lnSpc>
              </a:pPr>
              <a:r>
                <a:rPr lang="fr-FR" sz="2231" b="0" kern="1200">
                  <a:solidFill>
                    <a:schemeClr val="bg2"/>
                  </a:solidFill>
                  <a:latin typeface="+mn-lt"/>
                  <a:ea typeface="+mj-ea"/>
                  <a:cs typeface="+mj-cs"/>
                </a:rPr>
                <a:t>19, rue du Père Corentin</a:t>
              </a:r>
              <a:br>
                <a:rPr lang="fr-FR" sz="2231" b="0" kern="1200">
                  <a:solidFill>
                    <a:schemeClr val="bg2"/>
                  </a:solidFill>
                  <a:latin typeface="+mn-lt"/>
                  <a:ea typeface="+mj-ea"/>
                  <a:cs typeface="+mj-cs"/>
                </a:rPr>
              </a:br>
              <a:r>
                <a:rPr lang="fr-FR" sz="2231" b="0" kern="1200">
                  <a:solidFill>
                    <a:schemeClr val="bg2"/>
                  </a:solidFill>
                  <a:latin typeface="+mn-lt"/>
                  <a:ea typeface="+mj-ea"/>
                  <a:cs typeface="+mj-cs"/>
                </a:rPr>
                <a:t>75 014 Paris</a:t>
              </a:r>
            </a:p>
            <a:p>
              <a:pPr marL="0" indent="0">
                <a:lnSpc>
                  <a:spcPct val="100000"/>
                </a:lnSpc>
              </a:pPr>
              <a:endParaRPr lang="fr-FR" sz="2231" b="0" kern="1200">
                <a:solidFill>
                  <a:schemeClr val="bg2"/>
                </a:solidFill>
                <a:latin typeface="+mn-lt"/>
                <a:ea typeface="+mj-ea"/>
                <a:cs typeface="+mj-cs"/>
              </a:endParaRPr>
            </a:p>
            <a:p>
              <a:pPr marL="0" indent="0">
                <a:lnSpc>
                  <a:spcPct val="100000"/>
                </a:lnSpc>
              </a:pPr>
              <a:r>
                <a:rPr lang="fr-FR" sz="2231" b="1" kern="1200">
                  <a:solidFill>
                    <a:schemeClr val="bg2"/>
                  </a:solidFill>
                  <a:latin typeface="+mn-lt"/>
                  <a:ea typeface="+mj-ea"/>
                  <a:cs typeface="+mj-cs"/>
                </a:rPr>
                <a:t>www.ccca-btp.fr</a:t>
              </a:r>
            </a:p>
          </p:txBody>
        </p:sp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63CB35CF-DA33-43FC-AA3D-AC9A417D0A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705756" y="5560950"/>
              <a:ext cx="1443037" cy="189873"/>
            </a:xfrm>
            <a:prstGeom prst="rect">
              <a:avLst/>
            </a:prstGeom>
          </p:spPr>
        </p:pic>
      </p:grpSp>
      <p:pic>
        <p:nvPicPr>
          <p:cNvPr id="29" name="Graphic 28">
            <a:extLst>
              <a:ext uri="{FF2B5EF4-FFF2-40B4-BE49-F238E27FC236}">
                <a16:creationId xmlns:a16="http://schemas.microsoft.com/office/drawing/2014/main" id="{6761285C-E930-4F4C-9944-7828A59D7D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b="21030"/>
          <a:stretch/>
        </p:blipFill>
        <p:spPr>
          <a:xfrm>
            <a:off x="4067996" y="649649"/>
            <a:ext cx="9194800" cy="820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9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13" Type="http://schemas.openxmlformats.org/officeDocument/2006/relationships/image" Target="../media/image2.png"/><Relationship Id="rId18" Type="http://schemas.openxmlformats.org/officeDocument/2006/relationships/image" Target="../media/image7.sv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1.emf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Relationship Id="rId14" Type="http://schemas.openxmlformats.org/officeDocument/2006/relationships/image" Target="../media/image3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BDCC86E2-1A17-4A0D-BE33-35927680E49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2589992342"/>
              </p:ext>
            </p:extLst>
          </p:nvPr>
        </p:nvGraphicFramePr>
        <p:xfrm>
          <a:off x="3764" y="1588"/>
          <a:ext cx="3764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think-cell Slide" r:id="rId11" imgW="383" imgH="384" progId="TCLayout.ActiveDocument.1">
                  <p:embed/>
                </p:oleObj>
              </mc:Choice>
              <mc:Fallback>
                <p:oleObj name="think-cell Slide" r:id="rId11" imgW="383" imgH="384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BDCC86E2-1A17-4A0D-BE33-35927680E4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764" y="1588"/>
                        <a:ext cx="3764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7D3048AC-2FED-4DCC-BBC7-56AAEE85E892}"/>
              </a:ext>
            </a:extLst>
          </p:cNvPr>
          <p:cNvSpPr/>
          <p:nvPr userDrawn="1">
            <p:custDataLst>
              <p:tags r:id="rId10"/>
            </p:custDataLst>
          </p:nvPr>
        </p:nvSpPr>
        <p:spPr>
          <a:xfrm>
            <a:off x="0" y="0"/>
            <a:ext cx="376296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300" b="0" i="0" baseline="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023527CA-CE88-4070-BBFF-3C3DC5B54E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68262" t="24663" r="7656" b="43256"/>
          <a:stretch/>
        </p:blipFill>
        <p:spPr>
          <a:xfrm>
            <a:off x="14804303" y="8021782"/>
            <a:ext cx="1437842" cy="11222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2" y="486837"/>
            <a:ext cx="14020800" cy="48683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err="1"/>
              <a:t>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2914" y="1548000"/>
            <a:ext cx="13710177" cy="65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0220" y="8892000"/>
            <a:ext cx="3533113" cy="107722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fr-FR"/>
              <a:t>PARTIE I — Informations générales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78F7E-C7D7-4C92-A4AB-EEE55EB038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73334" y="8891999"/>
            <a:ext cx="1438933" cy="107722"/>
          </a:xfrm>
          <a:prstGeom prst="rect">
            <a:avLst/>
          </a:prstGeom>
        </p:spPr>
        <p:txBody>
          <a:bodyPr vert="horz" wrap="none" lIns="0" tIns="45720" rIns="0" bIns="45720" rtlCol="0" anchor="ctr"/>
          <a:lstStyle>
            <a:lvl1pPr algn="r">
              <a:defRPr lang="en-US" sz="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/>
            <a:r>
              <a:rPr lang="fr-FR"/>
              <a:t>— Page </a:t>
            </a:r>
            <a:fld id="{0DFF9B82-40B0-41A4-8542-804EED9D7441}" type="slidenum">
              <a:rPr lang="fr-FR" smtClean="0"/>
              <a:pPr algn="l"/>
              <a:t>‹#›</a:t>
            </a:fld>
            <a:endParaRPr lang="fr-FR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165D6E0C-C244-45FB-8006-C33F2E01A7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t="30301"/>
          <a:stretch/>
        </p:blipFill>
        <p:spPr>
          <a:xfrm>
            <a:off x="-7620" y="0"/>
            <a:ext cx="2634706" cy="155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4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3" r:id="rId3"/>
    <p:sldLayoutId id="2147483670" r:id="rId4"/>
    <p:sldLayoutId id="2147483662" r:id="rId5"/>
    <p:sldLayoutId id="2147483667" r:id="rId6"/>
  </p:sldLayoutIdLst>
  <p:hf hd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90000"/>
        </a:lnSpc>
        <a:spcBef>
          <a:spcPts val="375"/>
        </a:spcBef>
        <a:buClr>
          <a:schemeClr val="tx2"/>
        </a:buClr>
        <a:buFont typeface="Arial" panose="020B0604020202020204" pitchFamily="34" charset="0"/>
        <a:buNone/>
        <a:defRPr sz="1200" b="1" kern="1200">
          <a:solidFill>
            <a:schemeClr val="bg2"/>
          </a:solidFill>
          <a:latin typeface="+mj-lt"/>
          <a:ea typeface="+mn-ea"/>
          <a:cs typeface="+mn-cs"/>
        </a:defRPr>
      </a:lvl2pPr>
      <a:lvl3pPr marL="107950" indent="-107950" algn="l" defTabSz="685800" rtl="0" eaLnBrk="1" latinLnBrk="0" hangingPunct="1">
        <a:lnSpc>
          <a:spcPct val="90000"/>
        </a:lnSpc>
        <a:spcBef>
          <a:spcPts val="375"/>
        </a:spcBef>
        <a:buClr>
          <a:schemeClr val="tx2"/>
        </a:buClr>
        <a:buFontTx/>
        <a:buBlip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</a:buBlip>
        <a:defRPr sz="1000" b="1" kern="1200">
          <a:solidFill>
            <a:schemeClr val="bg2"/>
          </a:solidFill>
          <a:latin typeface="+mn-lt"/>
          <a:ea typeface="+mn-ea"/>
          <a:cs typeface="+mn-cs"/>
        </a:defRPr>
      </a:lvl3pPr>
      <a:lvl4pPr marL="112713" indent="0" algn="l" defTabSz="685800" rtl="0" eaLnBrk="1" latinLnBrk="0" hangingPunct="1">
        <a:lnSpc>
          <a:spcPct val="90000"/>
        </a:lnSpc>
        <a:spcBef>
          <a:spcPts val="375"/>
        </a:spcBef>
        <a:buClr>
          <a:schemeClr val="tx2"/>
        </a:buClr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200" indent="-90488" algn="l" defTabSz="685800" rtl="0" eaLnBrk="1" latinLnBrk="0" hangingPunct="1">
        <a:lnSpc>
          <a:spcPct val="90000"/>
        </a:lnSpc>
        <a:spcBef>
          <a:spcPts val="375"/>
        </a:spcBef>
        <a:buClr>
          <a:schemeClr val="tx2"/>
        </a:buClr>
        <a:buFont typeface="Arial" panose="020B0604020202020204" pitchFamily="34" charset="0"/>
        <a:buChar char="•"/>
        <a:tabLst>
          <a:tab pos="280988" algn="l"/>
        </a:tabLst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1.emf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www.appels-a-projets-cccabtp.fr/" TargetMode="External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11" Type="http://schemas.openxmlformats.org/officeDocument/2006/relationships/image" Target="../media/image7.svg"/><Relationship Id="rId5" Type="http://schemas.openxmlformats.org/officeDocument/2006/relationships/oleObject" Target="../embeddings/oleObject9.bin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emf"/><Relationship Id="rId2" Type="http://schemas.openxmlformats.org/officeDocument/2006/relationships/tags" Target="../tags/tag1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7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ppels-a-projets-cccabtp.fr/" TargetMode="Externa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emf"/><Relationship Id="rId2" Type="http://schemas.openxmlformats.org/officeDocument/2006/relationships/tags" Target="../tags/tag2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7.sv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1.emf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7.svg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5CDC1D08-BB54-45DD-8330-512F57C45A4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700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1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5CDC1D08-BB54-45DD-8330-512F57C45A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00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9CA4A721-E123-4B67-8974-45B912F6D5B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69900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t" anchorCtr="0">
            <a:noAutofit/>
          </a:bodyPr>
          <a:lstStyle/>
          <a:p>
            <a:endParaRPr lang="fr-FR" sz="3300">
              <a:latin typeface="Arial Black" panose="020B0A04020102020204" pitchFamily="34" charset="0"/>
              <a:ea typeface="+mj-ea"/>
              <a:cs typeface="+mj-cs"/>
              <a:sym typeface="Arial Black" panose="020B0A0402010202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67BBDD0-58FD-4224-91B0-08240B541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5046" y="5715754"/>
            <a:ext cx="12464773" cy="1767417"/>
          </a:xfrm>
        </p:spPr>
        <p:txBody>
          <a:bodyPr/>
          <a:lstStyle/>
          <a:p>
            <a:pPr algn="ctr"/>
            <a:br>
              <a:rPr lang="fr-FR"/>
            </a:br>
            <a:r>
              <a:rPr lang="fr-FR" sz="4000" b="0" i="0" u="none" strike="noStrike" cap="all">
                <a:solidFill>
                  <a:srgbClr val="1D1D1B"/>
                </a:solidFill>
                <a:effectLst/>
                <a:latin typeface="Arial Black" panose="020B0A04020102020204" pitchFamily="34" charset="0"/>
              </a:rPr>
              <a:t>WEBINAIRE </a:t>
            </a:r>
            <a:br>
              <a:rPr lang="fr-FR" sz="4000" b="0" i="0" u="none" strike="noStrike" cap="all">
                <a:solidFill>
                  <a:srgbClr val="1D1D1B"/>
                </a:solidFill>
                <a:effectLst/>
                <a:latin typeface="Arial Black" panose="020B0A04020102020204" pitchFamily="34" charset="0"/>
              </a:rPr>
            </a:br>
            <a:r>
              <a:rPr lang="fr-FR" sz="4000" b="0" i="0" u="none" strike="noStrike" cap="all">
                <a:solidFill>
                  <a:srgbClr val="1D1D1B"/>
                </a:solidFill>
                <a:effectLst/>
                <a:latin typeface="Arial Black" panose="020B0A04020102020204" pitchFamily="34" charset="0"/>
              </a:rPr>
              <a:t>appe</a:t>
            </a:r>
            <a:r>
              <a:rPr lang="fr-FR" sz="4000">
                <a:solidFill>
                  <a:srgbClr val="1D1D1B"/>
                </a:solidFill>
                <a:latin typeface="Arial Black" panose="020B0A04020102020204" pitchFamily="34" charset="0"/>
              </a:rPr>
              <a:t>l a candidatures</a:t>
            </a:r>
            <a:br>
              <a:rPr lang="fr-FR" sz="4000">
                <a:solidFill>
                  <a:srgbClr val="1D1D1B"/>
                </a:solidFill>
                <a:latin typeface="Arial Black" panose="020B0A04020102020204" pitchFamily="34" charset="0"/>
              </a:rPr>
            </a:br>
            <a:r>
              <a:rPr lang="fr-FR" sz="4000">
                <a:solidFill>
                  <a:srgbClr val="1D1D1B"/>
                </a:solidFill>
                <a:latin typeface="Arial Black" panose="020B0A04020102020204" pitchFamily="34" charset="0"/>
              </a:rPr>
              <a:t>21 juin 2022</a:t>
            </a:r>
            <a:br>
              <a:rPr lang="fr-FR"/>
            </a:br>
            <a:br>
              <a:rPr lang="fr-FR"/>
            </a:br>
            <a:r>
              <a:rPr lang="fr-FR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METTRE EN PLACE DES SECTIONS D’APPRENTIS A COMPOSANTE EUROPEENNE </a:t>
            </a:r>
            <a:br>
              <a:rPr lang="fr-FR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fr-FR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(CAP, Brevet professionnel et Bac Pro)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3E82825-458A-75ED-F134-EDCABA035F96}"/>
              </a:ext>
            </a:extLst>
          </p:cNvPr>
          <p:cNvSpPr txBox="1"/>
          <p:nvPr/>
        </p:nvSpPr>
        <p:spPr>
          <a:xfrm>
            <a:off x="638245" y="8294519"/>
            <a:ext cx="5448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>
                <a:solidFill>
                  <a:schemeClr val="bg2"/>
                </a:solidFill>
              </a:rPr>
              <a:t>DAPEX – Gabrielle LE RUYET</a:t>
            </a:r>
          </a:p>
          <a:p>
            <a:r>
              <a:rPr lang="fr-FR" b="1">
                <a:solidFill>
                  <a:schemeClr val="bg2"/>
                </a:solidFill>
              </a:rPr>
              <a:t>DPFIP - Marek LAWINSKI – Pierre TOUILLON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A7372CB-5807-B13C-5029-CC5D7852F7A8}"/>
              </a:ext>
            </a:extLst>
          </p:cNvPr>
          <p:cNvSpPr txBox="1"/>
          <p:nvPr/>
        </p:nvSpPr>
        <p:spPr>
          <a:xfrm>
            <a:off x="11644313" y="8109853"/>
            <a:ext cx="2716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>
                <a:solidFill>
                  <a:schemeClr val="bg2"/>
                </a:solidFill>
              </a:rPr>
              <a:t>Le 2 juin 2022</a:t>
            </a:r>
          </a:p>
        </p:txBody>
      </p:sp>
    </p:spTree>
    <p:extLst>
      <p:ext uri="{BB962C8B-B14F-4D97-AF65-F5344CB8AC3E}">
        <p14:creationId xmlns:p14="http://schemas.microsoft.com/office/powerpoint/2010/main" val="1035449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8B02FD-DFCE-475B-97E1-FCAB1026E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/>
              <a:t>— Page </a:t>
            </a:r>
            <a:fld id="{6494E666-BBE8-48D7-87C5-2103F8BE7680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383F4F7-0099-433B-93EE-DBD6531840F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105895" y="2029922"/>
            <a:ext cx="14539489" cy="1006282"/>
          </a:xfrm>
        </p:spPr>
        <p:txBody>
          <a:bodyPr/>
          <a:lstStyle/>
          <a:p>
            <a:pPr marL="342900" lvl="0" indent="-342900">
              <a:spcBef>
                <a:spcPts val="2200"/>
              </a:spcBef>
              <a:buFont typeface="Symbol" panose="05050102010706020507" pitchFamily="18" charset="2"/>
              <a:buBlip>
                <a:blip r:embed="rId3"/>
              </a:buBlip>
            </a:pPr>
            <a:r>
              <a:rPr lang="fr-FR" sz="2400" b="1" u="sng">
                <a:solidFill>
                  <a:srgbClr val="1D1D1B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Les critères d’éligibilité :</a:t>
            </a:r>
            <a:endParaRPr lang="fr-FR" sz="2400" b="1">
              <a:solidFill>
                <a:srgbClr val="1D1D1B"/>
              </a:solidFill>
              <a:effectLst/>
              <a:highlight>
                <a:srgbClr val="FFFF00"/>
              </a:highlight>
              <a:latin typeface="Roboto" panose="02000000000000000000" pitchFamily="2" charset="0"/>
            </a:endParaRPr>
          </a:p>
          <a:p>
            <a:pPr>
              <a:spcBef>
                <a:spcPts val="1200"/>
              </a:spcBef>
            </a:pPr>
            <a:r>
              <a:rPr lang="fr-FR" sz="24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spcBef>
                <a:spcPts val="1200"/>
              </a:spcBef>
            </a:pPr>
            <a:r>
              <a:rPr lang="fr-FR" sz="18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spcBef>
                <a:spcPts val="1200"/>
              </a:spcBef>
            </a:pPr>
            <a:r>
              <a:rPr lang="fr-FR" sz="18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D52F8E-6372-4763-A9E9-B356B234D4DB}"/>
              </a:ext>
            </a:extLst>
          </p:cNvPr>
          <p:cNvSpPr/>
          <p:nvPr/>
        </p:nvSpPr>
        <p:spPr>
          <a:xfrm>
            <a:off x="968735" y="1456466"/>
            <a:ext cx="99309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>
                <a:solidFill>
                  <a:schemeClr val="bg2"/>
                </a:solidFill>
                <a:latin typeface="+mj-lt"/>
              </a:rPr>
              <a:t>CONDITIONS D’ELIGIBILITE ET DE RECEVABILITE</a:t>
            </a:r>
          </a:p>
          <a:p>
            <a:endParaRPr lang="fr-FR" sz="2400">
              <a:solidFill>
                <a:schemeClr val="bg2"/>
              </a:solidFill>
            </a:endParaRPr>
          </a:p>
        </p:txBody>
      </p:sp>
      <p:sp>
        <p:nvSpPr>
          <p:cNvPr id="7" name="Rectangle: Rounded Corners 15">
            <a:extLst>
              <a:ext uri="{FF2B5EF4-FFF2-40B4-BE49-F238E27FC236}">
                <a16:creationId xmlns:a16="http://schemas.microsoft.com/office/drawing/2014/main" id="{2AF18219-41BD-4705-B951-2D95A0B97C8B}"/>
              </a:ext>
            </a:extLst>
          </p:cNvPr>
          <p:cNvSpPr/>
          <p:nvPr/>
        </p:nvSpPr>
        <p:spPr>
          <a:xfrm>
            <a:off x="467058" y="1456466"/>
            <a:ext cx="501677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2F17522-EB05-4239-A362-E4FBC3081962}"/>
              </a:ext>
            </a:extLst>
          </p:cNvPr>
          <p:cNvSpPr txBox="1"/>
          <p:nvPr/>
        </p:nvSpPr>
        <p:spPr>
          <a:xfrm>
            <a:off x="631284" y="3525330"/>
            <a:ext cx="1530540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fr-FR" sz="24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L’OF-A candidat doit démontrer entrer dans au moins une des catégories suivantes :</a:t>
            </a:r>
          </a:p>
          <a:p>
            <a:pPr algn="just">
              <a:spcBef>
                <a:spcPts val="1200"/>
              </a:spcBef>
            </a:pPr>
            <a:r>
              <a:rPr lang="fr-FR" sz="24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342900" lvl="0" indent="-342900" algn="just">
              <a:buFont typeface="Wingdings" panose="05000000000000000000" pitchFamily="2" charset="2"/>
              <a:buChar char=""/>
            </a:pPr>
            <a:r>
              <a:rPr lang="fr-FR" sz="24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Soit, il justifie d’un nombre minimal de 50 jeunes en apprentissage aux métiers du BTP et d’au moins une section dédiée aux premiers niveaux de formation </a:t>
            </a:r>
          </a:p>
          <a:p>
            <a:pPr marL="342900" lvl="0" indent="-342900" algn="just">
              <a:buFont typeface="Wingdings" panose="05000000000000000000" pitchFamily="2" charset="2"/>
              <a:buChar char=""/>
            </a:pPr>
            <a:endParaRPr lang="fr-FR" sz="24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"/>
            </a:pPr>
            <a:r>
              <a:rPr lang="fr-FR" sz="24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Soit, il compte au moins 50 % des jeunes formés en apprentissage aux métiers du BTP </a:t>
            </a:r>
          </a:p>
          <a:p>
            <a:pPr lvl="0" algn="just"/>
            <a:endParaRPr lang="fr-FR" sz="24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"/>
            </a:pPr>
            <a:r>
              <a:rPr lang="fr-FR" sz="24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Soit, il place au moins 75 % des jeunes en contrat d’apprentissage dans les entreprises du BTP</a:t>
            </a:r>
          </a:p>
        </p:txBody>
      </p:sp>
    </p:spTree>
    <p:extLst>
      <p:ext uri="{BB962C8B-B14F-4D97-AF65-F5344CB8AC3E}">
        <p14:creationId xmlns:p14="http://schemas.microsoft.com/office/powerpoint/2010/main" val="1291759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ABEC0B9-2401-4165-8B50-A879F07F236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700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1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ABEC0B9-2401-4165-8B50-A879F07F23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00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E1517A1C-6E6A-403C-B3AC-B28B040A4F84}"/>
              </a:ext>
            </a:extLst>
          </p:cNvPr>
          <p:cNvSpPr/>
          <p:nvPr/>
        </p:nvSpPr>
        <p:spPr>
          <a:xfrm>
            <a:off x="1295400" y="2155597"/>
            <a:ext cx="13462000" cy="754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lnSpc>
                <a:spcPct val="80000"/>
              </a:lnSpc>
              <a:spcBef>
                <a:spcPts val="1000"/>
              </a:spcBef>
              <a:buSzPct val="67000"/>
            </a:pPr>
            <a:r>
              <a:rPr lang="fr-FR" sz="2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 dossier est réputé complet lorsque votre Espace Candidat/Mon Organisme sur la plateforme des appels à projet </a:t>
            </a:r>
            <a:r>
              <a:rPr lang="fr-FR" sz="2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hlinkClick r:id="rId7"/>
              </a:rPr>
              <a:t>www.appels-a-projets-cccabtp.fr</a:t>
            </a:r>
            <a:r>
              <a:rPr lang="fr-FR" sz="2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est complété dûment avec :</a:t>
            </a:r>
          </a:p>
          <a:p>
            <a:pPr lvl="0" algn="just" defTabSz="914400">
              <a:lnSpc>
                <a:spcPct val="80000"/>
              </a:lnSpc>
              <a:spcBef>
                <a:spcPts val="1000"/>
              </a:spcBef>
              <a:buSzPct val="67000"/>
            </a:pPr>
            <a:endParaRPr lang="fr-FR" sz="24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685800" lvl="1" indent="-228600" algn="just" defTabSz="914400">
              <a:lnSpc>
                <a:spcPct val="80000"/>
              </a:lnSpc>
              <a:spcBef>
                <a:spcPts val="1000"/>
              </a:spcBef>
              <a:buSzPct val="67000"/>
              <a:buBlip>
                <a:blip r:embed="rId8"/>
              </a:buBlip>
            </a:pPr>
            <a:r>
              <a:rPr lang="fr-FR" sz="2400" b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les pièces administratives et légales </a:t>
            </a:r>
            <a:r>
              <a:rPr lang="fr-FR" sz="2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demandées dans la partie 1 du cahier des charges.</a:t>
            </a:r>
          </a:p>
          <a:p>
            <a:pPr lvl="1" algn="just" defTabSz="914400">
              <a:lnSpc>
                <a:spcPct val="80000"/>
              </a:lnSpc>
              <a:spcBef>
                <a:spcPts val="1000"/>
              </a:spcBef>
              <a:buSzPct val="67000"/>
            </a:pPr>
            <a:endParaRPr lang="fr-FR" sz="24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1" algn="just" defTabSz="914400">
              <a:lnSpc>
                <a:spcPct val="80000"/>
              </a:lnSpc>
              <a:spcBef>
                <a:spcPts val="1000"/>
              </a:spcBef>
              <a:buSzPct val="67000"/>
            </a:pPr>
            <a:r>
              <a:rPr lang="fr-FR" sz="2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Suivi d’un dépôt du dossier candidature </a:t>
            </a:r>
          </a:p>
          <a:p>
            <a:pPr marL="685800" lvl="1" indent="-228600" algn="just" defTabSz="914400">
              <a:lnSpc>
                <a:spcPct val="80000"/>
              </a:lnSpc>
              <a:spcBef>
                <a:spcPts val="1000"/>
              </a:spcBef>
              <a:buSzPct val="67000"/>
              <a:buBlip>
                <a:blip r:embed="rId8"/>
              </a:buBlip>
            </a:pPr>
            <a:r>
              <a:rPr lang="fr-FR" sz="2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2400" b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 dossier candidature</a:t>
            </a:r>
            <a:r>
              <a:rPr lang="fr-FR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  <a:p>
            <a:pPr marL="1698625" lvl="1" indent="-349250" algn="just" defTabSz="914400">
              <a:lnSpc>
                <a:spcPct val="80000"/>
              </a:lnSpc>
              <a:spcBef>
                <a:spcPts val="500"/>
              </a:spcBef>
              <a:buSzPct val="57000"/>
              <a:buBlip>
                <a:blip r:embed="rId9"/>
              </a:buBlip>
            </a:pPr>
            <a:r>
              <a:rPr lang="fr-FR" sz="24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Lettre de candidature</a:t>
            </a:r>
          </a:p>
          <a:p>
            <a:pPr marL="1698625" lvl="1" indent="-349250" algn="just" defTabSz="914400">
              <a:lnSpc>
                <a:spcPct val="80000"/>
              </a:lnSpc>
              <a:spcBef>
                <a:spcPts val="500"/>
              </a:spcBef>
              <a:buSzPct val="57000"/>
              <a:buBlip>
                <a:blip r:embed="rId9"/>
              </a:buBlip>
            </a:pPr>
            <a:r>
              <a:rPr lang="fr-FR" sz="24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 cahier de charges signé et paraphé ;</a:t>
            </a:r>
          </a:p>
          <a:p>
            <a:pPr marL="1698625" lvl="1" indent="-349250" algn="just" defTabSz="914400">
              <a:lnSpc>
                <a:spcPct val="80000"/>
              </a:lnSpc>
              <a:spcBef>
                <a:spcPts val="500"/>
              </a:spcBef>
              <a:buSzPct val="57000"/>
              <a:buBlip>
                <a:blip r:embed="rId9"/>
              </a:buBlip>
            </a:pPr>
            <a:r>
              <a:rPr lang="fr-FR" sz="24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 plan d’actions de mise en œuvre du dispositif proposé par le CCCA-BTP</a:t>
            </a:r>
          </a:p>
          <a:p>
            <a:pPr marL="1698625" lvl="1" indent="-349250" algn="just" defTabSz="914400">
              <a:lnSpc>
                <a:spcPct val="80000"/>
              </a:lnSpc>
              <a:spcBef>
                <a:spcPts val="500"/>
              </a:spcBef>
              <a:buSzPct val="57000"/>
              <a:buBlip>
                <a:blip r:embed="rId9"/>
              </a:buBlip>
            </a:pPr>
            <a:r>
              <a:rPr lang="fr-FR" sz="24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Document attestant de l’éligibilité ( Ypareo, autre…)</a:t>
            </a:r>
          </a:p>
          <a:p>
            <a:pPr marL="1698625" lvl="1" indent="-349250" algn="just" defTabSz="914400">
              <a:lnSpc>
                <a:spcPct val="80000"/>
              </a:lnSpc>
              <a:spcBef>
                <a:spcPts val="500"/>
              </a:spcBef>
              <a:buSzPct val="57000"/>
              <a:buBlip>
                <a:blip r:embed="rId9"/>
              </a:buBlip>
            </a:pPr>
            <a:r>
              <a:rPr lang="fr-FR" sz="24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 délégation de pouvoir et/ou de signature, signée par le représentant légal </a:t>
            </a:r>
          </a:p>
          <a:p>
            <a:pPr marL="1698625" lvl="1" indent="-349250" algn="just" defTabSz="914400">
              <a:lnSpc>
                <a:spcPct val="80000"/>
              </a:lnSpc>
              <a:spcBef>
                <a:spcPts val="500"/>
              </a:spcBef>
              <a:buSzPct val="57000"/>
              <a:buBlip>
                <a:blip r:embed="rId9"/>
              </a:buBlip>
            </a:pPr>
            <a:r>
              <a:rPr lang="fr-FR" sz="24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 nombre de sites de formation (deux sites au maximum par OF. A) concernés par la mise en place du dispositif ainsi que leur adresse </a:t>
            </a:r>
          </a:p>
          <a:p>
            <a:pPr marL="1698625" lvl="1" indent="-349250" algn="just" defTabSz="914400">
              <a:lnSpc>
                <a:spcPct val="80000"/>
              </a:lnSpc>
              <a:spcBef>
                <a:spcPts val="500"/>
              </a:spcBef>
              <a:buSzPct val="57000"/>
              <a:buBlip>
                <a:blip r:embed="rId9"/>
              </a:buBlip>
            </a:pPr>
            <a:endParaRPr lang="fr-FR" sz="240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349375" lvl="1" algn="just" defTabSz="914400">
              <a:lnSpc>
                <a:spcPct val="80000"/>
              </a:lnSpc>
              <a:spcBef>
                <a:spcPts val="500"/>
              </a:spcBef>
              <a:buSzPct val="57000"/>
            </a:pPr>
            <a:endParaRPr lang="fr-FR" sz="240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698625" lvl="1" indent="-349250" algn="just" defTabSz="914400">
              <a:lnSpc>
                <a:spcPct val="80000"/>
              </a:lnSpc>
              <a:spcBef>
                <a:spcPts val="500"/>
              </a:spcBef>
              <a:buSzPct val="57000"/>
              <a:buBlip>
                <a:blip r:embed="rId9"/>
              </a:buBlip>
            </a:pPr>
            <a:endParaRPr lang="fr-FR" sz="240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349375" lvl="1" algn="just" defTabSz="914400">
              <a:lnSpc>
                <a:spcPct val="80000"/>
              </a:lnSpc>
              <a:spcBef>
                <a:spcPts val="500"/>
              </a:spcBef>
              <a:buSzPct val="57000"/>
            </a:pPr>
            <a:r>
              <a:rPr lang="fr-FR" sz="24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lvl="0" algn="just" defTabSz="914400">
              <a:lnSpc>
                <a:spcPct val="80000"/>
              </a:lnSpc>
              <a:spcBef>
                <a:spcPts val="1000"/>
              </a:spcBef>
              <a:buSzPct val="67000"/>
            </a:pPr>
            <a:endParaRPr lang="fr-FR" sz="2400" b="1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685800" lvl="1" indent="-228600" algn="just" defTabSz="914400">
              <a:lnSpc>
                <a:spcPct val="80000"/>
              </a:lnSpc>
              <a:spcBef>
                <a:spcPts val="1000"/>
              </a:spcBef>
              <a:buSzPct val="67000"/>
              <a:buBlip>
                <a:blip r:embed="rId8"/>
              </a:buBlip>
            </a:pPr>
            <a:endParaRPr lang="fr-FR" sz="24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BF7B72EF-9E4D-4879-81F5-FE9E09145CC1}"/>
              </a:ext>
            </a:extLst>
          </p:cNvPr>
          <p:cNvSpPr txBox="1">
            <a:spLocks/>
          </p:cNvSpPr>
          <p:nvPr/>
        </p:nvSpPr>
        <p:spPr>
          <a:xfrm>
            <a:off x="1156727" y="1329792"/>
            <a:ext cx="9488556" cy="57345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>
                <a:solidFill>
                  <a:schemeClr val="bg2"/>
                </a:solidFill>
                <a:latin typeface="+mj-lt"/>
              </a:rPr>
              <a:t>CONSTITUTION </a:t>
            </a:r>
            <a:r>
              <a:rPr lang="fr-FR" sz="2400">
                <a:solidFill>
                  <a:schemeClr val="bg2"/>
                </a:solidFill>
              </a:rPr>
              <a:t>DES DOSSIERS DE RÉPONSES</a:t>
            </a:r>
            <a:r>
              <a:rPr lang="fr-FR" sz="2400" b="1">
                <a:solidFill>
                  <a:schemeClr val="bg2"/>
                </a:solidFill>
                <a:latin typeface="+mj-lt"/>
              </a:rPr>
              <a:t> </a:t>
            </a:r>
          </a:p>
        </p:txBody>
      </p:sp>
      <p:sp>
        <p:nvSpPr>
          <p:cNvPr id="10" name="Rectangle: Rounded Corners 17">
            <a:extLst>
              <a:ext uri="{FF2B5EF4-FFF2-40B4-BE49-F238E27FC236}">
                <a16:creationId xmlns:a16="http://schemas.microsoft.com/office/drawing/2014/main" id="{F87AE12B-4939-4239-AC9E-E9DABC692D4C}"/>
              </a:ext>
            </a:extLst>
          </p:cNvPr>
          <p:cNvSpPr/>
          <p:nvPr/>
        </p:nvSpPr>
        <p:spPr>
          <a:xfrm>
            <a:off x="454469" y="1329792"/>
            <a:ext cx="560459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39667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ABEC0B9-2401-4165-8B50-A879F07F236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700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69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ABEC0B9-2401-4165-8B50-A879F07F23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00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E1517A1C-6E6A-403C-B3AC-B28B040A4F84}"/>
              </a:ext>
            </a:extLst>
          </p:cNvPr>
          <p:cNvSpPr/>
          <p:nvPr/>
        </p:nvSpPr>
        <p:spPr>
          <a:xfrm>
            <a:off x="1130300" y="1846125"/>
            <a:ext cx="13462000" cy="57082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 defTabSz="914400">
              <a:lnSpc>
                <a:spcPct val="80000"/>
              </a:lnSpc>
              <a:spcBef>
                <a:spcPts val="1000"/>
              </a:spcBef>
              <a:buSzPct val="67000"/>
            </a:pPr>
            <a:endParaRPr lang="fr-FR" sz="3200" b="1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28600" indent="-228600" defTabSz="914400">
              <a:lnSpc>
                <a:spcPct val="80000"/>
              </a:lnSpc>
              <a:spcBef>
                <a:spcPts val="1000"/>
              </a:spcBef>
              <a:buSzPct val="67000"/>
              <a:buBlip>
                <a:blip r:embed="rId7"/>
              </a:buBlip>
            </a:pPr>
            <a:r>
              <a:rPr lang="fr-FR" sz="3200" b="1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Budget dédié  : 324 800K€</a:t>
            </a:r>
            <a:endParaRPr lang="fr-FR" sz="320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28600" lvl="0" indent="-228600" defTabSz="914400">
              <a:lnSpc>
                <a:spcPct val="80000"/>
              </a:lnSpc>
              <a:spcBef>
                <a:spcPts val="1000"/>
              </a:spcBef>
              <a:buSzPct val="67000"/>
              <a:buBlip>
                <a:blip r:embed="rId7"/>
              </a:buBlip>
            </a:pPr>
            <a:r>
              <a:rPr lang="fr-FR" sz="3200" b="1">
                <a:solidFill>
                  <a:srgbClr val="000000"/>
                </a:solidFill>
                <a:latin typeface="Arial" panose="020B0604020202020204" pitchFamily="34" charset="0"/>
              </a:rPr>
              <a:t>Calendrier :</a:t>
            </a:r>
          </a:p>
          <a:p>
            <a:pPr lvl="0" defTabSz="914400">
              <a:lnSpc>
                <a:spcPct val="80000"/>
              </a:lnSpc>
              <a:spcBef>
                <a:spcPts val="1000"/>
              </a:spcBef>
              <a:buSzPct val="67000"/>
            </a:pPr>
            <a:endParaRPr lang="fr-FR" sz="3200" b="1">
              <a:solidFill>
                <a:srgbClr val="000000"/>
              </a:solidFill>
            </a:endParaRPr>
          </a:p>
          <a:p>
            <a:pPr marL="800100" lvl="1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rgbClr val="000000"/>
                </a:solidFill>
                <a:latin typeface="Arial" panose="020B0604020202020204" pitchFamily="34" charset="0"/>
              </a:rPr>
              <a:t>Date limite de dépôt de dossier : </a:t>
            </a:r>
            <a:r>
              <a:rPr lang="fr-FR" sz="3200" b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11/07/2022</a:t>
            </a:r>
          </a:p>
          <a:p>
            <a:pPr marL="800100" lvl="1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rgbClr val="000000"/>
                </a:solidFill>
                <a:latin typeface="Arial" panose="020B0604020202020204" pitchFamily="34" charset="0"/>
              </a:rPr>
              <a:t>La commission de présélection : </a:t>
            </a:r>
            <a:r>
              <a:rPr lang="fr-FR" sz="3200" b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29/07/2022</a:t>
            </a:r>
          </a:p>
          <a:p>
            <a:pPr marL="800100" lvl="1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rgbClr val="000000"/>
                </a:solidFill>
                <a:latin typeface="Arial" panose="020B0604020202020204" pitchFamily="34" charset="0"/>
              </a:rPr>
              <a:t>La présentation en GTP : </a:t>
            </a:r>
            <a:r>
              <a:rPr lang="fr-FR" sz="3200" b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20/09/2022</a:t>
            </a:r>
          </a:p>
          <a:p>
            <a:pPr marL="800100" lvl="1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rgbClr val="000000"/>
                </a:solidFill>
                <a:latin typeface="Arial" panose="020B0604020202020204" pitchFamily="34" charset="0"/>
              </a:rPr>
              <a:t>La présentation en Conseil d’administration : </a:t>
            </a:r>
            <a:r>
              <a:rPr lang="fr-FR" sz="3200" b="1">
                <a:solidFill>
                  <a:schemeClr val="bg2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18/10/2022</a:t>
            </a:r>
          </a:p>
          <a:p>
            <a:pPr marL="800100" lvl="1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rgbClr val="000000"/>
                </a:solidFill>
                <a:latin typeface="Arial" panose="020B0604020202020204" pitchFamily="34" charset="0"/>
              </a:rPr>
              <a:t>Une convention de subventionnement sera adressée pour signature</a:t>
            </a:r>
          </a:p>
          <a:p>
            <a:pPr lvl="1" defTabSz="914400">
              <a:lnSpc>
                <a:spcPct val="80000"/>
              </a:lnSpc>
              <a:spcBef>
                <a:spcPts val="1000"/>
              </a:spcBef>
              <a:buSzPct val="67000"/>
            </a:pPr>
            <a:endParaRPr lang="fr-FR" sz="32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0" indent="-228600" defTabSz="914400">
              <a:lnSpc>
                <a:spcPct val="80000"/>
              </a:lnSpc>
              <a:spcBef>
                <a:spcPts val="1000"/>
              </a:spcBef>
              <a:buSzPct val="67000"/>
              <a:buBlip>
                <a:blip r:embed="rId7"/>
              </a:buBlip>
            </a:pPr>
            <a:r>
              <a:rPr lang="fr-FR" sz="3200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  <a:endParaRPr lang="fr-FR" sz="3200" u="sng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: Rounded Corners 23">
            <a:extLst>
              <a:ext uri="{FF2B5EF4-FFF2-40B4-BE49-F238E27FC236}">
                <a16:creationId xmlns:a16="http://schemas.microsoft.com/office/drawing/2014/main" id="{FD07B727-C466-4AD1-AA4D-7659ECEFE8C4}"/>
              </a:ext>
            </a:extLst>
          </p:cNvPr>
          <p:cNvSpPr/>
          <p:nvPr/>
        </p:nvSpPr>
        <p:spPr>
          <a:xfrm>
            <a:off x="403663" y="1272669"/>
            <a:ext cx="501677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9</a:t>
            </a: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FB7C9E8-F08B-4C67-9A29-45F36F0859D9}"/>
              </a:ext>
            </a:extLst>
          </p:cNvPr>
          <p:cNvSpPr txBox="1">
            <a:spLocks/>
          </p:cNvSpPr>
          <p:nvPr/>
        </p:nvSpPr>
        <p:spPr>
          <a:xfrm>
            <a:off x="1130300" y="1272669"/>
            <a:ext cx="12459924" cy="57345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3810" lvl="0" fontAlgn="base">
              <a:lnSpc>
                <a:spcPct val="150000"/>
              </a:lnSpc>
              <a:spcAft>
                <a:spcPts val="2850"/>
              </a:spcAft>
              <a:buClr>
                <a:srgbClr val="1D1D1B"/>
              </a:buClr>
              <a:buSzPts val="1200"/>
            </a:pPr>
            <a:r>
              <a:rPr lang="fr-FR" sz="2400" b="1">
                <a:solidFill>
                  <a:schemeClr val="bg2"/>
                </a:solidFill>
                <a:latin typeface="+mj-lt"/>
              </a:rPr>
              <a:t>BUDGET ET CALENDRIER</a:t>
            </a:r>
            <a:endParaRPr lang="fr-FR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497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AABEC0B9-2401-4165-8B50-A879F07F236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700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7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AABEC0B9-2401-4165-8B50-A879F07F23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00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E1517A1C-6E6A-403C-B3AC-B28B040A4F84}"/>
              </a:ext>
            </a:extLst>
          </p:cNvPr>
          <p:cNvSpPr/>
          <p:nvPr/>
        </p:nvSpPr>
        <p:spPr>
          <a:xfrm>
            <a:off x="1130300" y="1846125"/>
            <a:ext cx="14797272" cy="545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80000"/>
              </a:lnSpc>
              <a:spcBef>
                <a:spcPts val="1000"/>
              </a:spcBef>
              <a:buSzPct val="67000"/>
            </a:pPr>
            <a:endParaRPr lang="fr-FR" sz="32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0" indent="-228600" defTabSz="914400">
              <a:lnSpc>
                <a:spcPct val="80000"/>
              </a:lnSpc>
              <a:spcBef>
                <a:spcPts val="1000"/>
              </a:spcBef>
              <a:buSzPct val="67000"/>
              <a:buBlip>
                <a:blip r:embed="rId7"/>
              </a:buBlip>
            </a:pPr>
            <a:r>
              <a:rPr lang="fr-FR" sz="3200">
                <a:solidFill>
                  <a:srgbClr val="000000"/>
                </a:solidFill>
                <a:latin typeface="Arial" panose="020B0604020202020204" pitchFamily="34" charset="0"/>
              </a:rPr>
              <a:t>  </a:t>
            </a:r>
            <a:r>
              <a:rPr lang="fr-FR" sz="3200" b="1">
                <a:solidFill>
                  <a:srgbClr val="000000"/>
                </a:solidFill>
                <a:latin typeface="Arial" panose="020B0604020202020204" pitchFamily="34" charset="0"/>
              </a:rPr>
              <a:t>Contact</a:t>
            </a:r>
            <a:endParaRPr lang="fr-FR" sz="3200" b="1">
              <a:solidFill>
                <a:schemeClr val="bg2"/>
              </a:solidFill>
              <a:latin typeface="Arial" panose="020B0604020202020204" pitchFamily="34" charset="0"/>
            </a:endParaRPr>
          </a:p>
          <a:p>
            <a:pPr marL="800100" lvl="1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2 FAQ </a:t>
            </a:r>
            <a:r>
              <a:rPr lang="fr-FR" sz="3200">
                <a:solidFill>
                  <a:schemeClr val="bg2"/>
                </a:solidFill>
                <a:latin typeface="Arial" panose="020B0604020202020204" pitchFamily="34" charset="0"/>
              </a:rPr>
              <a:t>: </a:t>
            </a:r>
            <a:r>
              <a:rPr lang="fr-FR" sz="3200" b="1" u="sng">
                <a:solidFill>
                  <a:srgbClr val="0070C0"/>
                </a:solidFill>
                <a:latin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www.appels-a-projets-cccabtp.fr</a:t>
            </a:r>
            <a:endParaRPr lang="fr-FR" sz="3200" b="1" u="sng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1714500" lvl="3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FAQ questions générales pour consultation</a:t>
            </a:r>
          </a:p>
          <a:p>
            <a:pPr marL="1714500" lvl="3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FAQ par sujet, pour poser vos questions, nous y répondons</a:t>
            </a:r>
          </a:p>
          <a:p>
            <a:pPr lvl="1" defTabSz="914400">
              <a:lnSpc>
                <a:spcPct val="80000"/>
              </a:lnSpc>
              <a:spcBef>
                <a:spcPts val="1000"/>
              </a:spcBef>
              <a:buSzPct val="67000"/>
            </a:pPr>
            <a:endParaRPr lang="fr-FR" sz="3200" b="1" u="sng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914400" lvl="1" indent="-4572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Une </a:t>
            </a:r>
            <a:r>
              <a:rPr lang="fr-FR" sz="3200" b="1">
                <a:solidFill>
                  <a:schemeClr val="bg1">
                    <a:lumMod val="50000"/>
                  </a:schemeClr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HOT LINE </a:t>
            </a:r>
            <a:r>
              <a:rPr lang="fr-FR" sz="32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01.40.64.26.76 </a:t>
            </a:r>
            <a:r>
              <a:rPr lang="fr-FR" sz="3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du lundi au vendredi de 09h-12h et 14-17h</a:t>
            </a:r>
          </a:p>
          <a:p>
            <a:pPr marL="800100" lvl="1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endParaRPr lang="fr-FR" sz="3200" b="1" u="sng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800100" lvl="1" indent="-342900" defTabSz="914400">
              <a:lnSpc>
                <a:spcPct val="80000"/>
              </a:lnSpc>
              <a:spcBef>
                <a:spcPts val="1000"/>
              </a:spcBef>
              <a:buSzPct val="67000"/>
              <a:buFont typeface="Arial" panose="020B0604020202020204" pitchFamily="34" charset="0"/>
              <a:buChar char="•"/>
            </a:pPr>
            <a:r>
              <a:rPr lang="fr-FR" sz="3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Pour toute information relative à la création du compte, à la connexion et au dépôt matériel de votre dossier sur la plateforme appels à projets, vous pouvez contacter </a:t>
            </a:r>
            <a:r>
              <a:rPr lang="fr-FR" sz="320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fr-FR" sz="3200" u="sng">
                <a:solidFill>
                  <a:srgbClr val="0070C0"/>
                </a:solidFill>
                <a:latin typeface="Arial" panose="020B0604020202020204" pitchFamily="34" charset="0"/>
              </a:rPr>
              <a:t>ewa.mollois@ccca-btp.fr</a:t>
            </a:r>
          </a:p>
        </p:txBody>
      </p:sp>
      <p:sp>
        <p:nvSpPr>
          <p:cNvPr id="8" name="Rectangle: Rounded Corners 23">
            <a:extLst>
              <a:ext uri="{FF2B5EF4-FFF2-40B4-BE49-F238E27FC236}">
                <a16:creationId xmlns:a16="http://schemas.microsoft.com/office/drawing/2014/main" id="{FD07B727-C466-4AD1-AA4D-7659ECEFE8C4}"/>
              </a:ext>
            </a:extLst>
          </p:cNvPr>
          <p:cNvSpPr/>
          <p:nvPr/>
        </p:nvSpPr>
        <p:spPr>
          <a:xfrm>
            <a:off x="527405" y="1272669"/>
            <a:ext cx="501677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10</a:t>
            </a: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FB7C9E8-F08B-4C67-9A29-45F36F0859D9}"/>
              </a:ext>
            </a:extLst>
          </p:cNvPr>
          <p:cNvSpPr txBox="1">
            <a:spLocks/>
          </p:cNvSpPr>
          <p:nvPr/>
        </p:nvSpPr>
        <p:spPr>
          <a:xfrm>
            <a:off x="1321686" y="1272669"/>
            <a:ext cx="12459924" cy="57345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3810" lvl="0" fontAlgn="base">
              <a:lnSpc>
                <a:spcPct val="150000"/>
              </a:lnSpc>
              <a:spcAft>
                <a:spcPts val="2850"/>
              </a:spcAft>
              <a:buClr>
                <a:srgbClr val="1D1D1B"/>
              </a:buClr>
              <a:buSzPts val="1200"/>
            </a:pPr>
            <a:r>
              <a:rPr lang="fr-FR" sz="2400" b="1">
                <a:solidFill>
                  <a:schemeClr val="bg2"/>
                </a:solidFill>
                <a:latin typeface="+mj-lt"/>
              </a:rPr>
              <a:t>CONTACT </a:t>
            </a:r>
            <a:endParaRPr lang="fr-FR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981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3EC2AA-9C1B-4F0C-9299-E8617075A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8209" y="2971800"/>
            <a:ext cx="9585858" cy="1767417"/>
          </a:xfrm>
        </p:spPr>
        <p:txBody>
          <a:bodyPr/>
          <a:lstStyle/>
          <a:p>
            <a:r>
              <a:rPr lang="fr-FR"/>
              <a:t>UNE HOT LINE Dédiée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D38153-0602-4DCD-8703-3B8310C45B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36982" y="5379363"/>
            <a:ext cx="8284464" cy="677108"/>
          </a:xfrm>
        </p:spPr>
        <p:txBody>
          <a:bodyPr vert="horz" lIns="0" tIns="0" rIns="0" bIns="0" rtlCol="0" anchor="t">
            <a:spAutoFit/>
          </a:bodyPr>
          <a:lstStyle/>
          <a:p>
            <a:pPr algn="ctr"/>
            <a:r>
              <a:rPr lang="fr-FR"/>
              <a:t>01.40.64.26.76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873878A1-8D92-4433-A199-2092CDF0D676}"/>
              </a:ext>
            </a:extLst>
          </p:cNvPr>
          <p:cNvSpPr txBox="1">
            <a:spLocks/>
          </p:cNvSpPr>
          <p:nvPr/>
        </p:nvSpPr>
        <p:spPr>
          <a:xfrm>
            <a:off x="4136498" y="6176780"/>
            <a:ext cx="7850667" cy="110799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None/>
              <a:defRPr sz="4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2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None/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tabLst>
                <a:tab pos="280988" algn="l"/>
              </a:tabLst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/>
              <a:t>Du lundi au vendredi</a:t>
            </a:r>
          </a:p>
          <a:p>
            <a:pPr algn="ctr"/>
            <a:r>
              <a:rPr lang="fr-FR" sz="3600"/>
              <a:t>09h -12h – 14h -17h</a:t>
            </a:r>
            <a:endParaRPr lang="fr-FR" sz="36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0848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391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2C2637A-5E41-47F1-BD34-C693C876535D}"/>
              </a:ext>
            </a:extLst>
          </p:cNvPr>
          <p:cNvSpPr txBox="1">
            <a:spLocks/>
          </p:cNvSpPr>
          <p:nvPr/>
        </p:nvSpPr>
        <p:spPr>
          <a:xfrm>
            <a:off x="1113184" y="1358820"/>
            <a:ext cx="14762370" cy="86125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>
                <a:solidFill>
                  <a:schemeClr val="bg2"/>
                </a:solidFill>
                <a:latin typeface="+mj-lt"/>
              </a:rPr>
              <a:t>SPECIFICITE DE L’APPEL A CANDIDATURE – </a:t>
            </a:r>
          </a:p>
          <a:p>
            <a:r>
              <a:rPr lang="fr-FR" sz="2400"/>
              <a:t>Mettre en place des sections d’apprentis à composante européenne ( CAP, Brevet professionnel, Bac pro)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A05796E-7EDA-4A5A-B7E6-6D36FBFABCC9}"/>
              </a:ext>
            </a:extLst>
          </p:cNvPr>
          <p:cNvSpPr txBox="1"/>
          <p:nvPr/>
        </p:nvSpPr>
        <p:spPr>
          <a:xfrm>
            <a:off x="1323123" y="2356551"/>
            <a:ext cx="13227615" cy="5919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914400">
              <a:spcBef>
                <a:spcPts val="1000"/>
              </a:spcBef>
              <a:spcAft>
                <a:spcPts val="600"/>
              </a:spcAft>
              <a:buSzPct val="67000"/>
            </a:pPr>
            <a:r>
              <a:rPr lang="fr-FR" sz="2400" b="1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Pourquoi cet appel à candidature ?</a:t>
            </a:r>
            <a:r>
              <a:rPr lang="fr-FR" sz="2400" b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342900" indent="-342900" algn="just" defTabSz="914400">
              <a:spcBef>
                <a:spcPts val="1000"/>
              </a:spcBef>
              <a:spcAft>
                <a:spcPts val="600"/>
              </a:spcAft>
              <a:buSzPct val="67000"/>
              <a:buFont typeface="Arial" panose="020B0604020202020204" pitchFamily="34" charset="0"/>
              <a:buChar char="•"/>
            </a:pPr>
            <a:r>
              <a:rPr lang="fr-FR" sz="2400" b="1">
                <a:solidFill>
                  <a:srgbClr val="636363"/>
                </a:solidFill>
                <a:latin typeface="Arial" panose="020B0604020202020204" pitchFamily="34" charset="0"/>
              </a:rPr>
              <a:t>Car les sections à composante européenne contribuent à une image de marque plus dynamique de l’organisme de formation et à son meilleur positionnement dans le contexte territorial.</a:t>
            </a:r>
          </a:p>
          <a:p>
            <a:pPr marL="342900" indent="-342900" algn="just" defTabSz="914400">
              <a:spcBef>
                <a:spcPts val="1000"/>
              </a:spcBef>
              <a:spcAft>
                <a:spcPts val="600"/>
              </a:spcAft>
              <a:buSzPct val="67000"/>
              <a:buFont typeface="Arial" panose="020B0604020202020204" pitchFamily="34" charset="0"/>
              <a:buChar char="•"/>
            </a:pPr>
            <a:r>
              <a:rPr lang="fr-FR" sz="2400" b="1">
                <a:solidFill>
                  <a:srgbClr val="636363"/>
                </a:solidFill>
                <a:latin typeface="Arial" panose="020B0604020202020204" pitchFamily="34" charset="0"/>
              </a:rPr>
              <a:t>Car il s’agit d’un atout qualitatif très significatif dans le cadre de la démarche QUALIOPI.</a:t>
            </a:r>
          </a:p>
          <a:p>
            <a:pPr marL="342900" indent="-342900" algn="just" defTabSz="914400">
              <a:spcBef>
                <a:spcPts val="1000"/>
              </a:spcBef>
              <a:spcAft>
                <a:spcPts val="600"/>
              </a:spcAft>
              <a:buSzPct val="67000"/>
              <a:buFont typeface="Arial" panose="020B0604020202020204" pitchFamily="34" charset="0"/>
              <a:buChar char="•"/>
            </a:pPr>
            <a:r>
              <a:rPr lang="fr-FR" sz="2400" b="1">
                <a:solidFill>
                  <a:srgbClr val="636363"/>
                </a:solidFill>
                <a:latin typeface="Arial" panose="020B0604020202020204" pitchFamily="34" charset="0"/>
              </a:rPr>
              <a:t>Car les sections à composante européenne créent une nouvelle dynamique pédagogique au sein de l’équipe (il s’agit d’un projet partagé).</a:t>
            </a:r>
          </a:p>
          <a:p>
            <a:pPr marL="342900" indent="-342900" algn="just" defTabSz="914400">
              <a:spcBef>
                <a:spcPts val="1000"/>
              </a:spcBef>
              <a:spcAft>
                <a:spcPts val="600"/>
              </a:spcAft>
              <a:buSzPct val="67000"/>
              <a:buFont typeface="Arial" panose="020B0604020202020204" pitchFamily="34" charset="0"/>
              <a:buChar char="•"/>
            </a:pPr>
            <a:r>
              <a:rPr lang="fr-FR" sz="2400" b="1">
                <a:solidFill>
                  <a:srgbClr val="636363"/>
                </a:solidFill>
                <a:latin typeface="Arial" panose="020B0604020202020204" pitchFamily="34" charset="0"/>
              </a:rPr>
              <a:t>Car il s’agit d’impulser une démarche plus complète qu’une simple mobilité européenne, où la formation à l’étranger est un élément durable d’un parcours de professionnalisation et d’intégration professionnelle.</a:t>
            </a:r>
          </a:p>
          <a:p>
            <a:pPr marL="342900" indent="-342900" algn="just" defTabSz="914400">
              <a:spcBef>
                <a:spcPts val="1000"/>
              </a:spcBef>
              <a:spcAft>
                <a:spcPts val="600"/>
              </a:spcAft>
              <a:buSzPct val="67000"/>
              <a:buFont typeface="Arial" panose="020B0604020202020204" pitchFamily="34" charset="0"/>
              <a:buChar char="•"/>
            </a:pPr>
            <a:r>
              <a:rPr lang="fr-FR" sz="2400" b="1">
                <a:solidFill>
                  <a:srgbClr val="636363"/>
                </a:solidFill>
                <a:latin typeface="Arial" panose="020B0604020202020204" pitchFamily="34" charset="0"/>
              </a:rPr>
              <a:t>Car le nombre et le succès des sections existantes (principalement le BP à composante européenne) incite à un élargissement  et une ouverture à d’autres diplômes.</a:t>
            </a:r>
          </a:p>
        </p:txBody>
      </p:sp>
      <p:sp>
        <p:nvSpPr>
          <p:cNvPr id="4" name="Rectangle: Rounded Corners 17">
            <a:extLst>
              <a:ext uri="{FF2B5EF4-FFF2-40B4-BE49-F238E27FC236}">
                <a16:creationId xmlns:a16="http://schemas.microsoft.com/office/drawing/2014/main" id="{3B17B662-87F6-41C2-AFE1-D5FBCFC61550}"/>
              </a:ext>
            </a:extLst>
          </p:cNvPr>
          <p:cNvSpPr/>
          <p:nvPr/>
        </p:nvSpPr>
        <p:spPr>
          <a:xfrm>
            <a:off x="459960" y="1502719"/>
            <a:ext cx="560459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60031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2C2637A-5E41-47F1-BD34-C693C876535D}"/>
              </a:ext>
            </a:extLst>
          </p:cNvPr>
          <p:cNvSpPr txBox="1">
            <a:spLocks/>
          </p:cNvSpPr>
          <p:nvPr/>
        </p:nvSpPr>
        <p:spPr>
          <a:xfrm>
            <a:off x="1010477" y="1533621"/>
            <a:ext cx="14795503" cy="998013"/>
          </a:xfrm>
          <a:prstGeom prst="roundRect">
            <a:avLst>
              <a:gd name="adj" fmla="val 7416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>
                <a:solidFill>
                  <a:schemeClr val="bg2"/>
                </a:solidFill>
                <a:latin typeface="+mj-lt"/>
              </a:rPr>
              <a:t>SPECIFICITE  DE L’APPEL A CANDIDATURE – </a:t>
            </a:r>
          </a:p>
          <a:p>
            <a:r>
              <a:rPr lang="fr-FR" sz="2400"/>
              <a:t>Mettre en place des sections d’apprentis à composante européenne ( CAP, Brevet professionnel, Bac pro)</a:t>
            </a:r>
          </a:p>
        </p:txBody>
      </p:sp>
      <p:sp>
        <p:nvSpPr>
          <p:cNvPr id="4" name="Rectangle: Rounded Corners 17">
            <a:extLst>
              <a:ext uri="{FF2B5EF4-FFF2-40B4-BE49-F238E27FC236}">
                <a16:creationId xmlns:a16="http://schemas.microsoft.com/office/drawing/2014/main" id="{3B17B662-87F6-41C2-AFE1-D5FBCFC61550}"/>
              </a:ext>
            </a:extLst>
          </p:cNvPr>
          <p:cNvSpPr/>
          <p:nvPr/>
        </p:nvSpPr>
        <p:spPr>
          <a:xfrm>
            <a:off x="450020" y="1533622"/>
            <a:ext cx="560459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EC03C3-6A75-8E7C-C8DD-1FB485354994}"/>
              </a:ext>
            </a:extLst>
          </p:cNvPr>
          <p:cNvSpPr txBox="1"/>
          <p:nvPr/>
        </p:nvSpPr>
        <p:spPr>
          <a:xfrm>
            <a:off x="1313099" y="2531634"/>
            <a:ext cx="14190257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spcBef>
                <a:spcPts val="1200"/>
              </a:spcBef>
            </a:pPr>
            <a:r>
              <a:rPr lang="fr-FR" sz="2800" b="1">
                <a:solidFill>
                  <a:srgbClr val="636363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FINALITÉ</a:t>
            </a:r>
            <a:endParaRPr lang="fr-FR" sz="2800">
              <a:solidFill>
                <a:srgbClr val="636363"/>
              </a:solidFill>
              <a:effectLst/>
              <a:highlight>
                <a:srgbClr val="FFFF00"/>
              </a:highlight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ts val="1200"/>
              </a:spcBef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Intégrer </a:t>
            </a: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une composante européenne dans des sections d’apprentissage ou de formation continue incluant la préparation et la mise en œuvre des mobilités dites courtes, à savoir de 2 à 3 semaines, dans un autre pays européen :</a:t>
            </a:r>
          </a:p>
          <a:p>
            <a:pPr algn="just" fontAlgn="base">
              <a:spcBef>
                <a:spcPts val="1200"/>
              </a:spcBef>
            </a:pPr>
            <a:endParaRPr lang="fr-FR" sz="10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Pour les formations de </a:t>
            </a:r>
            <a:r>
              <a:rPr lang="fr-FR" sz="2800" u="sng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niveau 3</a:t>
            </a: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la mobilité hybride est privilégiée avec une seule période à l’étranger en présentiel (mobilité physique) et l'autre période en distanciel (mobilité virtuelle).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Pour les formations de </a:t>
            </a:r>
            <a:r>
              <a:rPr lang="fr-FR" sz="2800" u="sng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niveau 4</a:t>
            </a: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la mobilité européenne doit être physique, obligatoirement deux fois au cours de la formation (une mobilité européenne chaque année de formation).</a:t>
            </a:r>
          </a:p>
          <a:p>
            <a:pPr lvl="0" algn="just" fontAlgn="base">
              <a:buSzPts val="1000"/>
              <a:tabLst>
                <a:tab pos="457200" algn="l"/>
              </a:tabLst>
            </a:pPr>
            <a:endParaRPr lang="fr-FR" sz="2000">
              <a:solidFill>
                <a:srgbClr val="636363"/>
              </a:solidFill>
              <a:effectLst/>
              <a:latin typeface="Roboto" panose="02000000000000000000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 fontAlgn="base">
              <a:buSzPts val="1000"/>
              <a:tabLst>
                <a:tab pos="457200" algn="l"/>
              </a:tabLst>
            </a:pPr>
            <a:r>
              <a:rPr lang="fr-FR" sz="2800" b="1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Être prêt à l’ouverture des sections en octobre 2023.</a:t>
            </a:r>
          </a:p>
        </p:txBody>
      </p:sp>
    </p:spTree>
    <p:extLst>
      <p:ext uri="{BB962C8B-B14F-4D97-AF65-F5344CB8AC3E}">
        <p14:creationId xmlns:p14="http://schemas.microsoft.com/office/powerpoint/2010/main" val="1368897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D2C2637A-5E41-47F1-BD34-C693C876535D}"/>
              </a:ext>
            </a:extLst>
          </p:cNvPr>
          <p:cNvSpPr txBox="1">
            <a:spLocks/>
          </p:cNvSpPr>
          <p:nvPr/>
        </p:nvSpPr>
        <p:spPr>
          <a:xfrm>
            <a:off x="1010477" y="1533621"/>
            <a:ext cx="14795503" cy="998013"/>
          </a:xfrm>
          <a:prstGeom prst="roundRect">
            <a:avLst>
              <a:gd name="adj" fmla="val 7416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>
                <a:solidFill>
                  <a:schemeClr val="bg2"/>
                </a:solidFill>
                <a:latin typeface="+mj-lt"/>
              </a:rPr>
              <a:t>SPECIFICITE  DE L’APPEL A CANDIDATURE – </a:t>
            </a:r>
          </a:p>
          <a:p>
            <a:r>
              <a:rPr lang="fr-FR" sz="2400"/>
              <a:t>Mettre en place des sections d’apprentis à composante européenne ( CAP, Brevet professionnel, Bac pro)</a:t>
            </a:r>
          </a:p>
        </p:txBody>
      </p:sp>
      <p:sp>
        <p:nvSpPr>
          <p:cNvPr id="4" name="Rectangle: Rounded Corners 17">
            <a:extLst>
              <a:ext uri="{FF2B5EF4-FFF2-40B4-BE49-F238E27FC236}">
                <a16:creationId xmlns:a16="http://schemas.microsoft.com/office/drawing/2014/main" id="{3B17B662-87F6-41C2-AFE1-D5FBCFC61550}"/>
              </a:ext>
            </a:extLst>
          </p:cNvPr>
          <p:cNvSpPr/>
          <p:nvPr/>
        </p:nvSpPr>
        <p:spPr>
          <a:xfrm>
            <a:off x="450020" y="1533622"/>
            <a:ext cx="560459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EC03C3-6A75-8E7C-C8DD-1FB485354994}"/>
              </a:ext>
            </a:extLst>
          </p:cNvPr>
          <p:cNvSpPr txBox="1"/>
          <p:nvPr/>
        </p:nvSpPr>
        <p:spPr>
          <a:xfrm>
            <a:off x="1055266" y="2219027"/>
            <a:ext cx="14190257" cy="6617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fontAlgn="base">
              <a:buSzPts val="1000"/>
              <a:tabLst>
                <a:tab pos="457200" algn="l"/>
              </a:tabLst>
            </a:pPr>
            <a:endParaRPr lang="fr-FR" sz="2800">
              <a:solidFill>
                <a:srgbClr val="636363"/>
              </a:solidFill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ts val="1200"/>
              </a:spcBef>
              <a:buSzPts val="1000"/>
              <a:tabLst>
                <a:tab pos="457200" algn="l"/>
              </a:tabLst>
            </a:pPr>
            <a:r>
              <a:rPr lang="fr-FR" sz="2800" b="1">
                <a:solidFill>
                  <a:srgbClr val="636363"/>
                </a:solidFill>
                <a:highlight>
                  <a:srgbClr val="FFFF00"/>
                </a:highlight>
                <a:latin typeface="Roboto" panose="02000000000000000000" pitchFamily="2" charset="0"/>
                <a:cs typeface="Arial" panose="020B0604020202020204" pitchFamily="34" charset="0"/>
              </a:rPr>
              <a:t>OBJECTIFS</a:t>
            </a:r>
          </a:p>
          <a:p>
            <a:pPr algn="just" fontAlgn="base">
              <a:buSzPts val="1000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ettre en place des outils et procédures proposés par le CCCA-BTP, sous forme de TROIS ACTIONS :</a:t>
            </a:r>
          </a:p>
          <a:p>
            <a:pPr algn="just" fontAlgn="base">
              <a:buSzPts val="1000"/>
              <a:tabLst>
                <a:tab pos="457200" algn="l"/>
              </a:tabLst>
            </a:pPr>
            <a:endParaRPr lang="fr-FR" sz="2000">
              <a:solidFill>
                <a:srgbClr val="636363"/>
              </a:solidFill>
              <a:effectLst/>
              <a:latin typeface="Roboto" panose="02000000000000000000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fontAlgn="base">
              <a:buSzPts val="1000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Etablissement d’une </a:t>
            </a:r>
            <a:r>
              <a:rPr lang="fr-FR" sz="2800" b="1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maquette pédagogique </a:t>
            </a: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pour chaque section concernée incluant deux périodes de mobilité européenne en présentiel (ou en mode hybride pour les niveaux 3, avec une période de mobilité en présentiel).</a:t>
            </a:r>
          </a:p>
          <a:p>
            <a:pPr algn="just" fontAlgn="base">
              <a:buSzPts val="1000"/>
              <a:tabLst>
                <a:tab pos="457200" algn="l"/>
              </a:tabLst>
            </a:pPr>
            <a:endParaRPr lang="fr-FR" sz="2000">
              <a:solidFill>
                <a:srgbClr val="636363"/>
              </a:solidFill>
              <a:latin typeface="Roboto" panose="02000000000000000000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fontAlgn="base">
              <a:buSzPts val="1000"/>
              <a:tabLst>
                <a:tab pos="457200" algn="l"/>
              </a:tabLst>
            </a:pPr>
            <a:r>
              <a:rPr lang="fr-FR" sz="2800" b="1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Professionnalisation </a:t>
            </a:r>
            <a:r>
              <a:rPr lang="fr-FR" sz="2800" b="1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des formateurs, formatrices </a:t>
            </a: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et de toute personne de la communauté éducative des sections concernées dans la mise en œuvre de la composante européenne.</a:t>
            </a:r>
          </a:p>
          <a:p>
            <a:pPr algn="just" fontAlgn="base">
              <a:buSzPts val="1000"/>
              <a:tabLst>
                <a:tab pos="457200" algn="l"/>
              </a:tabLst>
            </a:pPr>
            <a:endParaRPr lang="fr-FR" sz="20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base">
              <a:buSzPts val="1000"/>
              <a:tabLst>
                <a:tab pos="457200" algn="l"/>
              </a:tabLst>
            </a:pPr>
            <a:r>
              <a:rPr lang="fr-FR" sz="2800" b="1">
                <a:solidFill>
                  <a:srgbClr val="636363"/>
                </a:solidFill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Préparation de la</a:t>
            </a:r>
            <a:r>
              <a:rPr lang="fr-FR" sz="2800" b="1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mise en œuvre </a:t>
            </a: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 l’ensemble des actions programmées dans la composante européenne, afin que celle-ci soit </a:t>
            </a:r>
            <a:r>
              <a:rPr lang="fr-FR" sz="2800" b="1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opérationnelle dès octobre 2023</a:t>
            </a: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 fontAlgn="base">
              <a:buSzPts val="1000"/>
              <a:tabLst>
                <a:tab pos="457200" algn="l"/>
              </a:tabLst>
            </a:pPr>
            <a:endParaRPr lang="fr-FR" sz="14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283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A05796E-7EDA-4A5A-B7E6-6D36FBFABCC9}"/>
              </a:ext>
            </a:extLst>
          </p:cNvPr>
          <p:cNvSpPr txBox="1"/>
          <p:nvPr/>
        </p:nvSpPr>
        <p:spPr>
          <a:xfrm>
            <a:off x="1514192" y="2631568"/>
            <a:ext cx="13227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 defTabSz="914400">
              <a:spcBef>
                <a:spcPts val="1000"/>
              </a:spcBef>
              <a:spcAft>
                <a:spcPts val="600"/>
              </a:spcAft>
              <a:buSzPct val="67000"/>
              <a:buBlip>
                <a:blip r:embed="rId3"/>
              </a:buBlip>
            </a:pPr>
            <a:r>
              <a:rPr lang="fr-FR" sz="2400" b="1">
                <a:solidFill>
                  <a:schemeClr val="bg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Indicateurs de réussite</a:t>
            </a:r>
          </a:p>
        </p:txBody>
      </p:sp>
      <p:sp>
        <p:nvSpPr>
          <p:cNvPr id="4" name="Rectangle: Rounded Corners 17">
            <a:extLst>
              <a:ext uri="{FF2B5EF4-FFF2-40B4-BE49-F238E27FC236}">
                <a16:creationId xmlns:a16="http://schemas.microsoft.com/office/drawing/2014/main" id="{3B17B662-87F6-41C2-AFE1-D5FBCFC61550}"/>
              </a:ext>
            </a:extLst>
          </p:cNvPr>
          <p:cNvSpPr/>
          <p:nvPr/>
        </p:nvSpPr>
        <p:spPr>
          <a:xfrm>
            <a:off x="380446" y="1358820"/>
            <a:ext cx="560459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A6D2975E-C407-407C-8351-545D5196FC7E}"/>
              </a:ext>
            </a:extLst>
          </p:cNvPr>
          <p:cNvSpPr txBox="1">
            <a:spLocks/>
          </p:cNvSpPr>
          <p:nvPr/>
        </p:nvSpPr>
        <p:spPr>
          <a:xfrm>
            <a:off x="1114306" y="1358820"/>
            <a:ext cx="14962757" cy="855138"/>
          </a:xfrm>
          <a:prstGeom prst="roundRect">
            <a:avLst>
              <a:gd name="adj" fmla="val 7416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r>
              <a:rPr lang="fr-FR" sz="2400" b="1">
                <a:solidFill>
                  <a:schemeClr val="bg2"/>
                </a:solidFill>
                <a:latin typeface="+mj-lt"/>
              </a:rPr>
              <a:t>SPECIFICITE DE L’APPEL A CANDIDATURE – </a:t>
            </a:r>
          </a:p>
          <a:p>
            <a:r>
              <a:rPr lang="fr-FR" sz="2400"/>
              <a:t>Mettre en place des sections d’apprentis à composante européenne ( CAP, Brevet professionnel, Bac pro)</a:t>
            </a: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E0B70CE-955D-8E4B-C402-1B75646B006F}"/>
              </a:ext>
            </a:extLst>
          </p:cNvPr>
          <p:cNvSpPr txBox="1"/>
          <p:nvPr/>
        </p:nvSpPr>
        <p:spPr>
          <a:xfrm>
            <a:off x="1114306" y="3510843"/>
            <a:ext cx="1453565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spcBef>
                <a:spcPts val="1200"/>
              </a:spcBef>
            </a:pPr>
            <a:r>
              <a:rPr lang="fr-FR" sz="2800" b="1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Indicateurs quantitatifs : 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ts val="1200"/>
              </a:spcBef>
            </a:pPr>
            <a:r>
              <a:rPr lang="fr-FR" sz="2800" b="1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 minima une section à composante européenne </a:t>
            </a:r>
            <a:r>
              <a:rPr lang="fr-FR" sz="2800" b="1" u="sng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nouvelle</a:t>
            </a: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par établissement concerné.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 personnes minimum de la communauté éducative identifiées comme « équipe projet », avec des fonctions et rôles clairement définis.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8 apprentis minimum </a:t>
            </a: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Nombre et variété des différentes actions de communication </a:t>
            </a: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Variété de publics , nombre de participants et de valorisation des résultats.</a:t>
            </a:r>
          </a:p>
        </p:txBody>
      </p:sp>
    </p:spTree>
    <p:extLst>
      <p:ext uri="{BB962C8B-B14F-4D97-AF65-F5344CB8AC3E}">
        <p14:creationId xmlns:p14="http://schemas.microsoft.com/office/powerpoint/2010/main" val="3512265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A05796E-7EDA-4A5A-B7E6-6D36FBFABCC9}"/>
              </a:ext>
            </a:extLst>
          </p:cNvPr>
          <p:cNvSpPr txBox="1"/>
          <p:nvPr/>
        </p:nvSpPr>
        <p:spPr>
          <a:xfrm>
            <a:off x="1514192" y="2631568"/>
            <a:ext cx="13227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 defTabSz="914400">
              <a:spcBef>
                <a:spcPts val="1000"/>
              </a:spcBef>
              <a:spcAft>
                <a:spcPts val="600"/>
              </a:spcAft>
              <a:buSzPct val="67000"/>
              <a:buBlip>
                <a:blip r:embed="rId3"/>
              </a:buBlip>
            </a:pPr>
            <a:r>
              <a:rPr lang="fr-FR" sz="2400" b="1">
                <a:solidFill>
                  <a:schemeClr val="bg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Indicateurs de réussite</a:t>
            </a:r>
          </a:p>
        </p:txBody>
      </p:sp>
      <p:sp>
        <p:nvSpPr>
          <p:cNvPr id="4" name="Rectangle: Rounded Corners 17">
            <a:extLst>
              <a:ext uri="{FF2B5EF4-FFF2-40B4-BE49-F238E27FC236}">
                <a16:creationId xmlns:a16="http://schemas.microsoft.com/office/drawing/2014/main" id="{3B17B662-87F6-41C2-AFE1-D5FBCFC61550}"/>
              </a:ext>
            </a:extLst>
          </p:cNvPr>
          <p:cNvSpPr/>
          <p:nvPr/>
        </p:nvSpPr>
        <p:spPr>
          <a:xfrm>
            <a:off x="380446" y="1358820"/>
            <a:ext cx="560459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A6D2975E-C407-407C-8351-545D5196FC7E}"/>
              </a:ext>
            </a:extLst>
          </p:cNvPr>
          <p:cNvSpPr txBox="1">
            <a:spLocks/>
          </p:cNvSpPr>
          <p:nvPr/>
        </p:nvSpPr>
        <p:spPr>
          <a:xfrm>
            <a:off x="1114306" y="1358820"/>
            <a:ext cx="14962757" cy="855138"/>
          </a:xfrm>
          <a:prstGeom prst="roundRect">
            <a:avLst>
              <a:gd name="adj" fmla="val 7416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r>
              <a:rPr lang="fr-FR" sz="2400" b="1">
                <a:solidFill>
                  <a:schemeClr val="bg2"/>
                </a:solidFill>
                <a:latin typeface="+mj-lt"/>
              </a:rPr>
              <a:t>SPECIFICITE DE L’APPEL A CANDIDATURE – </a:t>
            </a:r>
          </a:p>
          <a:p>
            <a:r>
              <a:rPr lang="fr-FR" sz="2400"/>
              <a:t>Mettre en place des sections d’apprentis à composante européenne ( CAP, Brevet professionnel, Bac pro)</a:t>
            </a: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E0B70CE-955D-8E4B-C402-1B75646B006F}"/>
              </a:ext>
            </a:extLst>
          </p:cNvPr>
          <p:cNvSpPr txBox="1"/>
          <p:nvPr/>
        </p:nvSpPr>
        <p:spPr>
          <a:xfrm>
            <a:off x="1114306" y="3102072"/>
            <a:ext cx="14535656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spcBef>
                <a:spcPts val="1200"/>
              </a:spcBef>
            </a:pPr>
            <a:r>
              <a:rPr lang="fr-FR" sz="2800" b="1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Indicateurs qualitatifs :</a:t>
            </a:r>
          </a:p>
          <a:p>
            <a:pPr algn="just" fontAlgn="base">
              <a:spcBef>
                <a:spcPts val="1200"/>
              </a:spcBef>
            </a:pPr>
            <a:endParaRPr lang="fr-FR" sz="800" b="1">
              <a:solidFill>
                <a:srgbClr val="636363"/>
              </a:solidFill>
              <a:latin typeface="Roboto" panose="02000000000000000000" pitchFamily="2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Qualité de la professionnalisation et préparation de l’équipe pédagogique dédiée.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Qualité de la maquette pédagogique et intégration de la composante européenne dans cette dernière.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Degré dans lequel les objectifs pédagogiques et contenus de formation spécifiques à la composante européenne seront intégrés dans le contenu du parcours de formation.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Qualité de la formalisation et mise à disposition des Projets Personnels Europe (PPE).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Degré d’utilisation des outils de reconnaissance des acquis d’apprentissage (ECVET ou UFM).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Variété et qualité des actions et des outils de communication à mettre en œuvre. Variété des publics concernés par ces actions.</a:t>
            </a:r>
            <a:endParaRPr lang="fr-FR" sz="28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61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A05796E-7EDA-4A5A-B7E6-6D36FBFABCC9}"/>
              </a:ext>
            </a:extLst>
          </p:cNvPr>
          <p:cNvSpPr txBox="1"/>
          <p:nvPr/>
        </p:nvSpPr>
        <p:spPr>
          <a:xfrm>
            <a:off x="1426295" y="2595246"/>
            <a:ext cx="13227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 defTabSz="914400">
              <a:spcBef>
                <a:spcPts val="1000"/>
              </a:spcBef>
              <a:spcAft>
                <a:spcPts val="600"/>
              </a:spcAft>
              <a:buSzPct val="67000"/>
              <a:buBlip>
                <a:blip r:embed="rId3"/>
              </a:buBlip>
            </a:pPr>
            <a:r>
              <a:rPr lang="fr-FR" sz="2400" b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Accompagnement du CCCA-BTP </a:t>
            </a:r>
          </a:p>
        </p:txBody>
      </p:sp>
      <p:sp>
        <p:nvSpPr>
          <p:cNvPr id="4" name="Rectangle: Rounded Corners 17">
            <a:extLst>
              <a:ext uri="{FF2B5EF4-FFF2-40B4-BE49-F238E27FC236}">
                <a16:creationId xmlns:a16="http://schemas.microsoft.com/office/drawing/2014/main" id="{3B17B662-87F6-41C2-AFE1-D5FBCFC61550}"/>
              </a:ext>
            </a:extLst>
          </p:cNvPr>
          <p:cNvSpPr/>
          <p:nvPr/>
        </p:nvSpPr>
        <p:spPr>
          <a:xfrm>
            <a:off x="380446" y="1358820"/>
            <a:ext cx="560459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DC2EC43-0134-42E2-8AA9-5D27B6723444}"/>
              </a:ext>
            </a:extLst>
          </p:cNvPr>
          <p:cNvSpPr txBox="1">
            <a:spLocks/>
          </p:cNvSpPr>
          <p:nvPr/>
        </p:nvSpPr>
        <p:spPr>
          <a:xfrm>
            <a:off x="1226543" y="2201773"/>
            <a:ext cx="13227614" cy="855138"/>
          </a:xfrm>
          <a:prstGeom prst="roundRect">
            <a:avLst>
              <a:gd name="adj" fmla="val 7416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r>
              <a:rPr lang="fr-FR" sz="2400" b="1">
                <a:solidFill>
                  <a:schemeClr val="bg2"/>
                </a:solidFill>
                <a:latin typeface="+mj-lt"/>
              </a:rPr>
              <a:t>SPECIFICITE DE L’APPEL A CANDIDATURE –</a:t>
            </a:r>
            <a:r>
              <a:rPr lang="fr-FR" sz="240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fr-FR" sz="2400"/>
              <a:t>Mettre en place des sections d’apprentis à composante européenne ( CAP, Brevet professionnel, Bac pro)</a:t>
            </a:r>
          </a:p>
          <a:p>
            <a:r>
              <a:rPr lang="fr-FR" sz="2400" b="1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  </a:t>
            </a:r>
          </a:p>
          <a:p>
            <a:r>
              <a:rPr lang="fr-FR" sz="2400" b="1">
                <a:solidFill>
                  <a:schemeClr val="bg2"/>
                </a:solidFill>
                <a:latin typeface="+mj-lt"/>
              </a:rPr>
              <a:t> </a:t>
            </a: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  <a:p>
            <a:endParaRPr lang="fr-FR" sz="2400" b="1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F9123B45-62CE-465E-A406-5D6B56D7BC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7477318"/>
              </p:ext>
            </p:extLst>
          </p:nvPr>
        </p:nvGraphicFramePr>
        <p:xfrm>
          <a:off x="2621435" y="3056911"/>
          <a:ext cx="10837333" cy="4846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789545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17">
            <a:extLst>
              <a:ext uri="{FF2B5EF4-FFF2-40B4-BE49-F238E27FC236}">
                <a16:creationId xmlns:a16="http://schemas.microsoft.com/office/drawing/2014/main" id="{3B17B662-87F6-41C2-AFE1-D5FBCFC61550}"/>
              </a:ext>
            </a:extLst>
          </p:cNvPr>
          <p:cNvSpPr/>
          <p:nvPr/>
        </p:nvSpPr>
        <p:spPr>
          <a:xfrm>
            <a:off x="380446" y="1358820"/>
            <a:ext cx="560459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15C12E0-6256-412F-90E8-73D56331A90E}"/>
              </a:ext>
            </a:extLst>
          </p:cNvPr>
          <p:cNvSpPr txBox="1"/>
          <p:nvPr/>
        </p:nvSpPr>
        <p:spPr>
          <a:xfrm>
            <a:off x="1653308" y="2598487"/>
            <a:ext cx="8359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>
                <a:solidFill>
                  <a:schemeClr val="tx1">
                    <a:lumMod val="50000"/>
                  </a:schemeClr>
                </a:solidFill>
              </a:rPr>
              <a:t>L’Accompagnement direct du CCCA- BTP c’est aussi…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F486AE1E-25B9-E895-C127-1A9B1EE9C1DB}"/>
              </a:ext>
            </a:extLst>
          </p:cNvPr>
          <p:cNvSpPr txBox="1">
            <a:spLocks/>
          </p:cNvSpPr>
          <p:nvPr/>
        </p:nvSpPr>
        <p:spPr>
          <a:xfrm>
            <a:off x="1226541" y="2310704"/>
            <a:ext cx="13227614" cy="6601284"/>
          </a:xfrm>
          <a:prstGeom prst="roundRect">
            <a:avLst>
              <a:gd name="adj" fmla="val 7416"/>
            </a:avLst>
          </a:prstGeom>
          <a:noFill/>
          <a:ln>
            <a:noFill/>
          </a:ln>
        </p:spPr>
        <p:txBody>
          <a:bodyPr vert="horz" lIns="170456" tIns="170456" rIns="170456" bIns="170456" rtlCol="0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500" b="1" kern="120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2pPr>
            <a:lvl3pPr marL="920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Tx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  <a:defRPr sz="1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88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None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0975" indent="-920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defTabSz="4572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Expertise pédagogique liée à </a:t>
            </a:r>
            <a:r>
              <a:rPr lang="fr-FR" sz="2800" b="1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l’intégration du fait européen </a:t>
            </a: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dans les enseignements et à la réalisation du PPE de chaque jeune concerné.</a:t>
            </a:r>
          </a:p>
          <a:p>
            <a:pPr marL="342900" indent="-342900" algn="just" defTabSz="4572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Expertise pédagogique concernant la </a:t>
            </a:r>
            <a:r>
              <a:rPr lang="fr-FR" sz="2800" b="1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reconnaissance des acquis de la formation à l’étranger</a:t>
            </a: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.</a:t>
            </a:r>
          </a:p>
          <a:p>
            <a:pPr marL="342900" indent="-342900" algn="just" defTabSz="4572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Expertise </a:t>
            </a:r>
            <a:r>
              <a:rPr lang="fr-FR" sz="2800" b="1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d’évaluation de la pertinence des actions </a:t>
            </a: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à concevoir et à mettre en œuvre. </a:t>
            </a:r>
          </a:p>
          <a:p>
            <a:pPr marL="342900" indent="-342900" algn="just" defTabSz="4572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Aide à la </a:t>
            </a:r>
            <a:r>
              <a:rPr lang="fr-FR" sz="2800" b="1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formulation des indicateurs de réussite </a:t>
            </a: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de chaque action envisagée, en relation avec les coûts matériels et humains.</a:t>
            </a:r>
          </a:p>
          <a:p>
            <a:pPr marL="342900" indent="-342900" algn="just" defTabSz="4572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Dispositif de </a:t>
            </a:r>
            <a:r>
              <a:rPr lang="fr-FR" sz="2800" b="1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professionnalisation des référents projets européens </a:t>
            </a: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(RPE).</a:t>
            </a:r>
          </a:p>
          <a:p>
            <a:pPr marL="342900" indent="-342900" algn="just" defTabSz="457200" fontAlgn="base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Expertise dans le </a:t>
            </a:r>
            <a:r>
              <a:rPr lang="fr-FR" sz="2800" b="1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montage financier </a:t>
            </a:r>
            <a:r>
              <a:rPr lang="fr-FR" sz="2800">
                <a:solidFill>
                  <a:srgbClr val="636363"/>
                </a:solidFill>
                <a:latin typeface="Roboto" panose="02000000000000000000" pitchFamily="2" charset="0"/>
                <a:cs typeface="Arial" panose="020B0604020202020204" pitchFamily="34" charset="0"/>
              </a:rPr>
              <a:t>des actions de mobilité.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660B9CE-5EEE-CDCD-4E26-6A0A091D0F77}"/>
              </a:ext>
            </a:extLst>
          </p:cNvPr>
          <p:cNvSpPr txBox="1"/>
          <p:nvPr/>
        </p:nvSpPr>
        <p:spPr>
          <a:xfrm>
            <a:off x="1226541" y="1345172"/>
            <a:ext cx="14536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>
                <a:solidFill>
                  <a:schemeClr val="bg2"/>
                </a:solidFill>
                <a:latin typeface="+mj-lt"/>
              </a:rPr>
              <a:t>SPECIFICITE DE L’APPEL A CANDIDATURE –</a:t>
            </a:r>
            <a:r>
              <a:rPr lang="fr-FR" sz="240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fr-FR" sz="2400"/>
              <a:t>Mettre en place des sections d’apprentis à composante européenne ( CAP, Brevet professionnel, Bac pro)</a:t>
            </a:r>
          </a:p>
        </p:txBody>
      </p:sp>
    </p:spTree>
    <p:extLst>
      <p:ext uri="{BB962C8B-B14F-4D97-AF65-F5344CB8AC3E}">
        <p14:creationId xmlns:p14="http://schemas.microsoft.com/office/powerpoint/2010/main" val="440113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383F4F7-0099-433B-93EE-DBD6531840F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46040" y="2029922"/>
            <a:ext cx="14539489" cy="6309974"/>
          </a:xfrm>
        </p:spPr>
        <p:txBody>
          <a:bodyPr/>
          <a:lstStyle/>
          <a:p>
            <a:pPr lvl="0">
              <a:spcBef>
                <a:spcPts val="2200"/>
              </a:spcBef>
            </a:pPr>
            <a:endParaRPr lang="fr-FR" sz="2000" b="1" u="sng">
              <a:solidFill>
                <a:srgbClr val="1D1D1B"/>
              </a:solidFill>
              <a:highlight>
                <a:srgbClr val="FFFF00"/>
              </a:highlight>
              <a:latin typeface="Roboto" panose="02000000000000000000" pitchFamily="2" charset="0"/>
            </a:endParaRPr>
          </a:p>
          <a:p>
            <a:pPr lvl="0">
              <a:spcBef>
                <a:spcPts val="2200"/>
              </a:spcBef>
            </a:pPr>
            <a:r>
              <a:rPr lang="fr-FR" sz="2400" b="1" u="sng">
                <a:solidFill>
                  <a:srgbClr val="1D1D1B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</a:rPr>
              <a:t>Les critères de recevabilité:</a:t>
            </a:r>
          </a:p>
          <a:p>
            <a:pPr lvl="0">
              <a:spcBef>
                <a:spcPts val="2200"/>
              </a:spcBef>
            </a:pPr>
            <a:endParaRPr lang="fr-FR" sz="2400" b="1" u="sng">
              <a:solidFill>
                <a:srgbClr val="1D1D1B"/>
              </a:solidFill>
              <a:effectLst/>
              <a:highlight>
                <a:srgbClr val="FFFF00"/>
              </a:highlight>
              <a:latin typeface="Roboto" panose="02000000000000000000" pitchFamily="2" charset="0"/>
            </a:endParaRPr>
          </a:p>
          <a:p>
            <a:pPr marL="1249363" indent="-34925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rgbClr val="63636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</a:t>
            </a:r>
            <a:r>
              <a:rPr lang="fr-FR" sz="2400">
                <a:solidFill>
                  <a:srgbClr val="63636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candidat</a:t>
            </a:r>
            <a:r>
              <a:rPr lang="fr-FR" sz="2400">
                <a:solidFill>
                  <a:srgbClr val="63636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doit déposer sur la plateforme tous les documents et éléments énumérés dans le cahier des charges</a:t>
            </a:r>
          </a:p>
          <a:p>
            <a:pPr marL="1249363" indent="-34925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>
                <a:solidFill>
                  <a:srgbClr val="63636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dossier de candidature complet doit être déposé sur la plateforme d’appels à projets du CCCA-BTP dans le respect des échéances mentionnées dans le cahier des charges et sur la plateforme.</a:t>
            </a:r>
            <a:endParaRPr lang="fr-FR" sz="2400">
              <a:solidFill>
                <a:srgbClr val="636363"/>
              </a:solidFill>
              <a:effectLst/>
              <a:latin typeface="Roboto" panose="020000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49363" indent="-3492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24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Les dossiers reçus hors délais et/ou incomplets et/ou hors plateforme, et ne respectant pas la liste des pièces demandées dans le cahier des charges ne seront pas analysés.</a:t>
            </a:r>
          </a:p>
          <a:p>
            <a:pPr>
              <a:spcBef>
                <a:spcPts val="1200"/>
              </a:spcBef>
            </a:pPr>
            <a:r>
              <a:rPr lang="fr-FR" sz="18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spcBef>
                <a:spcPts val="1200"/>
              </a:spcBef>
            </a:pPr>
            <a:r>
              <a:rPr lang="fr-FR" sz="1800">
                <a:solidFill>
                  <a:srgbClr val="636363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D52F8E-6372-4763-A9E9-B356B234D4DB}"/>
              </a:ext>
            </a:extLst>
          </p:cNvPr>
          <p:cNvSpPr/>
          <p:nvPr/>
        </p:nvSpPr>
        <p:spPr>
          <a:xfrm>
            <a:off x="1047717" y="1537279"/>
            <a:ext cx="99309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>
                <a:solidFill>
                  <a:schemeClr val="bg2"/>
                </a:solidFill>
                <a:latin typeface="+mj-lt"/>
              </a:rPr>
              <a:t>CONDITIONS D’ELIGIBILITE ET DE RECEVABILITE</a:t>
            </a:r>
          </a:p>
          <a:p>
            <a:endParaRPr lang="fr-FR" sz="2400">
              <a:solidFill>
                <a:schemeClr val="bg2"/>
              </a:solidFill>
            </a:endParaRPr>
          </a:p>
        </p:txBody>
      </p:sp>
      <p:sp>
        <p:nvSpPr>
          <p:cNvPr id="7" name="Rectangle: Rounded Corners 15">
            <a:extLst>
              <a:ext uri="{FF2B5EF4-FFF2-40B4-BE49-F238E27FC236}">
                <a16:creationId xmlns:a16="http://schemas.microsoft.com/office/drawing/2014/main" id="{2AF18219-41BD-4705-B951-2D95A0B97C8B}"/>
              </a:ext>
            </a:extLst>
          </p:cNvPr>
          <p:cNvSpPr/>
          <p:nvPr/>
        </p:nvSpPr>
        <p:spPr>
          <a:xfrm>
            <a:off x="380446" y="1456466"/>
            <a:ext cx="501677" cy="573456"/>
          </a:xfrm>
          <a:prstGeom prst="roundRect">
            <a:avLst>
              <a:gd name="adj" fmla="val 21163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900">
                <a:solidFill>
                  <a:schemeClr val="bg2"/>
                </a:solidFill>
                <a:latin typeface="+mj-lt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6289850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1tLKY5TsIsIV6DkosGLO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1tLKY5TsIsIV6DkosGLO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SUSjCoRZhQkBHHH0Opc8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rCulSe9AgxxyRPMQnIPR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yRBOBzhOHB5dB2eKue6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B8qg92SjKjdKa_iFrOxA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1tLKY5TsIsIV6DkosGLO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L8oIGx_uBDobscNzc.WCg"/>
</p:tagLst>
</file>

<file path=ppt/theme/theme1.xml><?xml version="1.0" encoding="utf-8"?>
<a:theme xmlns:a="http://schemas.openxmlformats.org/drawingml/2006/main" name="CCCA-BTP">
  <a:themeElements>
    <a:clrScheme name="Custom 22">
      <a:dk1>
        <a:srgbClr val="636363"/>
      </a:dk1>
      <a:lt1>
        <a:srgbClr val="FFFFFF"/>
      </a:lt1>
      <a:dk2>
        <a:srgbClr val="FFED00"/>
      </a:dk2>
      <a:lt2>
        <a:srgbClr val="1D1D1B"/>
      </a:lt2>
      <a:accent1>
        <a:srgbClr val="F8F6F5"/>
      </a:accent1>
      <a:accent2>
        <a:srgbClr val="727176"/>
      </a:accent2>
      <a:accent3>
        <a:srgbClr val="A5A5A5"/>
      </a:accent3>
      <a:accent4>
        <a:srgbClr val="BFB5A9"/>
      </a:accent4>
      <a:accent5>
        <a:srgbClr val="E7BE49"/>
      </a:accent5>
      <a:accent6>
        <a:srgbClr val="A2C62E"/>
      </a:accent6>
      <a:hlink>
        <a:srgbClr val="255F8F"/>
      </a:hlink>
      <a:folHlink>
        <a:srgbClr val="884868"/>
      </a:folHlink>
    </a:clrScheme>
    <a:fontScheme name="Custom 9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t"/>
      <a:lstStyle>
        <a:defPPr algn="l">
          <a:defRPr sz="14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accent3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CCABTP_WINLAB_MASQUE_PPT_DMTS_16-9_2705_v1" id="{724C0B91-E368-43C3-8DA5-C9696C13CCBB}" vid="{C0E206B9-CC4C-4CB6-8016-F7151CA316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4D63CC2B1C9241857B4F7BE3457D77" ma:contentTypeVersion="12" ma:contentTypeDescription="Crée un document." ma:contentTypeScope="" ma:versionID="92cc14927485fe6bf0688555fb839216">
  <xsd:schema xmlns:xsd="http://www.w3.org/2001/XMLSchema" xmlns:xs="http://www.w3.org/2001/XMLSchema" xmlns:p="http://schemas.microsoft.com/office/2006/metadata/properties" xmlns:ns2="a0801758-f60a-4422-8ba0-6a223e6dfddd" xmlns:ns3="5ec6e189-1298-4dd2-9a2a-6d860c8191ee" targetNamespace="http://schemas.microsoft.com/office/2006/metadata/properties" ma:root="true" ma:fieldsID="787ea48e35d88ca89ceb6a23d69288f6" ns2:_="" ns3:_="">
    <xsd:import namespace="a0801758-f60a-4422-8ba0-6a223e6dfddd"/>
    <xsd:import namespace="5ec6e189-1298-4dd2-9a2a-6d860c8191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801758-f60a-4422-8ba0-6a223e6df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c6e189-1298-4dd2-9a2a-6d860c8191e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E19616-3006-49F1-B865-975F577C7208}">
  <ds:schemaRefs>
    <ds:schemaRef ds:uri="5ec6e189-1298-4dd2-9a2a-6d860c8191ee"/>
    <ds:schemaRef ds:uri="a0801758-f60a-4422-8ba0-6a223e6dfdd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C4F38D8-5AF5-4723-8B0D-ED82E06CE0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DD6A35-D099-4D79-A384-2648EF23B2C6}">
  <ds:schemaRefs>
    <ds:schemaRef ds:uri="5ec6e189-1298-4dd2-9a2a-6d860c8191ee"/>
    <ds:schemaRef ds:uri="a0801758-f60a-4422-8ba0-6a223e6dfdd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CCCABTP_AAP_MASQUE_PPT_DMTS_16-9_0506_v1</Template>
  <Application>Microsoft Office PowerPoint</Application>
  <PresentationFormat>Custom</PresentationFormat>
  <Slides>15</Slides>
  <Notes>13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CCCA-BTP</vt:lpstr>
      <vt:lpstr> WEBINAIRE  appel a candidatures 21 juin 2022  METTRE EN PLACE DES SECTIONS D’APPRENTIS A COMPOSANTE EUROPEENNE  (CAP, Brevet professionnel et Bac Pro)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UNE HOT LINE Dédiée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APPELS À PROJETS AU CCCA-BTP</dc:title>
  <dc:creator>ARNOULD Astou</dc:creator>
  <cp:revision>1</cp:revision>
  <cp:lastPrinted>2022-02-14T08:17:16Z</cp:lastPrinted>
  <dcterms:created xsi:type="dcterms:W3CDTF">2021-02-22T07:56:57Z</dcterms:created>
  <dcterms:modified xsi:type="dcterms:W3CDTF">2022-06-21T12:13:36Z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0x0101009D4D63CC2B1C9241857B4F7BE3457D77</vt:lpwstr>
  </property>
</Properties>
</file>