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56" r:id="rId2"/>
    <p:sldId id="258" r:id="rId3"/>
    <p:sldId id="265" r:id="rId4"/>
    <p:sldId id="266" r:id="rId5"/>
    <p:sldId id="267" r:id="rId6"/>
    <p:sldId id="268" r:id="rId7"/>
    <p:sldId id="269" r:id="rId8"/>
    <p:sldId id="270" r:id="rId9"/>
    <p:sldId id="271" r:id="rId10"/>
    <p:sldId id="273" r:id="rId11"/>
    <p:sldId id="274" r:id="rId12"/>
    <p:sldId id="261" r:id="rId13"/>
  </p:sldIdLst>
  <p:sldSz cx="16256000" cy="9144000"/>
  <p:notesSz cx="6858000" cy="9144000"/>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1EF"/>
    <a:srgbClr val="FFFF00"/>
    <a:srgbClr val="DAD4CD"/>
    <a:srgbClr val="FFFF4D"/>
    <a:srgbClr val="FFFF99"/>
    <a:srgbClr val="FFFFE5"/>
    <a:srgbClr val="FFFDE5"/>
    <a:srgbClr val="FFFBCC"/>
    <a:srgbClr val="FFF899"/>
    <a:srgbClr val="FFF5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13" autoAdjust="0"/>
    <p:restoredTop sz="94660"/>
  </p:normalViewPr>
  <p:slideViewPr>
    <p:cSldViewPr snapToGrid="0">
      <p:cViewPr varScale="1">
        <p:scale>
          <a:sx n="50" d="100"/>
          <a:sy n="50" d="100"/>
        </p:scale>
        <p:origin x="628" y="4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D2BC8CF-220E-473C-B76F-2639E81AA16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a:extLst>
              <a:ext uri="{FF2B5EF4-FFF2-40B4-BE49-F238E27FC236}">
                <a16:creationId xmlns:a16="http://schemas.microsoft.com/office/drawing/2014/main" id="{CF84FDD5-EB3B-4492-BE24-F4E6BC19090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9A9E58F-F4DF-4176-AC71-237F7F3E2EBF}" type="datetimeFigureOut">
              <a:rPr lang="fr-FR" smtClean="0"/>
              <a:t>06/10/2021</a:t>
            </a:fld>
            <a:endParaRPr lang="fr-FR"/>
          </a:p>
        </p:txBody>
      </p:sp>
      <p:sp>
        <p:nvSpPr>
          <p:cNvPr id="4" name="Footer Placeholder 3">
            <a:extLst>
              <a:ext uri="{FF2B5EF4-FFF2-40B4-BE49-F238E27FC236}">
                <a16:creationId xmlns:a16="http://schemas.microsoft.com/office/drawing/2014/main" id="{B718A2F8-347F-4230-B857-ECAD22B6583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a:extLst>
              <a:ext uri="{FF2B5EF4-FFF2-40B4-BE49-F238E27FC236}">
                <a16:creationId xmlns:a16="http://schemas.microsoft.com/office/drawing/2014/main" id="{33FB3D8A-4E4D-4076-BFF0-D990E5839B7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585E200-771C-4664-B9D4-7492564CEF4C}" type="slidenum">
              <a:rPr lang="fr-FR" smtClean="0"/>
              <a:t>‹N°›</a:t>
            </a:fld>
            <a:endParaRPr lang="fr-FR"/>
          </a:p>
        </p:txBody>
      </p:sp>
    </p:spTree>
    <p:extLst>
      <p:ext uri="{BB962C8B-B14F-4D97-AF65-F5344CB8AC3E}">
        <p14:creationId xmlns:p14="http://schemas.microsoft.com/office/powerpoint/2010/main" val="21591924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1C3837-F882-4D2E-A14F-0BEDE2685376}" type="datetimeFigureOut">
              <a:rPr lang="fr-FR" smtClean="0"/>
              <a:t>06/10/2021</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5705E-B4A9-4A7E-826E-F5AC2209D5D8}" type="slidenum">
              <a:rPr lang="fr-FR" smtClean="0"/>
              <a:t>‹N°›</a:t>
            </a:fld>
            <a:endParaRPr lang="fr-FR"/>
          </a:p>
        </p:txBody>
      </p:sp>
    </p:spTree>
    <p:extLst>
      <p:ext uri="{BB962C8B-B14F-4D97-AF65-F5344CB8AC3E}">
        <p14:creationId xmlns:p14="http://schemas.microsoft.com/office/powerpoint/2010/main" val="238780854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8.png"/><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tags" Target="../tags/tag7.xml"/><Relationship Id="rId7" Type="http://schemas.openxmlformats.org/officeDocument/2006/relationships/image" Target="../media/image9.png"/><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tags" Target="../tags/tag9.xml"/><Relationship Id="rId7" Type="http://schemas.openxmlformats.org/officeDocument/2006/relationships/image" Target="../media/image11.png"/><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tags" Target="../tags/tag11.xml"/><Relationship Id="rId7" Type="http://schemas.openxmlformats.org/officeDocument/2006/relationships/image" Target="../media/image13.png"/><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tags" Target="../tags/tag13.xml"/><Relationship Id="rId7" Type="http://schemas.openxmlformats.org/officeDocument/2006/relationships/image" Target="../media/image15.png"/><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15.xml"/><Relationship Id="rId7" Type="http://schemas.openxmlformats.org/officeDocument/2006/relationships/image" Target="../media/image8.png"/><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1.emf"/><Relationship Id="rId11" Type="http://schemas.openxmlformats.org/officeDocument/2006/relationships/image" Target="../media/image20.svg"/><Relationship Id="rId5" Type="http://schemas.openxmlformats.org/officeDocument/2006/relationships/oleObject" Target="../embeddings/oleObject7.bin"/><Relationship Id="rId10" Type="http://schemas.openxmlformats.org/officeDocument/2006/relationships/image" Target="../media/image19.png"/><Relationship Id="rId4" Type="http://schemas.openxmlformats.org/officeDocument/2006/relationships/slideMaster" Target="../slideMasters/slideMaster1.xml"/><Relationship Id="rId9" Type="http://schemas.openxmlformats.org/officeDocument/2006/relationships/image" Target="../media/image18.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bg>
      <p:bgPr>
        <a:solidFill>
          <a:schemeClr val="tx2"/>
        </a:solidFill>
        <a:effectLst/>
      </p:bgPr>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E1E140AB-2627-48E5-91C3-09597E3BD262}"/>
              </a:ext>
            </a:extLst>
          </p:cNvPr>
          <p:cNvGraphicFramePr>
            <a:graphicFrameLocks noChangeAspect="1"/>
          </p:cNvGraphicFramePr>
          <p:nvPr userDrawn="1">
            <p:custDataLst>
              <p:tags r:id="rId2"/>
            </p:custDataLst>
            <p:extLst>
              <p:ext uri="{D42A27DB-BD31-4B8C-83A1-F6EECF244321}">
                <p14:modId xmlns:p14="http://schemas.microsoft.com/office/powerpoint/2010/main" val="3691045562"/>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3074" name="think-cell Slide" r:id="rId5" imgW="383" imgH="384" progId="TCLayout.ActiveDocument.1">
                  <p:embed/>
                </p:oleObj>
              </mc:Choice>
              <mc:Fallback>
                <p:oleObj name="think-cell Slide" r:id="rId5" imgW="383" imgH="384" progId="TCLayout.ActiveDocument.1">
                  <p:embed/>
                  <p:pic>
                    <p:nvPicPr>
                      <p:cNvPr id="10" name="Object 9" hidden="1">
                        <a:extLst>
                          <a:ext uri="{FF2B5EF4-FFF2-40B4-BE49-F238E27FC236}">
                            <a16:creationId xmlns:a16="http://schemas.microsoft.com/office/drawing/2014/main" id="{E1E140AB-2627-48E5-91C3-09597E3BD262}"/>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C4059176-0B41-4573-A696-2D4F1E2EAF41}"/>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fr-FR" sz="5200" b="0" i="0" baseline="0" dirty="0">
              <a:latin typeface="Arial Black" panose="020B0A04020102020204" pitchFamily="34" charset="0"/>
              <a:ea typeface="+mj-ea"/>
              <a:cs typeface="+mj-cs"/>
              <a:sym typeface="Arial Black" panose="020B0A04020102020204" pitchFamily="34" charset="0"/>
            </a:endParaRPr>
          </a:p>
        </p:txBody>
      </p:sp>
      <p:pic>
        <p:nvPicPr>
          <p:cNvPr id="15" name="Picture 14" descr="A close up of a sign&#10;&#10;Description automatically generated">
            <a:extLst>
              <a:ext uri="{FF2B5EF4-FFF2-40B4-BE49-F238E27FC236}">
                <a16:creationId xmlns:a16="http://schemas.microsoft.com/office/drawing/2014/main" id="{DF4F2C7B-FEEF-4B6B-B759-2FA12FE3011B}"/>
              </a:ext>
            </a:extLst>
          </p:cNvPr>
          <p:cNvPicPr>
            <a:picLocks noChangeAspect="1"/>
          </p:cNvPicPr>
          <p:nvPr userDrawn="1"/>
        </p:nvPicPr>
        <p:blipFill rotWithShape="1">
          <a:blip r:embed="rId7">
            <a:alphaModFix/>
            <a:extLst>
              <a:ext uri="{28A0092B-C50C-407E-A947-70E740481C1C}">
                <a14:useLocalDpi xmlns:a14="http://schemas.microsoft.com/office/drawing/2010/main" val="0"/>
              </a:ext>
            </a:extLst>
          </a:blip>
          <a:srcRect l="16052" t="26452" r="3818" b="4905"/>
          <a:stretch/>
        </p:blipFill>
        <p:spPr>
          <a:xfrm>
            <a:off x="0" y="0"/>
            <a:ext cx="16256000" cy="9144000"/>
          </a:xfrm>
          <a:prstGeom prst="rect">
            <a:avLst/>
          </a:prstGeom>
        </p:spPr>
      </p:pic>
      <p:sp>
        <p:nvSpPr>
          <p:cNvPr id="11" name="Title 10">
            <a:extLst>
              <a:ext uri="{FF2B5EF4-FFF2-40B4-BE49-F238E27FC236}">
                <a16:creationId xmlns:a16="http://schemas.microsoft.com/office/drawing/2014/main" id="{C1ADF7C7-1A25-4DE0-BCB4-FFB3784973BE}"/>
              </a:ext>
            </a:extLst>
          </p:cNvPr>
          <p:cNvSpPr>
            <a:spLocks noGrp="1"/>
          </p:cNvSpPr>
          <p:nvPr>
            <p:ph type="title" hasCustomPrompt="1"/>
          </p:nvPr>
        </p:nvSpPr>
        <p:spPr>
          <a:xfrm>
            <a:off x="5613400" y="2971800"/>
            <a:ext cx="7850667" cy="1767417"/>
          </a:xfrm>
        </p:spPr>
        <p:txBody>
          <a:bodyPr lIns="0" tIns="0" rIns="0" bIns="0" anchor="b">
            <a:noAutofit/>
          </a:bodyPr>
          <a:lstStyle>
            <a:lvl1pPr algn="l">
              <a:lnSpc>
                <a:spcPct val="100000"/>
              </a:lnSpc>
              <a:defRPr sz="5200">
                <a:solidFill>
                  <a:schemeClr val="bg2"/>
                </a:solidFill>
              </a:defRPr>
            </a:lvl1pPr>
          </a:lstStyle>
          <a:p>
            <a:r>
              <a:rPr lang="fr-FR" dirty="0"/>
              <a:t>LES APPELS</a:t>
            </a:r>
            <a:br>
              <a:rPr lang="fr-FR" dirty="0"/>
            </a:br>
            <a:r>
              <a:rPr lang="fr-FR" dirty="0"/>
              <a:t>À PROJETS</a:t>
            </a:r>
            <a:br>
              <a:rPr lang="fr-FR" dirty="0"/>
            </a:br>
            <a:r>
              <a:rPr lang="fr-FR" dirty="0"/>
              <a:t>AU CCCA-BTP</a:t>
            </a:r>
          </a:p>
        </p:txBody>
      </p:sp>
      <p:sp>
        <p:nvSpPr>
          <p:cNvPr id="14" name="Text Placeholder 13">
            <a:extLst>
              <a:ext uri="{FF2B5EF4-FFF2-40B4-BE49-F238E27FC236}">
                <a16:creationId xmlns:a16="http://schemas.microsoft.com/office/drawing/2014/main" id="{D9F43B63-2077-489C-AFC9-B958318152AE}"/>
              </a:ext>
            </a:extLst>
          </p:cNvPr>
          <p:cNvSpPr>
            <a:spLocks noGrp="1"/>
          </p:cNvSpPr>
          <p:nvPr>
            <p:ph type="body" sz="quarter" idx="10" hasCustomPrompt="1"/>
          </p:nvPr>
        </p:nvSpPr>
        <p:spPr>
          <a:xfrm>
            <a:off x="5613400" y="5390750"/>
            <a:ext cx="7850667" cy="1354217"/>
          </a:xfrm>
        </p:spPr>
        <p:txBody>
          <a:bodyPr lIns="0" tIns="0" rIns="0" bIns="0">
            <a:spAutoFit/>
          </a:bodyPr>
          <a:lstStyle>
            <a:lvl1pPr marL="0" indent="0">
              <a:lnSpc>
                <a:spcPct val="100000"/>
              </a:lnSpc>
              <a:spcBef>
                <a:spcPts val="0"/>
              </a:spcBef>
              <a:buNone/>
              <a:defRPr sz="4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fr-FR" noProof="0" dirty="0"/>
              <a:t>Règlement</a:t>
            </a:r>
            <a:r>
              <a:rPr lang="en-US" dirty="0"/>
              <a:t> </a:t>
            </a:r>
            <a:br>
              <a:rPr lang="en-US" dirty="0"/>
            </a:br>
            <a:r>
              <a:rPr lang="en-US" dirty="0"/>
              <a:t>de consultation</a:t>
            </a:r>
          </a:p>
        </p:txBody>
      </p:sp>
      <p:cxnSp>
        <p:nvCxnSpPr>
          <p:cNvPr id="12" name="Straight Connector 11">
            <a:extLst>
              <a:ext uri="{FF2B5EF4-FFF2-40B4-BE49-F238E27FC236}">
                <a16:creationId xmlns:a16="http://schemas.microsoft.com/office/drawing/2014/main" id="{3BB38F7E-6327-4200-AF84-AA1597F03247}"/>
              </a:ext>
            </a:extLst>
          </p:cNvPr>
          <p:cNvCxnSpPr>
            <a:cxnSpLocks/>
          </p:cNvCxnSpPr>
          <p:nvPr userDrawn="1"/>
        </p:nvCxnSpPr>
        <p:spPr>
          <a:xfrm>
            <a:off x="5613400" y="5097780"/>
            <a:ext cx="520700" cy="0"/>
          </a:xfrm>
          <a:prstGeom prst="line">
            <a:avLst/>
          </a:prstGeom>
          <a:ln w="44450" cap="sq">
            <a:solidFill>
              <a:schemeClr val="bg2"/>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8331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3564068881"/>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4098"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sp>
        <p:nvSpPr>
          <p:cNvPr id="7" name="Title 6">
            <a:extLst>
              <a:ext uri="{FF2B5EF4-FFF2-40B4-BE49-F238E27FC236}">
                <a16:creationId xmlns:a16="http://schemas.microsoft.com/office/drawing/2014/main" id="{5E84A14C-54A4-4544-BB85-1B78D5EF5D7F}"/>
              </a:ext>
            </a:extLst>
          </p:cNvPr>
          <p:cNvSpPr>
            <a:spLocks noGrp="1"/>
          </p:cNvSpPr>
          <p:nvPr>
            <p:ph type="title" hasCustomPrompt="1"/>
          </p:nvPr>
        </p:nvSpPr>
        <p:spPr>
          <a:xfrm>
            <a:off x="1272911" y="458559"/>
            <a:ext cx="13710177" cy="609398"/>
          </a:xfrm>
        </p:spPr>
        <p:txBody>
          <a:bodyPr>
            <a:spAutoFit/>
          </a:bodyPr>
          <a:lstStyle>
            <a:lvl1pPr>
              <a:defRPr sz="4400">
                <a:solidFill>
                  <a:schemeClr val="bg2"/>
                </a:solidFill>
              </a:defRPr>
            </a:lvl1pPr>
          </a:lstStyle>
          <a:p>
            <a:r>
              <a:rPr lang="en-US" dirty="0"/>
              <a:t>SOMMAIRE</a:t>
            </a:r>
            <a:endParaRPr lang="fr-FR" dirty="0"/>
          </a:p>
        </p:txBody>
      </p:sp>
      <p:pic>
        <p:nvPicPr>
          <p:cNvPr id="2" name="Graphic 1">
            <a:extLst>
              <a:ext uri="{FF2B5EF4-FFF2-40B4-BE49-F238E27FC236}">
                <a16:creationId xmlns:a16="http://schemas.microsoft.com/office/drawing/2014/main" id="{46D01BF8-4A3D-45DF-8081-5FF1B2B41D21}"/>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l="3598" b="15977"/>
          <a:stretch/>
        </p:blipFill>
        <p:spPr>
          <a:xfrm>
            <a:off x="0" y="2670629"/>
            <a:ext cx="15824352" cy="6473371"/>
          </a:xfrm>
          <a:prstGeom prst="rect">
            <a:avLst/>
          </a:prstGeom>
        </p:spPr>
      </p:pic>
    </p:spTree>
    <p:extLst>
      <p:ext uri="{BB962C8B-B14F-4D97-AF65-F5344CB8AC3E}">
        <p14:creationId xmlns:p14="http://schemas.microsoft.com/office/powerpoint/2010/main" val="2883905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rcalaire">
    <p:bg>
      <p:bgPr>
        <a:solidFill>
          <a:srgbClr val="F3F1EF"/>
        </a:solidFill>
        <a:effectLst/>
      </p:bgPr>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32EEAA00-954D-43A4-B453-09C39ADD1082}"/>
              </a:ext>
            </a:extLst>
          </p:cNvPr>
          <p:cNvGraphicFramePr>
            <a:graphicFrameLocks noChangeAspect="1"/>
          </p:cNvGraphicFramePr>
          <p:nvPr userDrawn="1">
            <p:custDataLst>
              <p:tags r:id="rId2"/>
            </p:custDataLst>
            <p:extLst>
              <p:ext uri="{D42A27DB-BD31-4B8C-83A1-F6EECF244321}">
                <p14:modId xmlns:p14="http://schemas.microsoft.com/office/powerpoint/2010/main" val="1649189749"/>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5122" name="think-cell Slide" r:id="rId5" imgW="383" imgH="384" progId="TCLayout.ActiveDocument.1">
                  <p:embed/>
                </p:oleObj>
              </mc:Choice>
              <mc:Fallback>
                <p:oleObj name="think-cell Slide" r:id="rId5" imgW="383" imgH="384" progId="TCLayout.ActiveDocument.1">
                  <p:embed/>
                  <p:pic>
                    <p:nvPicPr>
                      <p:cNvPr id="10" name="Object 9" hidden="1">
                        <a:extLst>
                          <a:ext uri="{FF2B5EF4-FFF2-40B4-BE49-F238E27FC236}">
                            <a16:creationId xmlns:a16="http://schemas.microsoft.com/office/drawing/2014/main" id="{32EEAA00-954D-43A4-B453-09C39ADD1082}"/>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1A21DA27-D6B3-4CE3-85B3-33E5214348FB}"/>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5400" b="0" i="0" baseline="0" dirty="0">
              <a:latin typeface="Arial Black" panose="020B0A04020102020204" pitchFamily="34" charset="0"/>
              <a:ea typeface="+mj-ea"/>
              <a:cs typeface="+mj-cs"/>
              <a:sym typeface="Arial Black" panose="020B0A04020102020204" pitchFamily="34" charset="0"/>
            </a:endParaRPr>
          </a:p>
        </p:txBody>
      </p:sp>
      <p:sp>
        <p:nvSpPr>
          <p:cNvPr id="18" name="Text Placeholder 13">
            <a:extLst>
              <a:ext uri="{FF2B5EF4-FFF2-40B4-BE49-F238E27FC236}">
                <a16:creationId xmlns:a16="http://schemas.microsoft.com/office/drawing/2014/main" id="{D452311D-D962-49D5-AE2A-C9B9B7F05132}"/>
              </a:ext>
            </a:extLst>
          </p:cNvPr>
          <p:cNvSpPr>
            <a:spLocks noGrp="1"/>
          </p:cNvSpPr>
          <p:nvPr>
            <p:ph type="body" sz="quarter" idx="13" hasCustomPrompt="1"/>
          </p:nvPr>
        </p:nvSpPr>
        <p:spPr>
          <a:xfrm>
            <a:off x="6555248" y="4636293"/>
            <a:ext cx="7850667" cy="1354217"/>
          </a:xfrm>
        </p:spPr>
        <p:txBody>
          <a:bodyPr lIns="0" tIns="0" rIns="0" bIns="0">
            <a:spAutoFit/>
          </a:bodyPr>
          <a:lstStyle>
            <a:lvl1pPr marL="0" indent="0">
              <a:lnSpc>
                <a:spcPct val="100000"/>
              </a:lnSpc>
              <a:spcBef>
                <a:spcPts val="0"/>
              </a:spcBef>
              <a:buNone/>
              <a:defRPr sz="4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fr-FR" noProof="0" dirty="0"/>
              <a:t>Informations</a:t>
            </a:r>
          </a:p>
          <a:p>
            <a:pPr lvl="0"/>
            <a:r>
              <a:rPr lang="fr-FR" noProof="0" dirty="0"/>
              <a:t>générales</a:t>
            </a:r>
            <a:endParaRPr lang="en-US" dirty="0"/>
          </a:p>
        </p:txBody>
      </p:sp>
      <p:sp>
        <p:nvSpPr>
          <p:cNvPr id="24" name="Title 23">
            <a:extLst>
              <a:ext uri="{FF2B5EF4-FFF2-40B4-BE49-F238E27FC236}">
                <a16:creationId xmlns:a16="http://schemas.microsoft.com/office/drawing/2014/main" id="{7818B67F-F611-4CA7-B66D-B09D598D07D6}"/>
              </a:ext>
            </a:extLst>
          </p:cNvPr>
          <p:cNvSpPr>
            <a:spLocks noGrp="1"/>
          </p:cNvSpPr>
          <p:nvPr>
            <p:ph type="title" hasCustomPrompt="1"/>
          </p:nvPr>
        </p:nvSpPr>
        <p:spPr>
          <a:xfrm>
            <a:off x="6555248" y="2668350"/>
            <a:ext cx="7850667" cy="1223926"/>
          </a:xfrm>
        </p:spPr>
        <p:txBody>
          <a:bodyPr lIns="0" tIns="0" rIns="0" bIns="0" anchor="b"/>
          <a:lstStyle>
            <a:lvl1pPr algn="l">
              <a:defRPr sz="5400"/>
            </a:lvl1pPr>
          </a:lstStyle>
          <a:p>
            <a:pPr>
              <a:lnSpc>
                <a:spcPct val="100000"/>
              </a:lnSpc>
            </a:pPr>
            <a:r>
              <a:rPr lang="en-US" dirty="0"/>
              <a:t>PARTIE I</a:t>
            </a:r>
          </a:p>
        </p:txBody>
      </p:sp>
      <p:cxnSp>
        <p:nvCxnSpPr>
          <p:cNvPr id="11" name="Straight Connector 10">
            <a:extLst>
              <a:ext uri="{FF2B5EF4-FFF2-40B4-BE49-F238E27FC236}">
                <a16:creationId xmlns:a16="http://schemas.microsoft.com/office/drawing/2014/main" id="{23849F14-D679-49A7-A569-38F7508413B3}"/>
              </a:ext>
            </a:extLst>
          </p:cNvPr>
          <p:cNvCxnSpPr>
            <a:cxnSpLocks/>
          </p:cNvCxnSpPr>
          <p:nvPr userDrawn="1"/>
        </p:nvCxnSpPr>
        <p:spPr>
          <a:xfrm>
            <a:off x="6555249" y="4337026"/>
            <a:ext cx="598026" cy="0"/>
          </a:xfrm>
          <a:prstGeom prst="line">
            <a:avLst/>
          </a:prstGeom>
          <a:ln w="76200" cap="sq">
            <a:solidFill>
              <a:schemeClr val="bg2"/>
            </a:solidFill>
            <a:round/>
          </a:ln>
        </p:spPr>
        <p:style>
          <a:lnRef idx="1">
            <a:schemeClr val="accent1"/>
          </a:lnRef>
          <a:fillRef idx="0">
            <a:schemeClr val="accent1"/>
          </a:fillRef>
          <a:effectRef idx="0">
            <a:schemeClr val="accent1"/>
          </a:effectRef>
          <a:fontRef idx="minor">
            <a:schemeClr val="tx1"/>
          </a:fontRef>
        </p:style>
      </p:cxnSp>
      <p:pic>
        <p:nvPicPr>
          <p:cNvPr id="14" name="Graphic 13">
            <a:extLst>
              <a:ext uri="{FF2B5EF4-FFF2-40B4-BE49-F238E27FC236}">
                <a16:creationId xmlns:a16="http://schemas.microsoft.com/office/drawing/2014/main" id="{583DB04A-9809-4393-9792-30BB11C12F30}"/>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b="14110"/>
          <a:stretch/>
        </p:blipFill>
        <p:spPr>
          <a:xfrm>
            <a:off x="1576280" y="1385455"/>
            <a:ext cx="12743212" cy="7758545"/>
          </a:xfrm>
          <a:prstGeom prst="rect">
            <a:avLst/>
          </a:prstGeom>
        </p:spPr>
      </p:pic>
    </p:spTree>
    <p:extLst>
      <p:ext uri="{BB962C8B-B14F-4D97-AF65-F5344CB8AC3E}">
        <p14:creationId xmlns:p14="http://schemas.microsoft.com/office/powerpoint/2010/main" val="1339642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 1">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2570793074"/>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6146"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pic>
        <p:nvPicPr>
          <p:cNvPr id="4" name="Graphic 3">
            <a:extLst>
              <a:ext uri="{FF2B5EF4-FFF2-40B4-BE49-F238E27FC236}">
                <a16:creationId xmlns:a16="http://schemas.microsoft.com/office/drawing/2014/main" id="{B93F0479-CF12-4584-B5BE-D6B04BA686A9}"/>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3654898" y="628569"/>
            <a:ext cx="11223152" cy="8115462"/>
          </a:xfrm>
          <a:prstGeom prst="rect">
            <a:avLst/>
          </a:prstGeom>
        </p:spPr>
      </p:pic>
      <p:sp>
        <p:nvSpPr>
          <p:cNvPr id="7" name="Footer Placeholder 4">
            <a:extLst>
              <a:ext uri="{FF2B5EF4-FFF2-40B4-BE49-F238E27FC236}">
                <a16:creationId xmlns:a16="http://schemas.microsoft.com/office/drawing/2014/main" id="{83565B5C-7ABD-43FB-9717-1EBE026B20A4}"/>
              </a:ext>
            </a:extLst>
          </p:cNvPr>
          <p:cNvSpPr>
            <a:spLocks noGrp="1"/>
          </p:cNvSpPr>
          <p:nvPr>
            <p:ph type="ftr" sz="quarter" idx="3"/>
          </p:nvPr>
        </p:nvSpPr>
        <p:spPr>
          <a:xfrm>
            <a:off x="775927" y="8691974"/>
            <a:ext cx="1688666" cy="107722"/>
          </a:xfrm>
          <a:prstGeom prst="rect">
            <a:avLst/>
          </a:prstGeom>
        </p:spPr>
        <p:txBody>
          <a:bodyPr vert="horz" wrap="square" lIns="0" tIns="0" rIns="0" bIns="0" rtlCol="0" anchor="ctr">
            <a:noAutofit/>
          </a:bodyPr>
          <a:lstStyle>
            <a:lvl1pPr algn="l">
              <a:defRPr sz="800">
                <a:solidFill>
                  <a:schemeClr val="tx1"/>
                </a:solidFill>
              </a:defRPr>
            </a:lvl1pPr>
          </a:lstStyle>
          <a:p>
            <a:r>
              <a:rPr lang="fr-FR" dirty="0"/>
              <a:t>PARTIE I — Informations générales</a:t>
            </a:r>
          </a:p>
        </p:txBody>
      </p:sp>
      <p:sp>
        <p:nvSpPr>
          <p:cNvPr id="11" name="Slide Number Placeholder 3">
            <a:extLst>
              <a:ext uri="{FF2B5EF4-FFF2-40B4-BE49-F238E27FC236}">
                <a16:creationId xmlns:a16="http://schemas.microsoft.com/office/drawing/2014/main" id="{C3CAED73-D7A8-481B-9E5B-1EE9E72DF85F}"/>
              </a:ext>
            </a:extLst>
          </p:cNvPr>
          <p:cNvSpPr>
            <a:spLocks noGrp="1"/>
          </p:cNvSpPr>
          <p:nvPr>
            <p:ph type="sldNum" sz="quarter" idx="4"/>
          </p:nvPr>
        </p:nvSpPr>
        <p:spPr>
          <a:xfrm>
            <a:off x="2496909" y="8691973"/>
            <a:ext cx="1438933" cy="107722"/>
          </a:xfrm>
          <a:prstGeom prst="rect">
            <a:avLst/>
          </a:prstGeom>
        </p:spPr>
        <p:txBody>
          <a:bodyPr vert="horz" wrap="none" lIns="0" tIns="45720" rIns="0" bIns="45720" rtlCol="0" anchor="ctr"/>
          <a:lstStyle>
            <a:lvl1pPr algn="l">
              <a:defRPr lang="en-US" sz="800" kern="1200" smtClean="0">
                <a:solidFill>
                  <a:schemeClr val="tx1"/>
                </a:solidFill>
                <a:latin typeface="+mn-lt"/>
                <a:ea typeface="+mn-ea"/>
                <a:cs typeface="+mn-cs"/>
              </a:defRPr>
            </a:lvl1pPr>
          </a:lstStyle>
          <a:p>
            <a:r>
              <a:rPr lang="fr-FR" dirty="0"/>
              <a:t>— Page </a:t>
            </a:r>
            <a:fld id="{6494E666-BBE8-48D7-87C5-2103F8BE7680}" type="slidenum">
              <a:rPr lang="fr-FR" smtClean="0"/>
              <a:pPr/>
              <a:t>‹N°›</a:t>
            </a:fld>
            <a:endParaRPr lang="fr-FR" dirty="0"/>
          </a:p>
        </p:txBody>
      </p:sp>
      <p:sp>
        <p:nvSpPr>
          <p:cNvPr id="13" name="Content Placeholder 2">
            <a:extLst>
              <a:ext uri="{FF2B5EF4-FFF2-40B4-BE49-F238E27FC236}">
                <a16:creationId xmlns:a16="http://schemas.microsoft.com/office/drawing/2014/main" id="{6FA2DC33-53B7-43C7-8A71-DD073B46478A}"/>
              </a:ext>
            </a:extLst>
          </p:cNvPr>
          <p:cNvSpPr>
            <a:spLocks noGrp="1"/>
          </p:cNvSpPr>
          <p:nvPr>
            <p:ph idx="1"/>
          </p:nvPr>
        </p:nvSpPr>
        <p:spPr>
          <a:xfrm>
            <a:off x="7759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2889879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 2">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2315614581"/>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7170"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sp>
        <p:nvSpPr>
          <p:cNvPr id="3" name="Content Placeholder 2"/>
          <p:cNvSpPr>
            <a:spLocks noGrp="1"/>
          </p:cNvSpPr>
          <p:nvPr>
            <p:ph idx="1"/>
          </p:nvPr>
        </p:nvSpPr>
        <p:spPr>
          <a:xfrm>
            <a:off x="7759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0" name="Footer Placeholder 4">
            <a:extLst>
              <a:ext uri="{FF2B5EF4-FFF2-40B4-BE49-F238E27FC236}">
                <a16:creationId xmlns:a16="http://schemas.microsoft.com/office/drawing/2014/main" id="{85A66F3D-A8BD-48D3-9E90-F727B4C6EEF8}"/>
              </a:ext>
            </a:extLst>
          </p:cNvPr>
          <p:cNvSpPr>
            <a:spLocks noGrp="1"/>
          </p:cNvSpPr>
          <p:nvPr>
            <p:ph type="ftr" sz="quarter" idx="3"/>
          </p:nvPr>
        </p:nvSpPr>
        <p:spPr>
          <a:xfrm>
            <a:off x="775927" y="8691974"/>
            <a:ext cx="1688666" cy="107722"/>
          </a:xfrm>
          <a:prstGeom prst="rect">
            <a:avLst/>
          </a:prstGeom>
        </p:spPr>
        <p:txBody>
          <a:bodyPr vert="horz" wrap="square" lIns="0" tIns="0" rIns="0" bIns="0" rtlCol="0" anchor="ctr">
            <a:noAutofit/>
          </a:bodyPr>
          <a:lstStyle>
            <a:lvl1pPr algn="l">
              <a:defRPr sz="800">
                <a:solidFill>
                  <a:schemeClr val="tx1"/>
                </a:solidFill>
              </a:defRPr>
            </a:lvl1pPr>
          </a:lstStyle>
          <a:p>
            <a:r>
              <a:rPr lang="fr-FR" dirty="0"/>
              <a:t>PARTIE I — Informations générales</a:t>
            </a:r>
          </a:p>
        </p:txBody>
      </p:sp>
      <p:sp>
        <p:nvSpPr>
          <p:cNvPr id="13" name="Slide Number Placeholder 3">
            <a:extLst>
              <a:ext uri="{FF2B5EF4-FFF2-40B4-BE49-F238E27FC236}">
                <a16:creationId xmlns:a16="http://schemas.microsoft.com/office/drawing/2014/main" id="{327E4320-0C31-4704-BFCC-30E93111BA07}"/>
              </a:ext>
            </a:extLst>
          </p:cNvPr>
          <p:cNvSpPr>
            <a:spLocks noGrp="1"/>
          </p:cNvSpPr>
          <p:nvPr>
            <p:ph type="sldNum" sz="quarter" idx="4"/>
          </p:nvPr>
        </p:nvSpPr>
        <p:spPr>
          <a:xfrm>
            <a:off x="2496909" y="8691973"/>
            <a:ext cx="1438933" cy="107722"/>
          </a:xfrm>
          <a:prstGeom prst="rect">
            <a:avLst/>
          </a:prstGeom>
        </p:spPr>
        <p:txBody>
          <a:bodyPr vert="horz" wrap="none" lIns="0" tIns="45720" rIns="0" bIns="45720" rtlCol="0" anchor="ctr"/>
          <a:lstStyle>
            <a:lvl1pPr algn="l">
              <a:defRPr lang="en-US" sz="800" kern="1200" smtClean="0">
                <a:solidFill>
                  <a:schemeClr val="tx1"/>
                </a:solidFill>
                <a:latin typeface="+mn-lt"/>
                <a:ea typeface="+mn-ea"/>
                <a:cs typeface="+mn-cs"/>
              </a:defRPr>
            </a:lvl1pPr>
          </a:lstStyle>
          <a:p>
            <a:r>
              <a:rPr lang="fr-FR" dirty="0"/>
              <a:t>— Page </a:t>
            </a:r>
            <a:fld id="{6494E666-BBE8-48D7-87C5-2103F8BE7680}" type="slidenum">
              <a:rPr lang="fr-FR" smtClean="0"/>
              <a:pPr/>
              <a:t>‹N°›</a:t>
            </a:fld>
            <a:endParaRPr lang="fr-FR" dirty="0"/>
          </a:p>
        </p:txBody>
      </p:sp>
      <p:pic>
        <p:nvPicPr>
          <p:cNvPr id="5" name="Graphic 4">
            <a:extLst>
              <a:ext uri="{FF2B5EF4-FFF2-40B4-BE49-F238E27FC236}">
                <a16:creationId xmlns:a16="http://schemas.microsoft.com/office/drawing/2014/main" id="{D555E04C-57B6-4153-990C-A08B9A0FF00B}"/>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t="17800"/>
          <a:stretch/>
        </p:blipFill>
        <p:spPr>
          <a:xfrm>
            <a:off x="4102100" y="0"/>
            <a:ext cx="8966200" cy="1507548"/>
          </a:xfrm>
          <a:prstGeom prst="rect">
            <a:avLst/>
          </a:prstGeom>
        </p:spPr>
      </p:pic>
      <p:sp>
        <p:nvSpPr>
          <p:cNvPr id="17" name="Content Placeholder 2">
            <a:extLst>
              <a:ext uri="{FF2B5EF4-FFF2-40B4-BE49-F238E27FC236}">
                <a16:creationId xmlns:a16="http://schemas.microsoft.com/office/drawing/2014/main" id="{9AAEB611-13DC-48E9-95CB-392307829A02}"/>
              </a:ext>
            </a:extLst>
          </p:cNvPr>
          <p:cNvSpPr>
            <a:spLocks noGrp="1"/>
          </p:cNvSpPr>
          <p:nvPr>
            <p:ph idx="11"/>
          </p:nvPr>
        </p:nvSpPr>
        <p:spPr>
          <a:xfrm>
            <a:off x="83578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743680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In">
    <p:bg>
      <p:bgPr>
        <a:solidFill>
          <a:schemeClr val="tx2"/>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0EEA40D-BA33-4F1F-9EE5-753DF110C17A}"/>
              </a:ext>
            </a:extLst>
          </p:cNvPr>
          <p:cNvGraphicFramePr>
            <a:graphicFrameLocks noChangeAspect="1"/>
          </p:cNvGraphicFramePr>
          <p:nvPr userDrawn="1">
            <p:custDataLst>
              <p:tags r:id="rId2"/>
            </p:custDataLst>
            <p:extLst>
              <p:ext uri="{D42A27DB-BD31-4B8C-83A1-F6EECF244321}">
                <p14:modId xmlns:p14="http://schemas.microsoft.com/office/powerpoint/2010/main" val="3607797838"/>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8194" name="think-cell Slide" r:id="rId5" imgW="383" imgH="384" progId="TCLayout.ActiveDocument.1">
                  <p:embed/>
                </p:oleObj>
              </mc:Choice>
              <mc:Fallback>
                <p:oleObj name="think-cell Slide" r:id="rId5" imgW="383" imgH="384" progId="TCLayout.ActiveDocument.1">
                  <p:embed/>
                  <p:pic>
                    <p:nvPicPr>
                      <p:cNvPr id="7" name="Object 6" hidden="1">
                        <a:extLst>
                          <a:ext uri="{FF2B5EF4-FFF2-40B4-BE49-F238E27FC236}">
                            <a16:creationId xmlns:a16="http://schemas.microsoft.com/office/drawing/2014/main" id="{60EEA40D-BA33-4F1F-9EE5-753DF110C17A}"/>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65CB5D1D-7F31-481F-993E-9134336BB995}"/>
              </a:ext>
            </a:extLst>
          </p:cNvPr>
          <p:cNvSpPr/>
          <p:nvPr userDrawn="1">
            <p:custDataLst>
              <p:tags r:id="rId3"/>
            </p:custDataLst>
          </p:nvPr>
        </p:nvSpPr>
        <p:spPr>
          <a:xfrm>
            <a:off x="0" y="0"/>
            <a:ext cx="376296"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pPr marL="0" lvl="0" indent="0" algn="l"/>
            <a:endParaRPr lang="fr-FR" sz="1300" b="0" i="0" baseline="0" dirty="0">
              <a:latin typeface="Arial Black" panose="020B0A04020102020204" pitchFamily="34" charset="0"/>
              <a:ea typeface="+mj-ea"/>
              <a:cs typeface="+mj-cs"/>
              <a:sym typeface="Arial Black" panose="020B0A04020102020204" pitchFamily="34" charset="0"/>
            </a:endParaRPr>
          </a:p>
        </p:txBody>
      </p:sp>
      <p:pic>
        <p:nvPicPr>
          <p:cNvPr id="26" name="Picture 25" descr="A close up of a sign&#10;&#10;Description automatically generated">
            <a:extLst>
              <a:ext uri="{FF2B5EF4-FFF2-40B4-BE49-F238E27FC236}">
                <a16:creationId xmlns:a16="http://schemas.microsoft.com/office/drawing/2014/main" id="{82238798-8413-4125-AE5F-B991C85C10CF}"/>
              </a:ext>
            </a:extLst>
          </p:cNvPr>
          <p:cNvPicPr>
            <a:picLocks noChangeAspect="1"/>
          </p:cNvPicPr>
          <p:nvPr userDrawn="1"/>
        </p:nvPicPr>
        <p:blipFill rotWithShape="1">
          <a:blip r:embed="rId7">
            <a:alphaModFix/>
            <a:extLst>
              <a:ext uri="{28A0092B-C50C-407E-A947-70E740481C1C}">
                <a14:useLocalDpi xmlns:a14="http://schemas.microsoft.com/office/drawing/2010/main" val="0"/>
              </a:ext>
            </a:extLst>
          </a:blip>
          <a:srcRect l="16052" t="26452" r="3818" b="4905"/>
          <a:stretch/>
        </p:blipFill>
        <p:spPr>
          <a:xfrm>
            <a:off x="0" y="0"/>
            <a:ext cx="16256000" cy="9144000"/>
          </a:xfrm>
          <a:prstGeom prst="rect">
            <a:avLst/>
          </a:prstGeom>
        </p:spPr>
      </p:pic>
      <p:sp>
        <p:nvSpPr>
          <p:cNvPr id="11" name="Rectangle 10">
            <a:extLst>
              <a:ext uri="{FF2B5EF4-FFF2-40B4-BE49-F238E27FC236}">
                <a16:creationId xmlns:a16="http://schemas.microsoft.com/office/drawing/2014/main" id="{A4570170-EB70-4D92-B904-F039DAFAEC12}"/>
              </a:ext>
            </a:extLst>
          </p:cNvPr>
          <p:cNvSpPr/>
          <p:nvPr userDrawn="1"/>
        </p:nvSpPr>
        <p:spPr>
          <a:xfrm>
            <a:off x="342900" y="4914900"/>
            <a:ext cx="13258800" cy="4229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p>
        </p:txBody>
      </p:sp>
      <p:sp>
        <p:nvSpPr>
          <p:cNvPr id="27" name="Rectangle 26">
            <a:extLst>
              <a:ext uri="{FF2B5EF4-FFF2-40B4-BE49-F238E27FC236}">
                <a16:creationId xmlns:a16="http://schemas.microsoft.com/office/drawing/2014/main" id="{8EBCD8C4-839F-4739-B3DF-E0F6C3BFECE6}"/>
              </a:ext>
            </a:extLst>
          </p:cNvPr>
          <p:cNvSpPr/>
          <p:nvPr userDrawn="1"/>
        </p:nvSpPr>
        <p:spPr>
          <a:xfrm>
            <a:off x="11601450" y="0"/>
            <a:ext cx="4654550" cy="4229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p>
        </p:txBody>
      </p:sp>
      <p:grpSp>
        <p:nvGrpSpPr>
          <p:cNvPr id="13" name="Group 12">
            <a:extLst>
              <a:ext uri="{FF2B5EF4-FFF2-40B4-BE49-F238E27FC236}">
                <a16:creationId xmlns:a16="http://schemas.microsoft.com/office/drawing/2014/main" id="{DAE3B049-C7F2-428D-A574-C976F2C0ECC8}"/>
              </a:ext>
            </a:extLst>
          </p:cNvPr>
          <p:cNvGrpSpPr>
            <a:grpSpLocks/>
          </p:cNvGrpSpPr>
          <p:nvPr userDrawn="1"/>
        </p:nvGrpSpPr>
        <p:grpSpPr>
          <a:xfrm>
            <a:off x="5859648" y="2482019"/>
            <a:ext cx="4536703" cy="4087489"/>
            <a:chOff x="2172947" y="3498019"/>
            <a:chExt cx="2500387" cy="2252804"/>
          </a:xfrm>
        </p:grpSpPr>
        <p:sp>
          <p:nvSpPr>
            <p:cNvPr id="14" name="Title 18">
              <a:extLst>
                <a:ext uri="{FF2B5EF4-FFF2-40B4-BE49-F238E27FC236}">
                  <a16:creationId xmlns:a16="http://schemas.microsoft.com/office/drawing/2014/main" id="{5D3BC2E7-25B4-4C22-924E-1CF22A72751E}"/>
                </a:ext>
              </a:extLst>
            </p:cNvPr>
            <p:cNvSpPr txBox="1">
              <a:spLocks/>
            </p:cNvSpPr>
            <p:nvPr userDrawn="1"/>
          </p:nvSpPr>
          <p:spPr>
            <a:xfrm>
              <a:off x="2380519" y="3498019"/>
              <a:ext cx="2093512" cy="199331"/>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r>
                <a:rPr lang="fr-FR" sz="2231" dirty="0">
                  <a:solidFill>
                    <a:schemeClr val="bg2"/>
                  </a:solidFill>
                </a:rPr>
                <a:t>RENDEZ-VOUS SUR</a:t>
              </a:r>
            </a:p>
          </p:txBody>
        </p:sp>
        <p:sp>
          <p:nvSpPr>
            <p:cNvPr id="15" name="Title 18">
              <a:extLst>
                <a:ext uri="{FF2B5EF4-FFF2-40B4-BE49-F238E27FC236}">
                  <a16:creationId xmlns:a16="http://schemas.microsoft.com/office/drawing/2014/main" id="{FE0D4F17-5A52-4DC4-A20B-365EB1B2EDC0}"/>
                </a:ext>
              </a:extLst>
            </p:cNvPr>
            <p:cNvSpPr txBox="1">
              <a:spLocks/>
            </p:cNvSpPr>
            <p:nvPr userDrawn="1"/>
          </p:nvSpPr>
          <p:spPr>
            <a:xfrm>
              <a:off x="2353763" y="3883782"/>
              <a:ext cx="2093512" cy="199331"/>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r>
                <a:rPr lang="fr-FR" sz="2231" b="1" dirty="0">
                  <a:solidFill>
                    <a:schemeClr val="bg2"/>
                  </a:solidFill>
                  <a:latin typeface="+mn-lt"/>
                </a:rPr>
                <a:t>www.url.com </a:t>
              </a:r>
            </a:p>
          </p:txBody>
        </p:sp>
        <p:sp>
          <p:nvSpPr>
            <p:cNvPr id="17" name="Title 18">
              <a:extLst>
                <a:ext uri="{FF2B5EF4-FFF2-40B4-BE49-F238E27FC236}">
                  <a16:creationId xmlns:a16="http://schemas.microsoft.com/office/drawing/2014/main" id="{A3B18B8F-B0DD-4604-9BFE-027517B99494}"/>
                </a:ext>
              </a:extLst>
            </p:cNvPr>
            <p:cNvSpPr txBox="1">
              <a:spLocks/>
            </p:cNvSpPr>
            <p:nvPr userDrawn="1"/>
          </p:nvSpPr>
          <p:spPr>
            <a:xfrm>
              <a:off x="2172947" y="4226287"/>
              <a:ext cx="2488481" cy="433067"/>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lnSpc>
                  <a:spcPct val="100000"/>
                </a:lnSpc>
              </a:pPr>
              <a:r>
                <a:rPr lang="fr-FR" sz="2231" b="1" kern="1200" noProof="0" dirty="0">
                  <a:solidFill>
                    <a:schemeClr val="bg2"/>
                  </a:solidFill>
                  <a:latin typeface="+mn-lt"/>
                  <a:ea typeface="+mj-ea"/>
                  <a:cs typeface="+mj-cs"/>
                </a:rPr>
                <a:t>Pour plus d'informations, contactez le CCCA-BTP</a:t>
              </a:r>
            </a:p>
          </p:txBody>
        </p:sp>
        <p:sp>
          <p:nvSpPr>
            <p:cNvPr id="18" name="Title 18">
              <a:extLst>
                <a:ext uri="{FF2B5EF4-FFF2-40B4-BE49-F238E27FC236}">
                  <a16:creationId xmlns:a16="http://schemas.microsoft.com/office/drawing/2014/main" id="{0783AE0D-9E2D-4BEC-8581-0CBCBDE59856}"/>
                </a:ext>
              </a:extLst>
            </p:cNvPr>
            <p:cNvSpPr txBox="1">
              <a:spLocks/>
            </p:cNvSpPr>
            <p:nvPr userDrawn="1"/>
          </p:nvSpPr>
          <p:spPr>
            <a:xfrm>
              <a:off x="2184853" y="4602204"/>
              <a:ext cx="2488481" cy="824665"/>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lnSpc>
                  <a:spcPct val="100000"/>
                </a:lnSpc>
              </a:pPr>
              <a:r>
                <a:rPr lang="fr-FR" sz="2231" b="0" kern="1200" dirty="0">
                  <a:solidFill>
                    <a:schemeClr val="bg2"/>
                  </a:solidFill>
                  <a:latin typeface="+mn-lt"/>
                  <a:ea typeface="+mj-ea"/>
                  <a:cs typeface="+mj-cs"/>
                </a:rPr>
                <a:t>19, rue du Père Corentin</a:t>
              </a:r>
              <a:br>
                <a:rPr lang="fr-FR" sz="2231" b="0" kern="1200" dirty="0">
                  <a:solidFill>
                    <a:schemeClr val="bg2"/>
                  </a:solidFill>
                  <a:latin typeface="+mn-lt"/>
                  <a:ea typeface="+mj-ea"/>
                  <a:cs typeface="+mj-cs"/>
                </a:rPr>
              </a:br>
              <a:r>
                <a:rPr lang="fr-FR" sz="2231" b="0" kern="1200" dirty="0">
                  <a:solidFill>
                    <a:schemeClr val="bg2"/>
                  </a:solidFill>
                  <a:latin typeface="+mn-lt"/>
                  <a:ea typeface="+mj-ea"/>
                  <a:cs typeface="+mj-cs"/>
                </a:rPr>
                <a:t>75 014 Paris</a:t>
              </a:r>
            </a:p>
            <a:p>
              <a:pPr marL="0" indent="0">
                <a:lnSpc>
                  <a:spcPct val="100000"/>
                </a:lnSpc>
              </a:pPr>
              <a:endParaRPr lang="fr-FR" sz="2231" b="0" kern="1200" dirty="0">
                <a:solidFill>
                  <a:schemeClr val="bg2"/>
                </a:solidFill>
                <a:latin typeface="+mn-lt"/>
                <a:ea typeface="+mj-ea"/>
                <a:cs typeface="+mj-cs"/>
              </a:endParaRPr>
            </a:p>
            <a:p>
              <a:pPr marL="0" indent="0">
                <a:lnSpc>
                  <a:spcPct val="100000"/>
                </a:lnSpc>
              </a:pPr>
              <a:r>
                <a:rPr lang="fr-FR" sz="2231" b="1" kern="1200" dirty="0">
                  <a:solidFill>
                    <a:schemeClr val="bg2"/>
                  </a:solidFill>
                  <a:latin typeface="+mn-lt"/>
                  <a:ea typeface="+mj-ea"/>
                  <a:cs typeface="+mj-cs"/>
                </a:rPr>
                <a:t>www.ccca-btp.fr</a:t>
              </a:r>
            </a:p>
          </p:txBody>
        </p:sp>
        <p:pic>
          <p:nvPicPr>
            <p:cNvPr id="19" name="Graphic 18">
              <a:extLst>
                <a:ext uri="{FF2B5EF4-FFF2-40B4-BE49-F238E27FC236}">
                  <a16:creationId xmlns:a16="http://schemas.microsoft.com/office/drawing/2014/main" id="{63CB35CF-DA33-43FC-AA3D-AC9A417D0A54}"/>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2705756" y="5560950"/>
              <a:ext cx="1443037" cy="189873"/>
            </a:xfrm>
            <a:prstGeom prst="rect">
              <a:avLst/>
            </a:prstGeom>
          </p:spPr>
        </p:pic>
      </p:grpSp>
      <p:pic>
        <p:nvPicPr>
          <p:cNvPr id="29" name="Graphic 28">
            <a:extLst>
              <a:ext uri="{FF2B5EF4-FFF2-40B4-BE49-F238E27FC236}">
                <a16:creationId xmlns:a16="http://schemas.microsoft.com/office/drawing/2014/main" id="{6761285C-E930-4F4C-9944-7828A59D7D87}"/>
              </a:ext>
            </a:extLst>
          </p:cNvPr>
          <p:cNvPicPr>
            <a:picLocks noChangeAspect="1"/>
          </p:cNvPicPr>
          <p:nvPr userDrawn="1"/>
        </p:nvPicPr>
        <p:blipFill rotWithShape="1">
          <a:blip r:embed="rId10">
            <a:extLst>
              <a:ext uri="{96DAC541-7B7A-43D3-8B79-37D633B846F1}">
                <asvg:svgBlip xmlns:asvg="http://schemas.microsoft.com/office/drawing/2016/SVG/main" r:embed="rId11"/>
              </a:ext>
            </a:extLst>
          </a:blip>
          <a:srcRect b="21030"/>
          <a:stretch/>
        </p:blipFill>
        <p:spPr>
          <a:xfrm>
            <a:off x="4121150" y="939251"/>
            <a:ext cx="9194800" cy="8204749"/>
          </a:xfrm>
          <a:prstGeom prst="rect">
            <a:avLst/>
          </a:prstGeom>
        </p:spPr>
      </p:pic>
    </p:spTree>
    <p:extLst>
      <p:ext uri="{BB962C8B-B14F-4D97-AF65-F5344CB8AC3E}">
        <p14:creationId xmlns:p14="http://schemas.microsoft.com/office/powerpoint/2010/main" val="1263790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image" Target="../media/image2.png"/><Relationship Id="rId18" Type="http://schemas.openxmlformats.org/officeDocument/2006/relationships/image" Target="../media/image7.sv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1.emf"/><Relationship Id="rId17" Type="http://schemas.openxmlformats.org/officeDocument/2006/relationships/image" Target="../media/image6.png"/><Relationship Id="rId2" Type="http://schemas.openxmlformats.org/officeDocument/2006/relationships/slideLayout" Target="../slideLayouts/slideLayout2.xml"/><Relationship Id="rId16" Type="http://schemas.openxmlformats.org/officeDocument/2006/relationships/image" Target="../media/image5.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3.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BDCC86E2-1A17-4A0D-BE33-35927680E499}"/>
              </a:ext>
            </a:extLst>
          </p:cNvPr>
          <p:cNvGraphicFramePr>
            <a:graphicFrameLocks noChangeAspect="1"/>
          </p:cNvGraphicFramePr>
          <p:nvPr userDrawn="1">
            <p:custDataLst>
              <p:tags r:id="rId9"/>
            </p:custDataLst>
            <p:extLst>
              <p:ext uri="{D42A27DB-BD31-4B8C-83A1-F6EECF244321}">
                <p14:modId xmlns:p14="http://schemas.microsoft.com/office/powerpoint/2010/main" val="2589992342"/>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2050" name="think-cell Slide" r:id="rId11" imgW="383" imgH="384" progId="TCLayout.ActiveDocument.1">
                  <p:embed/>
                </p:oleObj>
              </mc:Choice>
              <mc:Fallback>
                <p:oleObj name="think-cell Slide" r:id="rId11" imgW="383" imgH="384" progId="TCLayout.ActiveDocument.1">
                  <p:embed/>
                  <p:pic>
                    <p:nvPicPr>
                      <p:cNvPr id="8" name="Object 7" hidden="1">
                        <a:extLst>
                          <a:ext uri="{FF2B5EF4-FFF2-40B4-BE49-F238E27FC236}">
                            <a16:creationId xmlns:a16="http://schemas.microsoft.com/office/drawing/2014/main" id="{BDCC86E2-1A17-4A0D-BE33-35927680E499}"/>
                          </a:ext>
                        </a:extLst>
                      </p:cNvPr>
                      <p:cNvPicPr/>
                      <p:nvPr/>
                    </p:nvPicPr>
                    <p:blipFill>
                      <a:blip r:embed="rId12"/>
                      <a:stretch>
                        <a:fillRect/>
                      </a:stretch>
                    </p:blipFill>
                    <p:spPr>
                      <a:xfrm>
                        <a:off x="3764" y="1588"/>
                        <a:ext cx="3764"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D3048AC-2FED-4DCC-BBC7-56AAEE85E892}"/>
              </a:ext>
            </a:extLst>
          </p:cNvPr>
          <p:cNvSpPr/>
          <p:nvPr userDrawn="1">
            <p:custDataLst>
              <p:tags r:id="rId10"/>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Arial Black" panose="020B0A04020102020204" pitchFamily="34" charset="0"/>
              <a:ea typeface="+mj-ea"/>
              <a:cs typeface="+mj-cs"/>
              <a:sym typeface="Arial Black" panose="020B0A04020102020204" pitchFamily="34" charset="0"/>
            </a:endParaRPr>
          </a:p>
        </p:txBody>
      </p:sp>
      <p:pic>
        <p:nvPicPr>
          <p:cNvPr id="17" name="Graphic 16">
            <a:extLst>
              <a:ext uri="{FF2B5EF4-FFF2-40B4-BE49-F238E27FC236}">
                <a16:creationId xmlns:a16="http://schemas.microsoft.com/office/drawing/2014/main" id="{023527CA-CE88-4070-BBFF-3C3DC5B54EBF}"/>
              </a:ext>
            </a:extLst>
          </p:cNvPr>
          <p:cNvPicPr>
            <a:picLocks noChangeAspect="1"/>
          </p:cNvPicPr>
          <p:nvPr userDrawn="1"/>
        </p:nvPicPr>
        <p:blipFill rotWithShape="1">
          <a:blip r:embed="rId13">
            <a:extLst>
              <a:ext uri="{96DAC541-7B7A-43D3-8B79-37D633B846F1}">
                <asvg:svgBlip xmlns:asvg="http://schemas.microsoft.com/office/drawing/2016/SVG/main" r:embed="rId14"/>
              </a:ext>
            </a:extLst>
          </a:blip>
          <a:srcRect l="68262" t="24663" r="7656" b="43256"/>
          <a:stretch/>
        </p:blipFill>
        <p:spPr>
          <a:xfrm>
            <a:off x="14804303" y="8021782"/>
            <a:ext cx="1437842" cy="1122218"/>
          </a:xfrm>
          <a:prstGeom prst="rect">
            <a:avLst/>
          </a:prstGeom>
        </p:spPr>
      </p:pic>
      <p:sp>
        <p:nvSpPr>
          <p:cNvPr id="2" name="Title Placeholder 1"/>
          <p:cNvSpPr>
            <a:spLocks noGrp="1"/>
          </p:cNvSpPr>
          <p:nvPr>
            <p:ph type="title"/>
          </p:nvPr>
        </p:nvSpPr>
        <p:spPr>
          <a:xfrm>
            <a:off x="1117602" y="486837"/>
            <a:ext cx="14020800" cy="486834"/>
          </a:xfrm>
          <a:prstGeom prst="rect">
            <a:avLst/>
          </a:prstGeom>
        </p:spPr>
        <p:txBody>
          <a:bodyPr vert="horz" lIns="0" tIns="0" rIns="0" bIns="0" rtlCol="0" anchor="ctr">
            <a:noAutofit/>
          </a:bodyPr>
          <a:lstStyle/>
          <a:p>
            <a:r>
              <a:rPr lang="en-US" dirty="0" err="1"/>
              <a:t>Titre</a:t>
            </a:r>
            <a:endParaRPr lang="en-US" dirty="0"/>
          </a:p>
        </p:txBody>
      </p:sp>
      <p:sp>
        <p:nvSpPr>
          <p:cNvPr id="3" name="Text Placeholder 2"/>
          <p:cNvSpPr>
            <a:spLocks noGrp="1"/>
          </p:cNvSpPr>
          <p:nvPr>
            <p:ph type="body" idx="1"/>
          </p:nvPr>
        </p:nvSpPr>
        <p:spPr>
          <a:xfrm>
            <a:off x="1272914" y="1548000"/>
            <a:ext cx="13710177" cy="6552000"/>
          </a:xfrm>
          <a:prstGeom prst="rect">
            <a:avLst/>
          </a:prstGeom>
        </p:spPr>
        <p:txBody>
          <a:bodyPr vert="horz" lIns="0" tIns="0" rIns="0" bIns="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3"/>
          </p:nvPr>
        </p:nvSpPr>
        <p:spPr>
          <a:xfrm>
            <a:off x="840220" y="8892000"/>
            <a:ext cx="3533113" cy="107722"/>
          </a:xfrm>
          <a:prstGeom prst="rect">
            <a:avLst/>
          </a:prstGeom>
        </p:spPr>
        <p:txBody>
          <a:bodyPr vert="horz" wrap="square" lIns="0" tIns="0" rIns="0" bIns="0" rtlCol="0" anchor="ctr">
            <a:noAutofit/>
          </a:bodyPr>
          <a:lstStyle>
            <a:lvl1pPr algn="l">
              <a:defRPr sz="700">
                <a:solidFill>
                  <a:schemeClr val="tx1"/>
                </a:solidFill>
              </a:defRPr>
            </a:lvl1pPr>
          </a:lstStyle>
          <a:p>
            <a:r>
              <a:rPr lang="fr-FR" dirty="0"/>
              <a:t>PARTIE I — Informations générales</a:t>
            </a:r>
          </a:p>
        </p:txBody>
      </p:sp>
      <p:sp>
        <p:nvSpPr>
          <p:cNvPr id="4" name="Slide Number Placeholder 3">
            <a:extLst>
              <a:ext uri="{FF2B5EF4-FFF2-40B4-BE49-F238E27FC236}">
                <a16:creationId xmlns:a16="http://schemas.microsoft.com/office/drawing/2014/main" id="{3DE78F7E-C7D7-4C92-A4AB-EEE55EB0388D}"/>
              </a:ext>
            </a:extLst>
          </p:cNvPr>
          <p:cNvSpPr>
            <a:spLocks noGrp="1"/>
          </p:cNvSpPr>
          <p:nvPr>
            <p:ph type="sldNum" sz="quarter" idx="4"/>
          </p:nvPr>
        </p:nvSpPr>
        <p:spPr>
          <a:xfrm>
            <a:off x="4373334" y="8891999"/>
            <a:ext cx="1438933" cy="107722"/>
          </a:xfrm>
          <a:prstGeom prst="rect">
            <a:avLst/>
          </a:prstGeom>
        </p:spPr>
        <p:txBody>
          <a:bodyPr vert="horz" wrap="none" lIns="0" tIns="45720" rIns="0" bIns="45720" rtlCol="0" anchor="ctr"/>
          <a:lstStyle>
            <a:lvl1pPr algn="r">
              <a:defRPr lang="en-US" sz="700" kern="1200" smtClean="0">
                <a:solidFill>
                  <a:schemeClr val="tx1"/>
                </a:solidFill>
                <a:latin typeface="+mn-lt"/>
                <a:ea typeface="+mn-ea"/>
                <a:cs typeface="+mn-cs"/>
              </a:defRPr>
            </a:lvl1pPr>
          </a:lstStyle>
          <a:p>
            <a:pPr algn="l"/>
            <a:r>
              <a:rPr lang="fr-FR" dirty="0"/>
              <a:t>— Page </a:t>
            </a:r>
            <a:fld id="{0DFF9B82-40B0-41A4-8542-804EED9D7441}" type="slidenum">
              <a:rPr lang="fr-FR" smtClean="0"/>
              <a:pPr algn="l"/>
              <a:t>‹N°›</a:t>
            </a:fld>
            <a:endParaRPr lang="fr-FR" dirty="0"/>
          </a:p>
        </p:txBody>
      </p:sp>
      <p:pic>
        <p:nvPicPr>
          <p:cNvPr id="16" name="Graphic 15">
            <a:extLst>
              <a:ext uri="{FF2B5EF4-FFF2-40B4-BE49-F238E27FC236}">
                <a16:creationId xmlns:a16="http://schemas.microsoft.com/office/drawing/2014/main" id="{165D6E0C-C244-45FB-8006-C33F2E01A7FE}"/>
              </a:ext>
            </a:extLst>
          </p:cNvPr>
          <p:cNvPicPr>
            <a:picLocks noChangeAspect="1"/>
          </p:cNvPicPr>
          <p:nvPr userDrawn="1"/>
        </p:nvPicPr>
        <p:blipFill rotWithShape="1">
          <a:blip r:embed="rId15">
            <a:extLst>
              <a:ext uri="{96DAC541-7B7A-43D3-8B79-37D633B846F1}">
                <asvg:svgBlip xmlns:asvg="http://schemas.microsoft.com/office/drawing/2016/SVG/main" r:embed="rId16"/>
              </a:ext>
            </a:extLst>
          </a:blip>
          <a:srcRect t="30301"/>
          <a:stretch/>
        </p:blipFill>
        <p:spPr>
          <a:xfrm>
            <a:off x="-7620" y="0"/>
            <a:ext cx="2634706" cy="1555228"/>
          </a:xfrm>
          <a:prstGeom prst="rect">
            <a:avLst/>
          </a:prstGeom>
        </p:spPr>
      </p:pic>
    </p:spTree>
    <p:extLst>
      <p:ext uri="{BB962C8B-B14F-4D97-AF65-F5344CB8AC3E}">
        <p14:creationId xmlns:p14="http://schemas.microsoft.com/office/powerpoint/2010/main" val="4022547447"/>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63" r:id="rId3"/>
    <p:sldLayoutId id="2147483670" r:id="rId4"/>
    <p:sldLayoutId id="2147483662" r:id="rId5"/>
    <p:sldLayoutId id="2147483667" r:id="rId6"/>
  </p:sldLayoutIdLst>
  <p:hf hdr="0" dt="0"/>
  <p:txStyles>
    <p:titleStyle>
      <a:lvl1pPr algn="ctr" defTabSz="685800" rtl="0" eaLnBrk="1" latinLnBrk="0" hangingPunct="1">
        <a:lnSpc>
          <a:spcPct val="90000"/>
        </a:lnSpc>
        <a:spcBef>
          <a:spcPct val="0"/>
        </a:spcBef>
        <a:buNone/>
        <a:defRPr sz="3300" kern="1200" cap="all" baseline="0">
          <a:solidFill>
            <a:schemeClr val="bg2"/>
          </a:solidFill>
          <a:latin typeface="+mj-lt"/>
          <a:ea typeface="+mj-ea"/>
          <a:cs typeface="+mj-cs"/>
        </a:defRPr>
      </a:lvl1pPr>
    </p:titleStyle>
    <p:bodyStyle>
      <a:lvl1pPr marL="0" indent="0" algn="l" defTabSz="685800" rtl="0" eaLnBrk="1" latinLnBrk="0" hangingPunct="1">
        <a:lnSpc>
          <a:spcPct val="90000"/>
        </a:lnSpc>
        <a:spcBef>
          <a:spcPts val="100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200" b="1" kern="1200">
          <a:solidFill>
            <a:schemeClr val="bg2"/>
          </a:solidFill>
          <a:latin typeface="+mj-lt"/>
          <a:ea typeface="+mn-ea"/>
          <a:cs typeface="+mn-cs"/>
        </a:defRPr>
      </a:lvl2pPr>
      <a:lvl3pPr marL="107950" indent="-107950" algn="l" defTabSz="685800" rtl="0" eaLnBrk="1" latinLnBrk="0" hangingPunct="1">
        <a:lnSpc>
          <a:spcPct val="90000"/>
        </a:lnSpc>
        <a:spcBef>
          <a:spcPts val="375"/>
        </a:spcBef>
        <a:buClr>
          <a:schemeClr val="tx2"/>
        </a:buClr>
        <a:buFontTx/>
        <a:buBlip>
          <a:blip r:embed="rId17">
            <a:extLst>
              <a:ext uri="{96DAC541-7B7A-43D3-8B79-37D633B846F1}">
                <asvg:svgBlip xmlns:asvg="http://schemas.microsoft.com/office/drawing/2016/SVG/main" r:embed="rId18"/>
              </a:ext>
            </a:extLst>
          </a:blip>
        </a:buBlip>
        <a:defRPr sz="1000" b="1" kern="1200">
          <a:solidFill>
            <a:schemeClr val="bg2"/>
          </a:solidFill>
          <a:latin typeface="+mn-lt"/>
          <a:ea typeface="+mn-ea"/>
          <a:cs typeface="+mn-cs"/>
        </a:defRPr>
      </a:lvl3pPr>
      <a:lvl4pPr marL="112713"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tx1"/>
          </a:solidFill>
          <a:latin typeface="+mn-lt"/>
          <a:ea typeface="+mn-ea"/>
          <a:cs typeface="+mn-cs"/>
        </a:defRPr>
      </a:lvl4pPr>
      <a:lvl5pPr marL="203200" indent="-90488" algn="l" defTabSz="685800" rtl="0" eaLnBrk="1" latinLnBrk="0" hangingPunct="1">
        <a:lnSpc>
          <a:spcPct val="90000"/>
        </a:lnSpc>
        <a:spcBef>
          <a:spcPts val="375"/>
        </a:spcBef>
        <a:buClr>
          <a:schemeClr val="tx2"/>
        </a:buClr>
        <a:buFont typeface="Arial" panose="020B0604020202020204" pitchFamily="34" charset="0"/>
        <a:buChar char="•"/>
        <a:tabLst>
          <a:tab pos="280988" algn="l"/>
        </a:tabLst>
        <a:defRPr sz="1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hyperlink" Target="http://www.appels-a-projets-cccabtp.fr/" TargetMode="External"/><Relationship Id="rId2" Type="http://schemas.openxmlformats.org/officeDocument/2006/relationships/tags" Target="../tags/tag26.xml"/><Relationship Id="rId1" Type="http://schemas.openxmlformats.org/officeDocument/2006/relationships/vmlDrawing" Target="../drawings/vmlDrawing17.v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9.bin"/><Relationship Id="rId9" Type="http://schemas.openxmlformats.org/officeDocument/2006/relationships/image" Target="../media/image7.svg"/></Relationships>
</file>

<file path=ppt/slides/_rels/slide1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27.xml"/><Relationship Id="rId1" Type="http://schemas.openxmlformats.org/officeDocument/2006/relationships/vmlDrawing" Target="../drawings/vmlDrawing18.v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10.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18.xml"/><Relationship Id="rId1" Type="http://schemas.openxmlformats.org/officeDocument/2006/relationships/vmlDrawing" Target="../drawings/vmlDrawing9.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9.bin"/></Relationships>
</file>

<file path=ppt/slides/_rels/slide3.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19.xml"/><Relationship Id="rId1" Type="http://schemas.openxmlformats.org/officeDocument/2006/relationships/vmlDrawing" Target="../drawings/vmlDrawing10.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9.bin"/></Relationships>
</file>

<file path=ppt/slides/_rels/slide4.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20.xml"/><Relationship Id="rId1" Type="http://schemas.openxmlformats.org/officeDocument/2006/relationships/vmlDrawing" Target="../drawings/vmlDrawing11.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9.bin"/><Relationship Id="rId9" Type="http://schemas.openxmlformats.org/officeDocument/2006/relationships/image" Target="../media/image22.emf"/></Relationships>
</file>

<file path=ppt/slides/_rels/slide5.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21.xml"/><Relationship Id="rId1" Type="http://schemas.openxmlformats.org/officeDocument/2006/relationships/vmlDrawing" Target="../drawings/vmlDrawing12.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9.bin"/></Relationships>
</file>

<file path=ppt/slides/_rels/slide6.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22.xml"/><Relationship Id="rId1" Type="http://schemas.openxmlformats.org/officeDocument/2006/relationships/vmlDrawing" Target="../drawings/vmlDrawing13.v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9.bin"/></Relationships>
</file>

<file path=ppt/slides/_rels/slide7.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23.xml"/><Relationship Id="rId1" Type="http://schemas.openxmlformats.org/officeDocument/2006/relationships/vmlDrawing" Target="../drawings/vmlDrawing14.v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9.bin"/></Relationships>
</file>

<file path=ppt/slides/_rels/slide8.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24.xml"/><Relationship Id="rId1" Type="http://schemas.openxmlformats.org/officeDocument/2006/relationships/vmlDrawing" Target="../drawings/vmlDrawing15.v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22.emf"/><Relationship Id="rId2" Type="http://schemas.openxmlformats.org/officeDocument/2006/relationships/tags" Target="../tags/tag25.xml"/><Relationship Id="rId1" Type="http://schemas.openxmlformats.org/officeDocument/2006/relationships/vmlDrawing" Target="../drawings/vmlDrawing16.v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9.bin"/><Relationship Id="rId9" Type="http://schemas.openxmlformats.org/officeDocument/2006/relationships/image" Target="../media/image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CDC1D08-BB54-45DD-8330-512F57C45A49}"/>
              </a:ext>
            </a:extLst>
          </p:cNvPr>
          <p:cNvGraphicFramePr>
            <a:graphicFrameLocks noChangeAspect="1"/>
          </p:cNvGraphicFramePr>
          <p:nvPr>
            <p:custDataLst>
              <p:tags r:id="rId2"/>
            </p:custDataLst>
            <p:extLst>
              <p:ext uri="{D42A27DB-BD31-4B8C-83A1-F6EECF244321}">
                <p14:modId xmlns:p14="http://schemas.microsoft.com/office/powerpoint/2010/main" val="663107822"/>
              </p:ext>
            </p:ext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9218"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5CDC1D08-BB54-45DD-8330-512F57C45A49}"/>
                          </a:ext>
                        </a:extLst>
                      </p:cNvPr>
                      <p:cNvPicPr/>
                      <p:nvPr/>
                    </p:nvPicPr>
                    <p:blipFill>
                      <a:blip r:embed="rId6"/>
                      <a:stretch>
                        <a:fillRect/>
                      </a:stretch>
                    </p:blipFill>
                    <p:spPr>
                      <a:xfrm>
                        <a:off x="4700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CA4A721-E123-4B67-8974-45B912F6D5BF}"/>
              </a:ext>
            </a:extLst>
          </p:cNvPr>
          <p:cNvSpPr/>
          <p:nvPr>
            <p:custDataLst>
              <p:tags r:id="rId3"/>
            </p:custDataLst>
          </p:nvPr>
        </p:nvSpPr>
        <p:spPr>
          <a:xfrm>
            <a:off x="469900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endParaRPr lang="fr-FR" sz="3300" dirty="0">
              <a:latin typeface="Arial Black" panose="020B0A04020102020204" pitchFamily="34" charset="0"/>
              <a:ea typeface="+mj-ea"/>
              <a:cs typeface="+mj-cs"/>
              <a:sym typeface="Arial Black" panose="020B0A04020102020204" pitchFamily="34" charset="0"/>
            </a:endParaRPr>
          </a:p>
        </p:txBody>
      </p:sp>
      <p:sp>
        <p:nvSpPr>
          <p:cNvPr id="7" name="Title 6">
            <a:extLst>
              <a:ext uri="{FF2B5EF4-FFF2-40B4-BE49-F238E27FC236}">
                <a16:creationId xmlns:a16="http://schemas.microsoft.com/office/drawing/2014/main" id="{F67BBDD0-58FD-4224-91B0-08240B54182A}"/>
              </a:ext>
            </a:extLst>
          </p:cNvPr>
          <p:cNvSpPr>
            <a:spLocks noGrp="1"/>
          </p:cNvSpPr>
          <p:nvPr>
            <p:ph type="title"/>
          </p:nvPr>
        </p:nvSpPr>
        <p:spPr>
          <a:xfrm>
            <a:off x="5384800" y="2514600"/>
            <a:ext cx="7850667" cy="1767417"/>
          </a:xfrm>
        </p:spPr>
        <p:txBody>
          <a:bodyPr/>
          <a:lstStyle/>
          <a:p>
            <a:r>
              <a:rPr lang="fr-FR" dirty="0"/>
              <a:t>LES APPELS</a:t>
            </a:r>
            <a:br>
              <a:rPr lang="fr-FR" dirty="0"/>
            </a:br>
            <a:r>
              <a:rPr lang="fr-FR" dirty="0"/>
              <a:t>À PROJETS</a:t>
            </a:r>
            <a:br>
              <a:rPr lang="fr-FR" dirty="0"/>
            </a:br>
            <a:r>
              <a:rPr lang="fr-FR" dirty="0"/>
              <a:t>AU CCCA-BTP</a:t>
            </a:r>
          </a:p>
        </p:txBody>
      </p:sp>
      <p:sp>
        <p:nvSpPr>
          <p:cNvPr id="8" name="Text Placeholder 7">
            <a:extLst>
              <a:ext uri="{FF2B5EF4-FFF2-40B4-BE49-F238E27FC236}">
                <a16:creationId xmlns:a16="http://schemas.microsoft.com/office/drawing/2014/main" id="{41438034-5443-4D04-AD8F-C694C52930F3}"/>
              </a:ext>
            </a:extLst>
          </p:cNvPr>
          <p:cNvSpPr>
            <a:spLocks noGrp="1"/>
          </p:cNvSpPr>
          <p:nvPr>
            <p:ph type="body" sz="quarter" idx="10"/>
          </p:nvPr>
        </p:nvSpPr>
        <p:spPr>
          <a:xfrm>
            <a:off x="997983" y="4463650"/>
            <a:ext cx="14592300" cy="4124206"/>
          </a:xfrm>
        </p:spPr>
        <p:txBody>
          <a:bodyPr/>
          <a:lstStyle/>
          <a:p>
            <a:pPr algn="ctr"/>
            <a:br>
              <a:rPr lang="fr-FR" dirty="0"/>
            </a:br>
            <a:br>
              <a:rPr lang="fr-FR" sz="4800" b="1" dirty="0">
                <a:solidFill>
                  <a:srgbClr val="000000"/>
                </a:solidFill>
                <a:effectLst>
                  <a:outerShdw blurRad="38100" dist="38100" dir="2700000" algn="tl">
                    <a:srgbClr val="000000">
                      <a:alpha val="43137"/>
                    </a:srgbClr>
                  </a:outerShdw>
                </a:effectLst>
                <a:latin typeface="Arial" panose="020B0604020202020204" pitchFamily="34" charset="0"/>
                <a:ea typeface="Arial" panose="020B0604020202020204" pitchFamily="34" charset="0"/>
              </a:rPr>
            </a:br>
            <a:r>
              <a:rPr lang="fr-FR" dirty="0"/>
              <a:t>« Intégrer, dans les parcours de formation des apprentis, de nouvelles technologies et de nouveaux matériaux écologiquement responsables »</a:t>
            </a:r>
            <a:br>
              <a:rPr lang="fr-FR" dirty="0"/>
            </a:br>
            <a:endParaRPr lang="fr-FR" dirty="0"/>
          </a:p>
        </p:txBody>
      </p:sp>
    </p:spTree>
    <p:extLst>
      <p:ext uri="{BB962C8B-B14F-4D97-AF65-F5344CB8AC3E}">
        <p14:creationId xmlns:p14="http://schemas.microsoft.com/office/powerpoint/2010/main" val="872568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8434"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168400" y="1714498"/>
            <a:ext cx="13462000" cy="4653582"/>
          </a:xfrm>
          <a:prstGeom prst="rect">
            <a:avLst/>
          </a:prstGeom>
        </p:spPr>
        <p:txBody>
          <a:bodyPr wrap="square">
            <a:spAutoFit/>
          </a:bodyPr>
          <a:lstStyle/>
          <a:p>
            <a:pPr marL="228600" lvl="0" indent="-228600" algn="just" defTabSz="914400">
              <a:lnSpc>
                <a:spcPct val="80000"/>
              </a:lnSpc>
              <a:spcBef>
                <a:spcPts val="1000"/>
              </a:spcBef>
              <a:buSzPct val="67000"/>
              <a:buBlip>
                <a:blip r:embed="rId6"/>
              </a:buBlip>
            </a:pPr>
            <a:r>
              <a:rPr lang="fr-FR" sz="2200" dirty="0">
                <a:solidFill>
                  <a:srgbClr val="000000"/>
                </a:solidFill>
                <a:latin typeface="Arial" panose="020B0604020202020204" pitchFamily="34" charset="0"/>
              </a:rPr>
              <a:t>Les projets devront impérativement être </a:t>
            </a:r>
            <a:r>
              <a:rPr lang="fr-FR" sz="2200" b="1" dirty="0">
                <a:solidFill>
                  <a:srgbClr val="000000"/>
                </a:solidFill>
                <a:effectLst>
                  <a:outerShdw blurRad="38100" dist="38100" dir="2700000" algn="tl">
                    <a:srgbClr val="000000">
                      <a:alpha val="43137"/>
                    </a:srgbClr>
                  </a:outerShdw>
                </a:effectLst>
                <a:latin typeface="Arial" panose="020B0604020202020204" pitchFamily="34" charset="0"/>
              </a:rPr>
              <a:t>déposés complets sur la plateforme d’appels à projets du CCCA-BTP à l’adresse </a:t>
            </a:r>
            <a:r>
              <a:rPr lang="fr-FR" sz="2200" b="1" u="sng" dirty="0">
                <a:solidFill>
                  <a:srgbClr val="0070C0"/>
                </a:solidFill>
                <a:effectLst>
                  <a:outerShdw blurRad="38100" dist="38100" dir="2700000" algn="tl">
                    <a:srgbClr val="000000">
                      <a:alpha val="43137"/>
                    </a:srgbClr>
                  </a:outerShdw>
                </a:effectLst>
                <a:latin typeface="Arial" panose="020B0604020202020204" pitchFamily="34" charset="0"/>
                <a:hlinkClick r:id="rId7">
                  <a:extLst>
                    <a:ext uri="{A12FA001-AC4F-418D-AE19-62706E023703}">
                      <ahyp:hlinkClr xmlns:ahyp="http://schemas.microsoft.com/office/drawing/2018/hyperlinkcolor" val="tx"/>
                    </a:ext>
                  </a:extLst>
                </a:hlinkClick>
              </a:rPr>
              <a:t>www.appels-a-projets-cccabtp.fr</a:t>
            </a:r>
            <a:r>
              <a:rPr lang="fr-FR" sz="2200" dirty="0">
                <a:solidFill>
                  <a:srgbClr val="0070C0"/>
                </a:solidFill>
                <a:latin typeface="Arial" panose="020B0604020202020204" pitchFamily="34" charset="0"/>
              </a:rPr>
              <a:t> </a:t>
            </a:r>
            <a:r>
              <a:rPr lang="fr-FR" sz="2200" dirty="0">
                <a:solidFill>
                  <a:srgbClr val="000000"/>
                </a:solidFill>
                <a:latin typeface="Arial" panose="020B0604020202020204" pitchFamily="34" charset="0"/>
              </a:rPr>
              <a:t>avant la date et l’heure d’échéance prévues pour chaque appel à projet.</a:t>
            </a:r>
          </a:p>
          <a:p>
            <a:pPr lvl="0" algn="just" defTabSz="914400">
              <a:lnSpc>
                <a:spcPct val="80000"/>
              </a:lnSpc>
              <a:spcBef>
                <a:spcPts val="1000"/>
              </a:spcBef>
              <a:buSzPct val="67000"/>
            </a:pPr>
            <a:endParaRPr lang="fr-FR" sz="2200" dirty="0">
              <a:solidFill>
                <a:srgbClr val="000000"/>
              </a:solidFill>
              <a:latin typeface="Arial" panose="020B0604020202020204" pitchFamily="34" charset="0"/>
            </a:endParaRPr>
          </a:p>
          <a:p>
            <a:pPr marL="228600" lvl="0" indent="-228600" algn="just" defTabSz="914400">
              <a:lnSpc>
                <a:spcPct val="80000"/>
              </a:lnSpc>
              <a:spcBef>
                <a:spcPts val="1000"/>
              </a:spcBef>
              <a:buSzPct val="67000"/>
              <a:buBlip>
                <a:blip r:embed="rId6"/>
              </a:buBlip>
            </a:pPr>
            <a:r>
              <a:rPr lang="fr-FR" sz="2200" dirty="0">
                <a:solidFill>
                  <a:srgbClr val="000000"/>
                </a:solidFill>
                <a:latin typeface="Arial" panose="020B0604020202020204" pitchFamily="34" charset="0"/>
              </a:rPr>
              <a:t>Après la date et l’heure prévues dans le cahier des charges et sur la plateforme, aucun dépôt ne pourra être fait, la plateforme ne l’autorisant pas. Aucun dossier envoyé par mail ni voie postale ne sera téléchargé ni étudié.</a:t>
            </a:r>
          </a:p>
          <a:p>
            <a:pPr lvl="0" algn="just" defTabSz="914400">
              <a:lnSpc>
                <a:spcPct val="80000"/>
              </a:lnSpc>
              <a:spcBef>
                <a:spcPts val="1000"/>
              </a:spcBef>
              <a:buSzPct val="67000"/>
            </a:pPr>
            <a:endParaRPr lang="fr-FR" sz="2200" dirty="0">
              <a:solidFill>
                <a:srgbClr val="000000"/>
              </a:solidFill>
              <a:latin typeface="Arial" panose="020B0604020202020204" pitchFamily="34" charset="0"/>
            </a:endParaRPr>
          </a:p>
          <a:p>
            <a:pPr marL="228600" lvl="0" indent="-228600" algn="just" defTabSz="914400">
              <a:lnSpc>
                <a:spcPct val="80000"/>
              </a:lnSpc>
              <a:spcBef>
                <a:spcPts val="1000"/>
              </a:spcBef>
              <a:buSzPct val="67000"/>
              <a:buBlip>
                <a:blip r:embed="rId6"/>
              </a:buBlip>
            </a:pPr>
            <a:r>
              <a:rPr lang="fr-FR" sz="2200" b="1" dirty="0">
                <a:solidFill>
                  <a:srgbClr val="000000"/>
                </a:solidFill>
                <a:latin typeface="Arial" panose="020B0604020202020204" pitchFamily="34" charset="0"/>
              </a:rPr>
              <a:t>Les documents financiers et administratifs demandés dans le cahier des charges devront être déposés sur l’Espace candidat de la plateforme d’appels à projets</a:t>
            </a:r>
            <a:r>
              <a:rPr lang="fr-FR" sz="2200" dirty="0">
                <a:solidFill>
                  <a:srgbClr val="000000"/>
                </a:solidFill>
                <a:latin typeface="Arial" panose="020B0604020202020204" pitchFamily="34" charset="0"/>
              </a:rPr>
              <a:t>. Chaque porteur de projet devra créer son Espace candidat pour pouvoir candidater aux appels à projets du CCCA-BTP. </a:t>
            </a:r>
          </a:p>
          <a:p>
            <a:pPr lvl="0" algn="just" defTabSz="914400">
              <a:lnSpc>
                <a:spcPct val="80000"/>
              </a:lnSpc>
              <a:spcBef>
                <a:spcPts val="1000"/>
              </a:spcBef>
              <a:buSzPct val="67000"/>
            </a:pPr>
            <a:endParaRPr lang="fr-FR" sz="2200" dirty="0">
              <a:solidFill>
                <a:srgbClr val="000000"/>
              </a:solidFill>
              <a:latin typeface="Arial" panose="020B0604020202020204" pitchFamily="34" charset="0"/>
            </a:endParaRPr>
          </a:p>
          <a:p>
            <a:pPr marL="228600" lvl="0" indent="-228600" algn="just" defTabSz="914400">
              <a:lnSpc>
                <a:spcPct val="80000"/>
              </a:lnSpc>
              <a:spcBef>
                <a:spcPts val="1000"/>
              </a:spcBef>
              <a:buSzPct val="67000"/>
              <a:buBlip>
                <a:blip r:embed="rId6"/>
              </a:buBlip>
            </a:pPr>
            <a:r>
              <a:rPr lang="fr-FR" sz="2200" dirty="0">
                <a:solidFill>
                  <a:srgbClr val="000000"/>
                </a:solidFill>
                <a:latin typeface="Arial" panose="020B0604020202020204" pitchFamily="34" charset="0"/>
              </a:rPr>
              <a:t>Un guide de création de l’Espace candidat est à disposition sur simple demande à l’adresse : </a:t>
            </a:r>
            <a:r>
              <a:rPr lang="fr-FR" sz="2200" u="sng" dirty="0">
                <a:solidFill>
                  <a:srgbClr val="0070C0"/>
                </a:solidFill>
                <a:latin typeface="Arial" panose="020B0604020202020204" pitchFamily="34" charset="0"/>
              </a:rPr>
              <a:t>cellule.aap@ccca-btp.fr </a:t>
            </a:r>
          </a:p>
        </p:txBody>
      </p:sp>
      <p:sp>
        <p:nvSpPr>
          <p:cNvPr id="6" name="Rectangle: Rounded Corners 23">
            <a:extLst>
              <a:ext uri="{FF2B5EF4-FFF2-40B4-BE49-F238E27FC236}">
                <a16:creationId xmlns:a16="http://schemas.microsoft.com/office/drawing/2014/main" id="{0A9A0311-5825-466E-B845-7D6A83A284C8}"/>
              </a:ext>
            </a:extLst>
          </p:cNvPr>
          <p:cNvSpPr/>
          <p:nvPr/>
        </p:nvSpPr>
        <p:spPr>
          <a:xfrm>
            <a:off x="2798688" y="27259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7</a:t>
            </a:r>
          </a:p>
        </p:txBody>
      </p:sp>
      <p:sp>
        <p:nvSpPr>
          <p:cNvPr id="7" name="Text Placeholder 1">
            <a:extLst>
              <a:ext uri="{FF2B5EF4-FFF2-40B4-BE49-F238E27FC236}">
                <a16:creationId xmlns:a16="http://schemas.microsoft.com/office/drawing/2014/main" id="{58D53EED-D4B5-4C86-AAD4-4552FEECF3F1}"/>
              </a:ext>
            </a:extLst>
          </p:cNvPr>
          <p:cNvSpPr txBox="1">
            <a:spLocks/>
          </p:cNvSpPr>
          <p:nvPr/>
        </p:nvSpPr>
        <p:spPr>
          <a:xfrm>
            <a:off x="3394364" y="27259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8">
                  <a:extLst>
                    <a:ext uri="{96DAC541-7B7A-43D3-8B79-37D633B846F1}">
                      <asvg:svgBlip xmlns:asvg="http://schemas.microsoft.com/office/drawing/2016/SVG/main" r:embed="rId9"/>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CONSTITUTION </a:t>
            </a:r>
            <a:r>
              <a:rPr lang="fr-FR" sz="2400" dirty="0">
                <a:solidFill>
                  <a:schemeClr val="bg2"/>
                </a:solidFill>
              </a:rPr>
              <a:t>DES DOSSIERS DE RÉPONSES </a:t>
            </a:r>
            <a:r>
              <a:rPr lang="fr-FR" sz="2400" i="1" dirty="0">
                <a:solidFill>
                  <a:schemeClr val="bg2"/>
                </a:solidFill>
              </a:rPr>
              <a:t>(suite) </a:t>
            </a:r>
          </a:p>
        </p:txBody>
      </p:sp>
    </p:spTree>
    <p:extLst>
      <p:ext uri="{BB962C8B-B14F-4D97-AF65-F5344CB8AC3E}">
        <p14:creationId xmlns:p14="http://schemas.microsoft.com/office/powerpoint/2010/main" val="4190300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9458"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727200" y="2146298"/>
            <a:ext cx="13462000" cy="4679230"/>
          </a:xfrm>
          <a:prstGeom prst="rect">
            <a:avLst/>
          </a:prstGeom>
        </p:spPr>
        <p:txBody>
          <a:bodyPr wrap="square">
            <a:spAutoFit/>
          </a:bodyPr>
          <a:lstStyle/>
          <a:p>
            <a:pPr marL="228600" lvl="0" indent="-228600" defTabSz="914400">
              <a:lnSpc>
                <a:spcPct val="80000"/>
              </a:lnSpc>
              <a:spcBef>
                <a:spcPts val="1000"/>
              </a:spcBef>
              <a:buSzPct val="67000"/>
              <a:buBlip>
                <a:blip r:embed="rId6"/>
              </a:buBlip>
            </a:pPr>
            <a:r>
              <a:rPr lang="fr-FR" sz="20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rPr>
              <a:t>Calendrier</a:t>
            </a:r>
            <a:endParaRPr lang="fr-FR" sz="2200" b="1" dirty="0">
              <a:solidFill>
                <a:srgbClr val="000000"/>
              </a:solidFill>
            </a:endParaRPr>
          </a:p>
          <a:p>
            <a:pPr lvl="0" defTabSz="914400">
              <a:lnSpc>
                <a:spcPct val="80000"/>
              </a:lnSpc>
              <a:spcBef>
                <a:spcPts val="1000"/>
              </a:spcBef>
              <a:buSzPct val="67000"/>
            </a:pPr>
            <a:endParaRPr lang="fr-FR" sz="800" b="1" dirty="0">
              <a:solidFill>
                <a:srgbClr val="000000"/>
              </a:solidFill>
              <a:latin typeface="Arial" panose="020B0604020202020204" pitchFamily="34" charset="0"/>
            </a:endParaRP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La commission de présélection : </a:t>
            </a:r>
            <a:r>
              <a:rPr lang="fr-FR" sz="2200" dirty="0">
                <a:solidFill>
                  <a:srgbClr val="000000"/>
                </a:solidFill>
                <a:highlight>
                  <a:srgbClr val="FFFF00"/>
                </a:highlight>
                <a:latin typeface="Arial" panose="020B0604020202020204" pitchFamily="34" charset="0"/>
              </a:rPr>
              <a:t>19/11/2021</a:t>
            </a: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La présentation en GTP : 23/11/2021</a:t>
            </a:r>
            <a:endParaRPr lang="fr-FR" sz="2200" dirty="0">
              <a:solidFill>
                <a:srgbClr val="000000"/>
              </a:solidFill>
              <a:highlight>
                <a:srgbClr val="FFFF00"/>
              </a:highlight>
              <a:latin typeface="Arial" panose="020B0604020202020204" pitchFamily="34" charset="0"/>
            </a:endParaRP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La présentation en Conseil d’administration : </a:t>
            </a:r>
            <a:r>
              <a:rPr lang="fr-FR" sz="2200" dirty="0">
                <a:solidFill>
                  <a:srgbClr val="000000"/>
                </a:solidFill>
                <a:highlight>
                  <a:srgbClr val="FFFF00"/>
                </a:highlight>
                <a:latin typeface="Arial" panose="020B0604020202020204" pitchFamily="34" charset="0"/>
              </a:rPr>
              <a:t>14/12/2021</a:t>
            </a: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Une convention de subventionnement sera adressée pour signature</a:t>
            </a:r>
          </a:p>
          <a:p>
            <a:pPr marL="685800" lvl="1" indent="-228600" defTabSz="914400">
              <a:lnSpc>
                <a:spcPct val="80000"/>
              </a:lnSpc>
              <a:spcBef>
                <a:spcPts val="1000"/>
              </a:spcBef>
              <a:buSzPct val="67000"/>
              <a:buBlip>
                <a:blip r:embed="rId6"/>
              </a:buBlip>
            </a:pPr>
            <a:endParaRPr lang="fr-FR" sz="2200" dirty="0">
              <a:solidFill>
                <a:srgbClr val="000000"/>
              </a:solidFill>
              <a:latin typeface="Arial" panose="020B0604020202020204" pitchFamily="34" charset="0"/>
            </a:endParaRPr>
          </a:p>
          <a:p>
            <a:pPr lvl="1" defTabSz="914400">
              <a:lnSpc>
                <a:spcPct val="80000"/>
              </a:lnSpc>
              <a:spcBef>
                <a:spcPts val="1000"/>
              </a:spcBef>
              <a:buSzPct val="67000"/>
            </a:pPr>
            <a:endParaRPr lang="fr-FR" sz="2200" dirty="0">
              <a:solidFill>
                <a:srgbClr val="000000"/>
              </a:solidFill>
              <a:latin typeface="Arial" panose="020B0604020202020204" pitchFamily="34" charset="0"/>
            </a:endParaRPr>
          </a:p>
          <a:p>
            <a:pPr marL="228600" lvl="0" indent="-228600" defTabSz="914400">
              <a:lnSpc>
                <a:spcPct val="80000"/>
              </a:lnSpc>
              <a:spcBef>
                <a:spcPts val="1000"/>
              </a:spcBef>
              <a:buSzPct val="67000"/>
              <a:buBlip>
                <a:blip r:embed="rId6"/>
              </a:buBlip>
            </a:pPr>
            <a:r>
              <a:rPr lang="fr-FR" sz="2200" dirty="0">
                <a:solidFill>
                  <a:srgbClr val="000000"/>
                </a:solidFill>
                <a:latin typeface="Arial" panose="020B0604020202020204" pitchFamily="34" charset="0"/>
              </a:rPr>
              <a:t>  </a:t>
            </a:r>
            <a:r>
              <a:rPr lang="fr-FR" sz="2200" b="1" dirty="0">
                <a:solidFill>
                  <a:srgbClr val="000000"/>
                </a:solidFill>
                <a:latin typeface="Arial" panose="020B0604020202020204" pitchFamily="34" charset="0"/>
              </a:rPr>
              <a:t>Contact</a:t>
            </a:r>
          </a:p>
          <a:p>
            <a:pPr lvl="0" defTabSz="914400">
              <a:lnSpc>
                <a:spcPct val="80000"/>
              </a:lnSpc>
              <a:spcBef>
                <a:spcPts val="1000"/>
              </a:spcBef>
              <a:buSzPct val="67000"/>
            </a:pPr>
            <a:endParaRPr lang="fr-FR" sz="800" b="1" dirty="0">
              <a:solidFill>
                <a:srgbClr val="000000"/>
              </a:solidFill>
              <a:latin typeface="Arial" panose="020B0604020202020204" pitchFamily="34" charset="0"/>
            </a:endParaRP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 </a:t>
            </a:r>
            <a:r>
              <a:rPr lang="fr-FR" sz="2200" u="sng" dirty="0">
                <a:solidFill>
                  <a:srgbClr val="0070C0"/>
                </a:solidFill>
                <a:latin typeface="Arial" panose="020B0604020202020204" pitchFamily="34" charset="0"/>
              </a:rPr>
              <a:t>cellule.aap@ccca-btp.fr </a:t>
            </a:r>
          </a:p>
          <a:p>
            <a:pPr marL="800100" lvl="1" indent="-342900" defTabSz="914400">
              <a:lnSpc>
                <a:spcPct val="80000"/>
              </a:lnSpc>
              <a:spcBef>
                <a:spcPts val="1000"/>
              </a:spcBef>
              <a:buSzPct val="67000"/>
              <a:buFont typeface="Arial" panose="020B0604020202020204" pitchFamily="34" charset="0"/>
              <a:buChar char="•"/>
            </a:pPr>
            <a:r>
              <a:rPr lang="fr-FR" sz="2200" dirty="0">
                <a:solidFill>
                  <a:srgbClr val="000000"/>
                </a:solidFill>
                <a:latin typeface="Arial" panose="020B0604020202020204" pitchFamily="34" charset="0"/>
              </a:rPr>
              <a:t>Pour toute information relative à la création du compte, à la connexion et au dépôt matériel de votre dossier sur la plateforme appels à projets, vous pouvez contacter : </a:t>
            </a:r>
            <a:r>
              <a:rPr lang="fr-FR" sz="2200" u="sng" dirty="0">
                <a:solidFill>
                  <a:srgbClr val="0070C0"/>
                </a:solidFill>
                <a:latin typeface="Arial" panose="020B0604020202020204" pitchFamily="34" charset="0"/>
              </a:rPr>
              <a:t>fanny.belguise@ccca-btp.fr</a:t>
            </a:r>
          </a:p>
        </p:txBody>
      </p:sp>
      <p:sp>
        <p:nvSpPr>
          <p:cNvPr id="8" name="Rectangle: Rounded Corners 23">
            <a:extLst>
              <a:ext uri="{FF2B5EF4-FFF2-40B4-BE49-F238E27FC236}">
                <a16:creationId xmlns:a16="http://schemas.microsoft.com/office/drawing/2014/main" id="{FD07B727-C466-4AD1-AA4D-7659ECEFE8C4}"/>
              </a:ext>
            </a:extLst>
          </p:cNvPr>
          <p:cNvSpPr/>
          <p:nvPr/>
        </p:nvSpPr>
        <p:spPr>
          <a:xfrm>
            <a:off x="2636500" y="32635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8</a:t>
            </a:r>
          </a:p>
        </p:txBody>
      </p:sp>
      <p:sp>
        <p:nvSpPr>
          <p:cNvPr id="10" name="Text Placeholder 1">
            <a:extLst>
              <a:ext uri="{FF2B5EF4-FFF2-40B4-BE49-F238E27FC236}">
                <a16:creationId xmlns:a16="http://schemas.microsoft.com/office/drawing/2014/main" id="{7FB7C9E8-F08B-4C67-9A29-45F36F0859D9}"/>
              </a:ext>
            </a:extLst>
          </p:cNvPr>
          <p:cNvSpPr txBox="1">
            <a:spLocks/>
          </p:cNvSpPr>
          <p:nvPr/>
        </p:nvSpPr>
        <p:spPr>
          <a:xfrm>
            <a:off x="3232176" y="32635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CALENDRIER ET CONTACT</a:t>
            </a:r>
            <a:endParaRPr lang="fr-FR" sz="2400" dirty="0">
              <a:solidFill>
                <a:schemeClr val="bg2"/>
              </a:solidFill>
            </a:endParaRPr>
          </a:p>
        </p:txBody>
      </p:sp>
    </p:spTree>
    <p:extLst>
      <p:ext uri="{BB962C8B-B14F-4D97-AF65-F5344CB8AC3E}">
        <p14:creationId xmlns:p14="http://schemas.microsoft.com/office/powerpoint/2010/main" val="3273661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1019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extLst>
              <p:ext uri="{D42A27DB-BD31-4B8C-83A1-F6EECF244321}">
                <p14:modId xmlns:p14="http://schemas.microsoft.com/office/powerpoint/2010/main" val="3016281678"/>
              </p:ext>
            </p:ext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0242"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B6D29292-44C2-4720-A0BA-BF33D49987EC}"/>
              </a:ext>
            </a:extLst>
          </p:cNvPr>
          <p:cNvSpPr>
            <a:spLocks noGrp="1"/>
          </p:cNvSpPr>
          <p:nvPr>
            <p:ph type="title"/>
          </p:nvPr>
        </p:nvSpPr>
        <p:spPr>
          <a:xfrm>
            <a:off x="1272911" y="231165"/>
            <a:ext cx="13710177" cy="609398"/>
          </a:xfrm>
        </p:spPr>
        <p:txBody>
          <a:bodyPr/>
          <a:lstStyle/>
          <a:p>
            <a:r>
              <a:rPr lang="fr-FR" dirty="0"/>
              <a:t>SOMMAIRE</a:t>
            </a:r>
          </a:p>
        </p:txBody>
      </p:sp>
      <p:sp>
        <p:nvSpPr>
          <p:cNvPr id="11" name="Rectangle: Rounded Corners 10">
            <a:extLst>
              <a:ext uri="{FF2B5EF4-FFF2-40B4-BE49-F238E27FC236}">
                <a16:creationId xmlns:a16="http://schemas.microsoft.com/office/drawing/2014/main" id="{CFDE09C9-7445-4F4B-8A94-37630E75C649}"/>
              </a:ext>
            </a:extLst>
          </p:cNvPr>
          <p:cNvSpPr/>
          <p:nvPr/>
        </p:nvSpPr>
        <p:spPr>
          <a:xfrm>
            <a:off x="1833488" y="23254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1</a:t>
            </a:r>
          </a:p>
        </p:txBody>
      </p:sp>
      <p:sp>
        <p:nvSpPr>
          <p:cNvPr id="13" name="Text Placeholder 1">
            <a:extLst>
              <a:ext uri="{FF2B5EF4-FFF2-40B4-BE49-F238E27FC236}">
                <a16:creationId xmlns:a16="http://schemas.microsoft.com/office/drawing/2014/main" id="{25E8BAD3-352C-4606-B5E7-DD7AF37F390B}"/>
              </a:ext>
            </a:extLst>
          </p:cNvPr>
          <p:cNvSpPr txBox="1">
            <a:spLocks/>
          </p:cNvSpPr>
          <p:nvPr/>
        </p:nvSpPr>
        <p:spPr>
          <a:xfrm>
            <a:off x="2429164" y="232545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50000"/>
              </a:lnSpc>
              <a:spcAft>
                <a:spcPts val="2445"/>
              </a:spcAft>
              <a:buClr>
                <a:srgbClr val="1D1D1B"/>
              </a:buClr>
              <a:buSzPts val="1200"/>
            </a:pPr>
            <a:r>
              <a:rPr lang="fr-FR" sz="1900" b="1" dirty="0">
                <a:solidFill>
                  <a:schemeClr val="bg2"/>
                </a:solidFill>
                <a:latin typeface="+mj-lt"/>
              </a:rPr>
              <a:t>PRÉSENTATION</a:t>
            </a:r>
            <a:r>
              <a:rPr lang="fr-FR" sz="2000" b="1" dirty="0">
                <a:solidFill>
                  <a:srgbClr val="1D1D1B"/>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 </a:t>
            </a:r>
            <a:r>
              <a:rPr lang="fr-FR" sz="1900" dirty="0">
                <a:solidFill>
                  <a:schemeClr val="bg2"/>
                </a:solidFill>
              </a:rPr>
              <a:t>DU CCCA-BTP </a:t>
            </a:r>
          </a:p>
        </p:txBody>
      </p:sp>
      <p:sp>
        <p:nvSpPr>
          <p:cNvPr id="14" name="Rectangle: Rounded Corners 13">
            <a:extLst>
              <a:ext uri="{FF2B5EF4-FFF2-40B4-BE49-F238E27FC236}">
                <a16:creationId xmlns:a16="http://schemas.microsoft.com/office/drawing/2014/main" id="{75D5B741-7BC4-4FD3-9B1C-5875C9994639}"/>
              </a:ext>
            </a:extLst>
          </p:cNvPr>
          <p:cNvSpPr/>
          <p:nvPr/>
        </p:nvSpPr>
        <p:spPr>
          <a:xfrm>
            <a:off x="1833488" y="316229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2</a:t>
            </a:r>
          </a:p>
        </p:txBody>
      </p:sp>
      <p:sp>
        <p:nvSpPr>
          <p:cNvPr id="15" name="Text Placeholder 1">
            <a:extLst>
              <a:ext uri="{FF2B5EF4-FFF2-40B4-BE49-F238E27FC236}">
                <a16:creationId xmlns:a16="http://schemas.microsoft.com/office/drawing/2014/main" id="{C7433B63-249F-41B1-9AE1-5E813B30FF30}"/>
              </a:ext>
            </a:extLst>
          </p:cNvPr>
          <p:cNvSpPr txBox="1">
            <a:spLocks/>
          </p:cNvSpPr>
          <p:nvPr/>
        </p:nvSpPr>
        <p:spPr>
          <a:xfrm>
            <a:off x="2429164" y="316229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pPr>
            <a:r>
              <a:rPr lang="fr-FR" sz="1900" b="1" dirty="0">
                <a:solidFill>
                  <a:schemeClr val="bg2"/>
                </a:solidFill>
                <a:latin typeface="+mj-lt"/>
              </a:rPr>
              <a:t>OBJECTIFS </a:t>
            </a:r>
            <a:r>
              <a:rPr lang="fr-FR" sz="1900" dirty="0">
                <a:solidFill>
                  <a:schemeClr val="bg2"/>
                </a:solidFill>
              </a:rPr>
              <a:t>DE L’APPEL À PROJETS</a:t>
            </a:r>
          </a:p>
        </p:txBody>
      </p:sp>
      <p:sp>
        <p:nvSpPr>
          <p:cNvPr id="16" name="Rectangle: Rounded Corners 15">
            <a:extLst>
              <a:ext uri="{FF2B5EF4-FFF2-40B4-BE49-F238E27FC236}">
                <a16:creationId xmlns:a16="http://schemas.microsoft.com/office/drawing/2014/main" id="{F27E2252-FF70-449F-85C4-3CE2EBC69703}"/>
              </a:ext>
            </a:extLst>
          </p:cNvPr>
          <p:cNvSpPr/>
          <p:nvPr/>
        </p:nvSpPr>
        <p:spPr>
          <a:xfrm>
            <a:off x="1833488" y="399913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3</a:t>
            </a:r>
          </a:p>
        </p:txBody>
      </p:sp>
      <p:sp>
        <p:nvSpPr>
          <p:cNvPr id="17" name="Text Placeholder 1">
            <a:extLst>
              <a:ext uri="{FF2B5EF4-FFF2-40B4-BE49-F238E27FC236}">
                <a16:creationId xmlns:a16="http://schemas.microsoft.com/office/drawing/2014/main" id="{A7F03728-B0BF-4A00-BF0D-B517BEC3B94B}"/>
              </a:ext>
            </a:extLst>
          </p:cNvPr>
          <p:cNvSpPr txBox="1">
            <a:spLocks/>
          </p:cNvSpPr>
          <p:nvPr/>
        </p:nvSpPr>
        <p:spPr>
          <a:xfrm>
            <a:off x="2429164" y="399913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00000"/>
              </a:lnSpc>
              <a:spcAft>
                <a:spcPts val="2445"/>
              </a:spcAft>
              <a:buSzPts val="1200"/>
            </a:pPr>
            <a:r>
              <a:rPr lang="fr-FR" sz="1900" b="1" dirty="0">
                <a:solidFill>
                  <a:schemeClr val="bg2"/>
                </a:solidFill>
                <a:latin typeface="+mj-lt"/>
              </a:rPr>
              <a:t>DURÉE ET BUDGET </a:t>
            </a:r>
            <a:r>
              <a:rPr lang="fr-FR" sz="1900" dirty="0">
                <a:solidFill>
                  <a:schemeClr val="bg2"/>
                </a:solidFill>
              </a:rPr>
              <a:t>DE L’APPEL À PROJETS</a:t>
            </a:r>
          </a:p>
        </p:txBody>
      </p:sp>
      <p:sp>
        <p:nvSpPr>
          <p:cNvPr id="18" name="Rectangle: Rounded Corners 17">
            <a:extLst>
              <a:ext uri="{FF2B5EF4-FFF2-40B4-BE49-F238E27FC236}">
                <a16:creationId xmlns:a16="http://schemas.microsoft.com/office/drawing/2014/main" id="{5022D2B5-38E0-498C-9A8D-2F726EFD7EE3}"/>
              </a:ext>
            </a:extLst>
          </p:cNvPr>
          <p:cNvSpPr/>
          <p:nvPr/>
        </p:nvSpPr>
        <p:spPr>
          <a:xfrm>
            <a:off x="1833488" y="483597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4</a:t>
            </a:r>
          </a:p>
        </p:txBody>
      </p:sp>
      <p:sp>
        <p:nvSpPr>
          <p:cNvPr id="19" name="Text Placeholder 1">
            <a:extLst>
              <a:ext uri="{FF2B5EF4-FFF2-40B4-BE49-F238E27FC236}">
                <a16:creationId xmlns:a16="http://schemas.microsoft.com/office/drawing/2014/main" id="{D3DB1521-A5A8-4E33-833B-79DBA90EC170}"/>
              </a:ext>
            </a:extLst>
          </p:cNvPr>
          <p:cNvSpPr txBox="1">
            <a:spLocks/>
          </p:cNvSpPr>
          <p:nvPr/>
        </p:nvSpPr>
        <p:spPr>
          <a:xfrm>
            <a:off x="2429164" y="567281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pPr>
            <a:r>
              <a:rPr lang="fr-FR" sz="1900" b="1" dirty="0">
                <a:solidFill>
                  <a:schemeClr val="bg2"/>
                </a:solidFill>
                <a:latin typeface="+mj-lt"/>
              </a:rPr>
              <a:t>MODALITÉS/PROCESSUS DE REPONSE </a:t>
            </a:r>
            <a:r>
              <a:rPr lang="fr-FR" sz="1900" dirty="0">
                <a:solidFill>
                  <a:schemeClr val="bg2"/>
                </a:solidFill>
              </a:rPr>
              <a:t>POUR CET APPEL À PROJETS</a:t>
            </a:r>
          </a:p>
        </p:txBody>
      </p:sp>
      <p:sp>
        <p:nvSpPr>
          <p:cNvPr id="20" name="Rectangle: Rounded Corners 19">
            <a:extLst>
              <a:ext uri="{FF2B5EF4-FFF2-40B4-BE49-F238E27FC236}">
                <a16:creationId xmlns:a16="http://schemas.microsoft.com/office/drawing/2014/main" id="{3CED4334-0809-458F-BD66-9954D5B41788}"/>
              </a:ext>
            </a:extLst>
          </p:cNvPr>
          <p:cNvSpPr/>
          <p:nvPr/>
        </p:nvSpPr>
        <p:spPr>
          <a:xfrm>
            <a:off x="1833488" y="567281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5</a:t>
            </a:r>
          </a:p>
        </p:txBody>
      </p:sp>
      <p:sp>
        <p:nvSpPr>
          <p:cNvPr id="21" name="Text Placeholder 1">
            <a:extLst>
              <a:ext uri="{FF2B5EF4-FFF2-40B4-BE49-F238E27FC236}">
                <a16:creationId xmlns:a16="http://schemas.microsoft.com/office/drawing/2014/main" id="{64D8AE6A-3E56-42B2-85C8-B1FEF7104B14}"/>
              </a:ext>
            </a:extLst>
          </p:cNvPr>
          <p:cNvSpPr txBox="1">
            <a:spLocks/>
          </p:cNvSpPr>
          <p:nvPr/>
        </p:nvSpPr>
        <p:spPr>
          <a:xfrm>
            <a:off x="2429164" y="4835970"/>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pPr>
            <a:r>
              <a:rPr lang="fr-FR" sz="1900" b="1" dirty="0">
                <a:solidFill>
                  <a:schemeClr val="bg2"/>
                </a:solidFill>
                <a:latin typeface="+mj-lt"/>
              </a:rPr>
              <a:t>BÉNÉFICIAIRES </a:t>
            </a:r>
            <a:r>
              <a:rPr lang="fr-FR" sz="1900" dirty="0">
                <a:solidFill>
                  <a:schemeClr val="bg2"/>
                </a:solidFill>
              </a:rPr>
              <a:t>DES PROJETS</a:t>
            </a:r>
          </a:p>
        </p:txBody>
      </p:sp>
      <p:sp>
        <p:nvSpPr>
          <p:cNvPr id="22" name="Rectangle: Rounded Corners 21">
            <a:extLst>
              <a:ext uri="{FF2B5EF4-FFF2-40B4-BE49-F238E27FC236}">
                <a16:creationId xmlns:a16="http://schemas.microsoft.com/office/drawing/2014/main" id="{0CDCBDA3-E447-4D02-AB31-45CEE10AF53A}"/>
              </a:ext>
            </a:extLst>
          </p:cNvPr>
          <p:cNvSpPr/>
          <p:nvPr/>
        </p:nvSpPr>
        <p:spPr>
          <a:xfrm>
            <a:off x="1833488" y="65096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6</a:t>
            </a:r>
          </a:p>
        </p:txBody>
      </p:sp>
      <p:sp>
        <p:nvSpPr>
          <p:cNvPr id="23" name="Text Placeholder 1">
            <a:extLst>
              <a:ext uri="{FF2B5EF4-FFF2-40B4-BE49-F238E27FC236}">
                <a16:creationId xmlns:a16="http://schemas.microsoft.com/office/drawing/2014/main" id="{AABF0122-3FA3-43B8-9424-09B86BBAA0CD}"/>
              </a:ext>
            </a:extLst>
          </p:cNvPr>
          <p:cNvSpPr txBox="1">
            <a:spLocks/>
          </p:cNvSpPr>
          <p:nvPr/>
        </p:nvSpPr>
        <p:spPr>
          <a:xfrm>
            <a:off x="2429164" y="650965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pPr>
            <a:r>
              <a:rPr lang="fr-FR" sz="1900" b="1" dirty="0">
                <a:solidFill>
                  <a:schemeClr val="bg2"/>
                </a:solidFill>
                <a:latin typeface="+mj-lt"/>
              </a:rPr>
              <a:t>CRITERES D’EVALUATION </a:t>
            </a:r>
            <a:r>
              <a:rPr lang="fr-FR" sz="1900" dirty="0">
                <a:solidFill>
                  <a:schemeClr val="bg2"/>
                </a:solidFill>
              </a:rPr>
              <a:t>POUR LA SELECTION DU PROJET</a:t>
            </a:r>
          </a:p>
        </p:txBody>
      </p:sp>
      <p:sp>
        <p:nvSpPr>
          <p:cNvPr id="24" name="Rectangle: Rounded Corners 23">
            <a:extLst>
              <a:ext uri="{FF2B5EF4-FFF2-40B4-BE49-F238E27FC236}">
                <a16:creationId xmlns:a16="http://schemas.microsoft.com/office/drawing/2014/main" id="{9C214640-14C9-4918-BEEF-DF202C1B0465}"/>
              </a:ext>
            </a:extLst>
          </p:cNvPr>
          <p:cNvSpPr/>
          <p:nvPr/>
        </p:nvSpPr>
        <p:spPr>
          <a:xfrm>
            <a:off x="1833488" y="734649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7</a:t>
            </a:r>
          </a:p>
        </p:txBody>
      </p:sp>
      <p:sp>
        <p:nvSpPr>
          <p:cNvPr id="25" name="Text Placeholder 1">
            <a:extLst>
              <a:ext uri="{FF2B5EF4-FFF2-40B4-BE49-F238E27FC236}">
                <a16:creationId xmlns:a16="http://schemas.microsoft.com/office/drawing/2014/main" id="{788F0FBA-A970-4FAA-9101-4B66E095DA8B}"/>
              </a:ext>
            </a:extLst>
          </p:cNvPr>
          <p:cNvSpPr txBox="1">
            <a:spLocks/>
          </p:cNvSpPr>
          <p:nvPr/>
        </p:nvSpPr>
        <p:spPr>
          <a:xfrm>
            <a:off x="2429164" y="734649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50000"/>
              </a:lnSpc>
              <a:spcAft>
                <a:spcPts val="2850"/>
              </a:spcAft>
              <a:buClr>
                <a:srgbClr val="1D1D1B"/>
              </a:buClr>
              <a:buSzPts val="1200"/>
            </a:pPr>
            <a:r>
              <a:rPr lang="fr-FR" sz="1900" b="1" dirty="0">
                <a:solidFill>
                  <a:schemeClr val="bg2"/>
                </a:solidFill>
                <a:latin typeface="+mj-lt"/>
              </a:rPr>
              <a:t>CONSTITUTION </a:t>
            </a:r>
            <a:r>
              <a:rPr lang="fr-FR" sz="1900" dirty="0">
                <a:solidFill>
                  <a:schemeClr val="bg2"/>
                </a:solidFill>
              </a:rPr>
              <a:t>DES DOSSIERS DE RÉPONSES </a:t>
            </a:r>
          </a:p>
        </p:txBody>
      </p:sp>
      <p:sp>
        <p:nvSpPr>
          <p:cNvPr id="26" name="Text Placeholder 1">
            <a:extLst>
              <a:ext uri="{FF2B5EF4-FFF2-40B4-BE49-F238E27FC236}">
                <a16:creationId xmlns:a16="http://schemas.microsoft.com/office/drawing/2014/main" id="{15A361FC-E06E-46E1-B82A-51DA9945AE92}"/>
              </a:ext>
            </a:extLst>
          </p:cNvPr>
          <p:cNvSpPr txBox="1">
            <a:spLocks/>
          </p:cNvSpPr>
          <p:nvPr/>
        </p:nvSpPr>
        <p:spPr>
          <a:xfrm>
            <a:off x="2429164" y="935833"/>
            <a:ext cx="13344236" cy="1294349"/>
          </a:xfrm>
          <a:prstGeom prst="roundRect">
            <a:avLst>
              <a:gd name="adj" fmla="val 6865"/>
            </a:avLst>
          </a:prstGeom>
          <a:solidFill>
            <a:schemeClr val="accent1"/>
          </a:solidFill>
          <a:ln>
            <a:noFill/>
          </a:ln>
        </p:spPr>
        <p:txBody>
          <a:bodyPr vert="horz" wrap="none" lIns="108000" tIns="108000" rIns="108000" bIns="108000"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spcBef>
                <a:spcPts val="0"/>
              </a:spcBef>
            </a:pPr>
            <a:r>
              <a:rPr lang="fr-FR" sz="2400" b="1" dirty="0">
                <a:solidFill>
                  <a:schemeClr val="bg2"/>
                </a:solidFill>
                <a:latin typeface="+mj-lt"/>
              </a:rPr>
              <a:t>Rappel de la thématique du projet: </a:t>
            </a:r>
            <a:r>
              <a:rPr lang="fr-FR" sz="2000" dirty="0"/>
              <a:t>Intégrer, dans les parcours de formation des </a:t>
            </a:r>
          </a:p>
          <a:p>
            <a:pPr>
              <a:lnSpc>
                <a:spcPct val="150000"/>
              </a:lnSpc>
              <a:spcBef>
                <a:spcPts val="0"/>
              </a:spcBef>
            </a:pPr>
            <a:r>
              <a:rPr lang="fr-FR" sz="2000" dirty="0"/>
              <a:t>apprentis, de nouvelles technologies et de nouveaux matériaux écologiquement responsables</a:t>
            </a:r>
            <a:endParaRPr lang="fr-FR" sz="1900" dirty="0">
              <a:solidFill>
                <a:schemeClr val="bg2"/>
              </a:solidFill>
            </a:endParaRPr>
          </a:p>
        </p:txBody>
      </p:sp>
      <p:sp>
        <p:nvSpPr>
          <p:cNvPr id="27" name="Rectangle: Rounded Corners 23">
            <a:extLst>
              <a:ext uri="{FF2B5EF4-FFF2-40B4-BE49-F238E27FC236}">
                <a16:creationId xmlns:a16="http://schemas.microsoft.com/office/drawing/2014/main" id="{450484A3-7A84-47F7-948B-B842EDD2B5BE}"/>
              </a:ext>
            </a:extLst>
          </p:cNvPr>
          <p:cNvSpPr/>
          <p:nvPr/>
        </p:nvSpPr>
        <p:spPr>
          <a:xfrm>
            <a:off x="1823700" y="814955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8</a:t>
            </a:r>
          </a:p>
        </p:txBody>
      </p:sp>
      <p:sp>
        <p:nvSpPr>
          <p:cNvPr id="28" name="Text Placeholder 1">
            <a:extLst>
              <a:ext uri="{FF2B5EF4-FFF2-40B4-BE49-F238E27FC236}">
                <a16:creationId xmlns:a16="http://schemas.microsoft.com/office/drawing/2014/main" id="{7220E495-FA6D-4887-AA44-F1221D09084A}"/>
              </a:ext>
            </a:extLst>
          </p:cNvPr>
          <p:cNvSpPr txBox="1">
            <a:spLocks/>
          </p:cNvSpPr>
          <p:nvPr/>
        </p:nvSpPr>
        <p:spPr>
          <a:xfrm>
            <a:off x="2419376" y="814955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50000"/>
              </a:lnSpc>
              <a:spcAft>
                <a:spcPts val="2850"/>
              </a:spcAft>
              <a:buClr>
                <a:srgbClr val="1D1D1B"/>
              </a:buClr>
              <a:buSzPts val="1200"/>
            </a:pPr>
            <a:r>
              <a:rPr lang="fr-FR" sz="1900" b="1" dirty="0">
                <a:solidFill>
                  <a:schemeClr val="bg2"/>
                </a:solidFill>
                <a:latin typeface="+mj-lt"/>
              </a:rPr>
              <a:t>CALENDRIER ET CONTACT</a:t>
            </a:r>
            <a:endParaRPr lang="fr-FR" sz="1900" dirty="0">
              <a:solidFill>
                <a:schemeClr val="bg2"/>
              </a:solidFill>
            </a:endParaRPr>
          </a:p>
        </p:txBody>
      </p:sp>
    </p:spTree>
    <p:extLst>
      <p:ext uri="{BB962C8B-B14F-4D97-AF65-F5344CB8AC3E}">
        <p14:creationId xmlns:p14="http://schemas.microsoft.com/office/powerpoint/2010/main" val="3033993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1266"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29" name="Rectangle: Rounded Corners 10">
            <a:extLst>
              <a:ext uri="{FF2B5EF4-FFF2-40B4-BE49-F238E27FC236}">
                <a16:creationId xmlns:a16="http://schemas.microsoft.com/office/drawing/2014/main" id="{A116AE84-368E-4013-AAD8-9EF7A23D9991}"/>
              </a:ext>
            </a:extLst>
          </p:cNvPr>
          <p:cNvSpPr/>
          <p:nvPr/>
        </p:nvSpPr>
        <p:spPr>
          <a:xfrm>
            <a:off x="2989188" y="3569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1</a:t>
            </a:r>
          </a:p>
        </p:txBody>
      </p:sp>
      <p:sp>
        <p:nvSpPr>
          <p:cNvPr id="30" name="Text Placeholder 1">
            <a:extLst>
              <a:ext uri="{FF2B5EF4-FFF2-40B4-BE49-F238E27FC236}">
                <a16:creationId xmlns:a16="http://schemas.microsoft.com/office/drawing/2014/main" id="{C02F8340-04F8-4C24-A917-0A5BB7173FFA}"/>
              </a:ext>
            </a:extLst>
          </p:cNvPr>
          <p:cNvSpPr txBox="1">
            <a:spLocks/>
          </p:cNvSpPr>
          <p:nvPr/>
        </p:nvSpPr>
        <p:spPr>
          <a:xfrm>
            <a:off x="3584864" y="35695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445"/>
              </a:spcAft>
              <a:buClr>
                <a:srgbClr val="1D1D1B"/>
              </a:buClr>
              <a:buSzPts val="1200"/>
            </a:pPr>
            <a:r>
              <a:rPr lang="fr-FR" sz="2400" b="1" dirty="0">
                <a:solidFill>
                  <a:schemeClr val="bg2"/>
                </a:solidFill>
                <a:latin typeface="+mj-lt"/>
              </a:rPr>
              <a:t>PRÉSENTATION</a:t>
            </a:r>
            <a:r>
              <a:rPr lang="fr-FR" sz="2400" b="1" dirty="0">
                <a:solidFill>
                  <a:srgbClr val="1D1D1B"/>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 </a:t>
            </a:r>
            <a:r>
              <a:rPr lang="fr-FR" sz="2400" dirty="0">
                <a:solidFill>
                  <a:schemeClr val="bg2"/>
                </a:solidFill>
              </a:rPr>
              <a:t>DU CCCA-BTP </a:t>
            </a:r>
          </a:p>
        </p:txBody>
      </p:sp>
      <p:sp>
        <p:nvSpPr>
          <p:cNvPr id="9" name="Rectangle 8">
            <a:extLst>
              <a:ext uri="{FF2B5EF4-FFF2-40B4-BE49-F238E27FC236}">
                <a16:creationId xmlns:a16="http://schemas.microsoft.com/office/drawing/2014/main" id="{E1517A1C-6E6A-403C-B3AC-B28B040A4F84}"/>
              </a:ext>
            </a:extLst>
          </p:cNvPr>
          <p:cNvSpPr/>
          <p:nvPr/>
        </p:nvSpPr>
        <p:spPr>
          <a:xfrm>
            <a:off x="1574800" y="1523998"/>
            <a:ext cx="13462000" cy="6289927"/>
          </a:xfrm>
          <a:prstGeom prst="rect">
            <a:avLst/>
          </a:prstGeom>
        </p:spPr>
        <p:txBody>
          <a:bodyPr wrap="square">
            <a:spAutoFit/>
          </a:bodyPr>
          <a:lstStyle/>
          <a:p>
            <a:pPr marL="228600" lvl="0" indent="-228600" algn="just" defTabSz="914400">
              <a:spcBef>
                <a:spcPts val="1000"/>
              </a:spcBef>
              <a:spcAft>
                <a:spcPts val="600"/>
              </a:spcAft>
              <a:buSzPct val="67000"/>
              <a:buBlip>
                <a:blip r:embed="rId8"/>
              </a:buBlip>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Le CCCA-BTP (Comité de concertation et de coordination de l’apprentissage du bâtiment et des travaux publics) est un </a:t>
            </a: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organisme à gouvernance paritaire des branches du bâtiment et des travaux publics</a:t>
            </a:r>
            <a:r>
              <a:rPr lang="da-DK" sz="2200" b="1" dirty="0">
                <a:solidFill>
                  <a:srgbClr val="000000"/>
                </a:solidFill>
                <a:latin typeface="Arial" panose="020B0604020202020204" pitchFamily="34" charset="0"/>
                <a:cs typeface="Arial" panose="020B0604020202020204" pitchFamily="34" charset="0"/>
              </a:rPr>
              <a:t> </a:t>
            </a:r>
          </a:p>
          <a:p>
            <a:pPr marL="228600" lvl="0" indent="-228600" algn="just" defTabSz="914400">
              <a:spcBef>
                <a:spcPts val="1000"/>
              </a:spcBef>
              <a:spcAft>
                <a:spcPts val="600"/>
              </a:spcAft>
              <a:buSzPct val="67000"/>
              <a:buBlip>
                <a:blip r:embed="rId8"/>
              </a:buBlip>
            </a:pP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Géré et financé par les professionnels du bâtiment et des travaux publics</a:t>
            </a: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 le CCCA-BTP développe depuis près de 80 ans une solide </a:t>
            </a: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expertise pédagogique de l’alternance</a:t>
            </a: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 </a:t>
            </a:r>
            <a:endParaRPr lang="da-DK" sz="2200" dirty="0">
              <a:solidFill>
                <a:srgbClr val="000000"/>
              </a:solidFill>
              <a:latin typeface="Arial" panose="020B0604020202020204" pitchFamily="34" charset="0"/>
              <a:cs typeface="Arial" panose="020B0604020202020204" pitchFamily="34" charset="0"/>
            </a:endParaRPr>
          </a:p>
          <a:p>
            <a:pPr marL="228600" lvl="0" indent="-228600" algn="just" defTabSz="914400">
              <a:spcBef>
                <a:spcPts val="1000"/>
              </a:spcBef>
              <a:spcAft>
                <a:spcPts val="600"/>
              </a:spcAft>
              <a:buSzPct val="67000"/>
              <a:buBlip>
                <a:blip r:embed="rId8"/>
              </a:buBlip>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Il </a:t>
            </a: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accompagne les organismes de formation</a:t>
            </a: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 pour développer et promouvoir leur activité et </a:t>
            </a: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accroître leur performance</a:t>
            </a:r>
            <a:endParaRPr lang="da-DK" sz="2200" dirty="0">
              <a:solidFill>
                <a:srgbClr val="000000"/>
              </a:solidFill>
              <a:latin typeface="Arial" panose="020B0604020202020204" pitchFamily="34" charset="0"/>
              <a:cs typeface="Arial" panose="020B0604020202020204" pitchFamily="34" charset="0"/>
            </a:endParaRPr>
          </a:p>
          <a:p>
            <a:pPr marL="228600" lvl="0" indent="-228600" algn="just" defTabSz="914400">
              <a:spcBef>
                <a:spcPts val="1000"/>
              </a:spcBef>
              <a:spcAft>
                <a:spcPts val="600"/>
              </a:spcAft>
              <a:buSzPct val="67000"/>
              <a:buBlip>
                <a:blip r:embed="rId8"/>
              </a:buBlip>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L’expertise du CCCA-BTP en fait un acteur unique et un interlocuteur privilégié, capable d’accompagner l’ensemble des acteurs du secteur de la construction, pour former les apprenants aux métiers du BTP et répondre aux besoins en compétences et qualifications professionnelles des entreprises du secteur de la construction et anticiper les évolutions à venir  </a:t>
            </a:r>
          </a:p>
          <a:p>
            <a:pPr lvl="0" algn="just" defTabSz="914400">
              <a:lnSpc>
                <a:spcPct val="80000"/>
              </a:lnSpc>
              <a:spcBef>
                <a:spcPts val="1000"/>
              </a:spcBef>
              <a:spcAft>
                <a:spcPts val="600"/>
              </a:spcAft>
              <a:buSzPct val="67000"/>
            </a:pPr>
            <a:endParaRPr lang="fr-FR" sz="2000" dirty="0">
              <a:solidFill>
                <a:srgbClr val="000000"/>
              </a:solidFill>
              <a:latin typeface="Arial" panose="020B0604020202020204" pitchFamily="34" charset="0"/>
              <a:ea typeface="Arial" panose="020B0604020202020204" pitchFamily="34" charset="0"/>
              <a:cs typeface="Arial" panose="020B0604020202020204" pitchFamily="34" charset="0"/>
            </a:endParaRPr>
          </a:p>
          <a:p>
            <a:pPr lvl="0" algn="ctr" defTabSz="914400">
              <a:lnSpc>
                <a:spcPct val="80000"/>
              </a:lnSpc>
              <a:buSzPct val="67000"/>
            </a:pPr>
            <a:r>
              <a:rPr lang="fr-FR" sz="2200" b="1" dirty="0">
                <a:solidFill>
                  <a:srgbClr val="000000"/>
                </a:solidFill>
                <a:latin typeface="Arial" panose="020B0604020202020204" pitchFamily="34" charset="0"/>
                <a:cs typeface="Arial" panose="020B0604020202020204" pitchFamily="34" charset="0"/>
              </a:rPr>
              <a:t>C’est dans ce contexte que le CCCA-BTP lance </a:t>
            </a:r>
          </a:p>
          <a:p>
            <a:pPr lvl="0" algn="ctr" defTabSz="914400">
              <a:lnSpc>
                <a:spcPct val="80000"/>
              </a:lnSpc>
              <a:buSzPct val="67000"/>
            </a:pPr>
            <a:r>
              <a:rPr lang="fr-FR" sz="2200" b="1" dirty="0">
                <a:solidFill>
                  <a:srgbClr val="000000"/>
                </a:solidFill>
                <a:latin typeface="Arial" panose="020B0604020202020204" pitchFamily="34" charset="0"/>
                <a:cs typeface="Arial" panose="020B0604020202020204" pitchFamily="34" charset="0"/>
              </a:rPr>
              <a:t>un appel à projets intitulé :</a:t>
            </a:r>
          </a:p>
          <a:p>
            <a:pPr lvl="0" algn="ctr" defTabSz="914400">
              <a:lnSpc>
                <a:spcPct val="80000"/>
              </a:lnSpc>
              <a:buSzPct val="67000"/>
            </a:pPr>
            <a:endParaRPr lang="fr-FR" sz="2000" b="1" dirty="0">
              <a:solidFill>
                <a:srgbClr val="000000"/>
              </a:solidFill>
              <a:latin typeface="Arial" panose="020B0604020202020204" pitchFamily="34" charset="0"/>
              <a:cs typeface="Arial" panose="020B0604020202020204" pitchFamily="34" charset="0"/>
            </a:endParaRPr>
          </a:p>
          <a:p>
            <a:pPr lvl="0" algn="ctr" defTabSz="914400">
              <a:lnSpc>
                <a:spcPct val="80000"/>
              </a:lnSpc>
              <a:buSzPct val="67000"/>
            </a:pPr>
            <a:r>
              <a:rPr lang="fr-FR" sz="2000" b="1" dirty="0">
                <a:solidFill>
                  <a:srgbClr val="000000"/>
                </a:solidFill>
                <a:latin typeface="Arial" panose="020B0604020202020204" pitchFamily="34" charset="0"/>
                <a:cs typeface="Arial" panose="020B0604020202020204" pitchFamily="34" charset="0"/>
              </a:rPr>
              <a:t> </a:t>
            </a:r>
            <a:r>
              <a:rPr lang="fr-FR" sz="2400" b="1" dirty="0">
                <a:solidFill>
                  <a:srgbClr val="000000"/>
                </a:solidFill>
                <a:cs typeface="Arial" panose="020B0604020202020204" pitchFamily="34" charset="0"/>
              </a:rPr>
              <a:t>« </a:t>
            </a:r>
            <a:r>
              <a:rPr lang="fr-FR" sz="2400" b="1" dirty="0">
                <a:solidFill>
                  <a:srgbClr val="000000"/>
                </a:solidFill>
              </a:rPr>
              <a:t>Intégrer, dans les parcours de formation des apprentis, de nouvelles technologies et de nouveaux matériaux écologiquement responsables </a:t>
            </a:r>
            <a:r>
              <a:rPr lang="fr-FR" sz="2400" b="1" dirty="0">
                <a:solidFill>
                  <a:srgbClr val="000000"/>
                </a:solidFill>
                <a:cs typeface="Arial" panose="020B0604020202020204" pitchFamily="34" charset="0"/>
              </a:rPr>
              <a:t>» </a:t>
            </a:r>
          </a:p>
        </p:txBody>
      </p:sp>
    </p:spTree>
    <p:extLst>
      <p:ext uri="{BB962C8B-B14F-4D97-AF65-F5344CB8AC3E}">
        <p14:creationId xmlns:p14="http://schemas.microsoft.com/office/powerpoint/2010/main" val="2439981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2290"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29" name="Rectangle: Rounded Corners 10">
            <a:extLst>
              <a:ext uri="{FF2B5EF4-FFF2-40B4-BE49-F238E27FC236}">
                <a16:creationId xmlns:a16="http://schemas.microsoft.com/office/drawing/2014/main" id="{A116AE84-368E-4013-AAD8-9EF7A23D9991}"/>
              </a:ext>
            </a:extLst>
          </p:cNvPr>
          <p:cNvSpPr/>
          <p:nvPr/>
        </p:nvSpPr>
        <p:spPr>
          <a:xfrm>
            <a:off x="2989188" y="3569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2</a:t>
            </a:r>
          </a:p>
        </p:txBody>
      </p:sp>
      <p:sp>
        <p:nvSpPr>
          <p:cNvPr id="30" name="Text Placeholder 1">
            <a:extLst>
              <a:ext uri="{FF2B5EF4-FFF2-40B4-BE49-F238E27FC236}">
                <a16:creationId xmlns:a16="http://schemas.microsoft.com/office/drawing/2014/main" id="{C02F8340-04F8-4C24-A917-0A5BB7173FFA}"/>
              </a:ext>
            </a:extLst>
          </p:cNvPr>
          <p:cNvSpPr txBox="1">
            <a:spLocks/>
          </p:cNvSpPr>
          <p:nvPr/>
        </p:nvSpPr>
        <p:spPr>
          <a:xfrm>
            <a:off x="3584864" y="35695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defTabSz="457200">
              <a:lnSpc>
                <a:spcPct val="100000"/>
              </a:lnSpc>
              <a:spcBef>
                <a:spcPts val="0"/>
              </a:spcBef>
              <a:buClrTx/>
            </a:pPr>
            <a:r>
              <a:rPr lang="fr-FR" sz="2400" b="1" dirty="0">
                <a:solidFill>
                  <a:srgbClr val="1D1D1B"/>
                </a:solidFill>
                <a:latin typeface="Arial Black"/>
              </a:rPr>
              <a:t>OBJECTIFS </a:t>
            </a:r>
            <a:r>
              <a:rPr lang="fr-FR" sz="2400" dirty="0">
                <a:solidFill>
                  <a:srgbClr val="1D1D1B"/>
                </a:solidFill>
              </a:rPr>
              <a:t>DE L’APPEL À PROJETS</a:t>
            </a:r>
          </a:p>
        </p:txBody>
      </p:sp>
      <p:sp>
        <p:nvSpPr>
          <p:cNvPr id="9" name="Rectangle 8">
            <a:extLst>
              <a:ext uri="{FF2B5EF4-FFF2-40B4-BE49-F238E27FC236}">
                <a16:creationId xmlns:a16="http://schemas.microsoft.com/office/drawing/2014/main" id="{E1517A1C-6E6A-403C-B3AC-B28B040A4F84}"/>
              </a:ext>
            </a:extLst>
          </p:cNvPr>
          <p:cNvSpPr/>
          <p:nvPr/>
        </p:nvSpPr>
        <p:spPr>
          <a:xfrm>
            <a:off x="1117600" y="1333498"/>
            <a:ext cx="14274800" cy="6840334"/>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rgbClr val="000000"/>
                </a:solidFill>
                <a:latin typeface="Arial" panose="020B0604020202020204" pitchFamily="34" charset="0"/>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2200" b="1" dirty="0">
                <a:solidFill>
                  <a:srgbClr val="000000"/>
                </a:solidFill>
                <a:latin typeface="Arial" panose="020B0604020202020204" pitchFamily="34" charset="0"/>
                <a:cs typeface="Arial" panose="020B0604020202020204" pitchFamily="34" charset="0"/>
              </a:rPr>
              <a:t>Cet appel à projets a pour ambition de permettre la montée en compétences des équipes pédagogiques des OF-A par la mise en place, auprès d’apprenants, de modalités pédagogiques ayant pour objectifs de :</a:t>
            </a:r>
          </a:p>
          <a:p>
            <a:pPr marL="685800" lvl="1" indent="-228600" algn="just" defTabSz="914400">
              <a:lnSpc>
                <a:spcPct val="120000"/>
              </a:lnSpc>
              <a:spcBef>
                <a:spcPts val="600"/>
              </a:spcBef>
              <a:spcAft>
                <a:spcPts val="600"/>
              </a:spcAft>
              <a:buSzPct val="57000"/>
              <a:buBlip>
                <a:blip r:embed="rId9"/>
              </a:buBlip>
            </a:pPr>
            <a:r>
              <a:rPr lang="fr-FR" sz="2200" dirty="0">
                <a:solidFill>
                  <a:srgbClr val="000000"/>
                </a:solidFill>
                <a:latin typeface="Arial" panose="020B0604020202020204" pitchFamily="34" charset="0"/>
                <a:cs typeface="Arial" panose="020B0604020202020204" pitchFamily="34" charset="0"/>
              </a:rPr>
              <a:t>Sensibiliser et acculturer les apprenants à l’utilisation de nouvelles technologies et de nouveaux matériaux écologiquement responsables au sein des parcours de formation aux métiers du BTP;</a:t>
            </a:r>
          </a:p>
          <a:p>
            <a:pPr marL="685800" lvl="1" indent="-228600" algn="just" defTabSz="914400">
              <a:lnSpc>
                <a:spcPct val="120000"/>
              </a:lnSpc>
              <a:spcBef>
                <a:spcPts val="600"/>
              </a:spcBef>
              <a:spcAft>
                <a:spcPts val="600"/>
              </a:spcAft>
              <a:buSzPct val="57000"/>
              <a:buBlip>
                <a:blip r:embed="rId9"/>
              </a:buBlip>
            </a:pPr>
            <a:r>
              <a:rPr lang="fr-FR" sz="2200" dirty="0">
                <a:solidFill>
                  <a:srgbClr val="000000"/>
                </a:solidFill>
                <a:latin typeface="Arial" panose="020B0604020202020204" pitchFamily="34" charset="0"/>
                <a:cs typeface="Arial" panose="020B0604020202020204" pitchFamily="34" charset="0"/>
              </a:rPr>
              <a:t>Amener une plus-value à la formation proposée aux apprenants et indirectement aux entreprises du BTP dans la prise en compte du choix écologique, économique et social d’un matériaux ou d’une technologie;</a:t>
            </a:r>
          </a:p>
          <a:p>
            <a:pPr marL="685800" lvl="1" indent="-228600" algn="just" defTabSz="914400">
              <a:lnSpc>
                <a:spcPct val="120000"/>
              </a:lnSpc>
              <a:spcBef>
                <a:spcPts val="600"/>
              </a:spcBef>
              <a:spcAft>
                <a:spcPts val="600"/>
              </a:spcAft>
              <a:buSzPct val="57000"/>
              <a:buBlip>
                <a:blip r:embed="rId9"/>
              </a:buBlip>
            </a:pPr>
            <a:r>
              <a:rPr lang="fr-FR" sz="2200" dirty="0">
                <a:solidFill>
                  <a:srgbClr val="000000"/>
                </a:solidFill>
                <a:latin typeface="Arial" panose="020B0604020202020204" pitchFamily="34" charset="0"/>
                <a:cs typeface="Arial" panose="020B0604020202020204" pitchFamily="34" charset="0"/>
              </a:rPr>
              <a:t>Expérimenter des parcours et des modalités pédagogiques innovants en y intégrant différents acteurs du monde professionnel concernés par la thématique de l’écoconstruction;</a:t>
            </a:r>
          </a:p>
          <a:p>
            <a:pPr marL="685800" lvl="1" indent="-228600" algn="just" defTabSz="914400">
              <a:lnSpc>
                <a:spcPct val="120000"/>
              </a:lnSpc>
              <a:spcBef>
                <a:spcPts val="600"/>
              </a:spcBef>
              <a:spcAft>
                <a:spcPts val="600"/>
              </a:spcAft>
              <a:buSzPct val="57000"/>
              <a:buBlip>
                <a:blip r:embed="rId9"/>
              </a:buBlip>
            </a:pPr>
            <a:r>
              <a:rPr lang="fr-FR" sz="2200" dirty="0">
                <a:solidFill>
                  <a:srgbClr val="000000"/>
                </a:solidFill>
                <a:latin typeface="Arial" panose="020B0604020202020204" pitchFamily="34" charset="0"/>
                <a:cs typeface="Arial" panose="020B0604020202020204" pitchFamily="34" charset="0"/>
              </a:rPr>
              <a:t>Préparer les futurs acteurs du BTP à l’arrivée prochaine de la RE 2020 (Réglementation Environnementale), et notamment, pour mettre en avant la démarche de construction durable et de l’écoconstruction dans le choix des matériaux, des technologies et des techniques de mise en œuvre innovantes;</a:t>
            </a:r>
          </a:p>
          <a:p>
            <a:pPr marL="685800" lvl="1" indent="-228600" algn="just" defTabSz="914400">
              <a:lnSpc>
                <a:spcPct val="120000"/>
              </a:lnSpc>
              <a:spcBef>
                <a:spcPts val="600"/>
              </a:spcBef>
              <a:spcAft>
                <a:spcPts val="600"/>
              </a:spcAft>
              <a:buSzPct val="57000"/>
              <a:buBlip>
                <a:blip r:embed="rId9"/>
              </a:buBlip>
            </a:pPr>
            <a:r>
              <a:rPr lang="fr-FR" sz="2200" dirty="0">
                <a:solidFill>
                  <a:srgbClr val="000000"/>
                </a:solidFill>
                <a:latin typeface="Arial" panose="020B0604020202020204" pitchFamily="34" charset="0"/>
                <a:cs typeface="Arial" panose="020B0604020202020204" pitchFamily="34" charset="0"/>
              </a:rPr>
              <a:t>Ancrer plus fortement la démarche de parcours interdisciplinaires, en coactivité et favorisant l’interopérabilité grâce aux thématiques transversales que sont les choix et l’utilisation des nouveaux matériaux écologiquement responsables et/ou biosourcés.</a:t>
            </a:r>
          </a:p>
        </p:txBody>
      </p:sp>
    </p:spTree>
    <p:extLst>
      <p:ext uri="{BB962C8B-B14F-4D97-AF65-F5344CB8AC3E}">
        <p14:creationId xmlns:p14="http://schemas.microsoft.com/office/powerpoint/2010/main" val="1324384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3314"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6" name="Rectangle: Rounded Corners 10">
            <a:extLst>
              <a:ext uri="{FF2B5EF4-FFF2-40B4-BE49-F238E27FC236}">
                <a16:creationId xmlns:a16="http://schemas.microsoft.com/office/drawing/2014/main" id="{CFBEF54E-FA3B-4519-8DA2-EB1C12A27D9C}"/>
              </a:ext>
            </a:extLst>
          </p:cNvPr>
          <p:cNvSpPr/>
          <p:nvPr/>
        </p:nvSpPr>
        <p:spPr>
          <a:xfrm>
            <a:off x="2989188" y="3569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3</a:t>
            </a:r>
          </a:p>
        </p:txBody>
      </p:sp>
      <p:sp>
        <p:nvSpPr>
          <p:cNvPr id="7" name="Text Placeholder 1">
            <a:extLst>
              <a:ext uri="{FF2B5EF4-FFF2-40B4-BE49-F238E27FC236}">
                <a16:creationId xmlns:a16="http://schemas.microsoft.com/office/drawing/2014/main" id="{140B2E7D-8FE5-405A-95A9-966380F6A681}"/>
              </a:ext>
            </a:extLst>
          </p:cNvPr>
          <p:cNvSpPr txBox="1">
            <a:spLocks/>
          </p:cNvSpPr>
          <p:nvPr/>
        </p:nvSpPr>
        <p:spPr>
          <a:xfrm>
            <a:off x="3584864" y="35695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defTabSz="457200" fontAlgn="base">
              <a:lnSpc>
                <a:spcPct val="100000"/>
              </a:lnSpc>
              <a:spcBef>
                <a:spcPts val="0"/>
              </a:spcBef>
              <a:spcAft>
                <a:spcPts val="2445"/>
              </a:spcAft>
              <a:buClrTx/>
              <a:buSzPts val="1200"/>
            </a:pPr>
            <a:r>
              <a:rPr lang="fr-FR" sz="2400" b="1" dirty="0">
                <a:solidFill>
                  <a:srgbClr val="1D1D1B"/>
                </a:solidFill>
                <a:latin typeface="Arial Black"/>
              </a:rPr>
              <a:t>DURÉE ET BUDGET </a:t>
            </a:r>
            <a:r>
              <a:rPr lang="fr-FR" sz="2400" dirty="0">
                <a:solidFill>
                  <a:srgbClr val="1D1D1B"/>
                </a:solidFill>
              </a:rPr>
              <a:t>DE L’APPEL À PROJETS</a:t>
            </a:r>
          </a:p>
        </p:txBody>
      </p:sp>
      <p:sp>
        <p:nvSpPr>
          <p:cNvPr id="10" name="Rectangle 9">
            <a:extLst>
              <a:ext uri="{FF2B5EF4-FFF2-40B4-BE49-F238E27FC236}">
                <a16:creationId xmlns:a16="http://schemas.microsoft.com/office/drawing/2014/main" id="{5892709F-0965-40B0-B603-3183D7C21208}"/>
              </a:ext>
            </a:extLst>
          </p:cNvPr>
          <p:cNvSpPr/>
          <p:nvPr/>
        </p:nvSpPr>
        <p:spPr>
          <a:xfrm>
            <a:off x="1511300" y="1750202"/>
            <a:ext cx="13462000" cy="4278094"/>
          </a:xfrm>
          <a:prstGeom prst="rect">
            <a:avLst/>
          </a:prstGeom>
        </p:spPr>
        <p:txBody>
          <a:bodyPr wrap="square">
            <a:spAutoFit/>
          </a:bodyPr>
          <a:lstStyle/>
          <a:p>
            <a:pPr marL="228600" lvl="0" indent="-228600" algn="just" defTabSz="914400">
              <a:spcBef>
                <a:spcPts val="1000"/>
              </a:spcBef>
              <a:spcAft>
                <a:spcPts val="600"/>
              </a:spcAft>
              <a:buSzPct val="67000"/>
              <a:buBlip>
                <a:blip r:embed="rId8"/>
              </a:buBlip>
            </a:pP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Durée   </a:t>
            </a:r>
          </a:p>
          <a:p>
            <a:pPr marL="800100" lvl="1" indent="-342900" algn="just" defTabSz="914400">
              <a:spcBef>
                <a:spcPts val="1000"/>
              </a:spcBef>
              <a:spcAft>
                <a:spcPts val="600"/>
              </a:spcAft>
              <a:buSzPct val="67000"/>
              <a:buFont typeface="Arial" panose="020B0604020202020204" pitchFamily="34" charset="0"/>
              <a:buChar char="•"/>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Cet appel à projets est ouvert du 30 septembre 2021 au 09 novembre 2021.</a:t>
            </a:r>
          </a:p>
          <a:p>
            <a:pPr marL="228600" lvl="0" indent="-228600" algn="just" defTabSz="914400">
              <a:spcBef>
                <a:spcPts val="1000"/>
              </a:spcBef>
              <a:spcAft>
                <a:spcPts val="600"/>
              </a:spcAft>
              <a:buSzPct val="67000"/>
              <a:buBlip>
                <a:blip r:embed="rId8"/>
              </a:buBlip>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Budget   </a:t>
            </a: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 </a:t>
            </a:r>
          </a:p>
          <a:p>
            <a:pPr marL="800100" lvl="1" indent="-342900" algn="just" defTabSz="914400">
              <a:spcBef>
                <a:spcPts val="1000"/>
              </a:spcBef>
              <a:spcAft>
                <a:spcPts val="600"/>
              </a:spcAft>
              <a:buSzPct val="67000"/>
              <a:buFont typeface="Arial" panose="020B0604020202020204" pitchFamily="34" charset="0"/>
              <a:buChar char="•"/>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Le budget maximum alloué à chaque projet ne pourra excéder </a:t>
            </a:r>
            <a:r>
              <a:rPr lang="fr-FR" sz="2200" b="1" dirty="0">
                <a:solidFill>
                  <a:srgbClr val="000000"/>
                </a:solidFill>
                <a:latin typeface="Arial" panose="020B0604020202020204" pitchFamily="34" charset="0"/>
                <a:ea typeface="Arial" panose="020B0604020202020204" pitchFamily="34" charset="0"/>
                <a:cs typeface="Arial" panose="020B0604020202020204" pitchFamily="34" charset="0"/>
              </a:rPr>
              <a:t>200 000 €</a:t>
            </a: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a:t>
            </a:r>
          </a:p>
          <a:p>
            <a:pPr marL="800100" lvl="1" indent="-342900" algn="just" defTabSz="914400">
              <a:spcBef>
                <a:spcPts val="1000"/>
              </a:spcBef>
              <a:spcAft>
                <a:spcPts val="600"/>
              </a:spcAft>
              <a:buSzPct val="67000"/>
              <a:buFont typeface="Arial" panose="020B0604020202020204" pitchFamily="34" charset="0"/>
              <a:buChar char="•"/>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La prise en charge financière du CCCA-BTP n’excédera pas les 2/3 du budget total du projet, les 1/3 restant doivent être pris en charge en cofinancement et/ou en autofinancement par le porteur du projet.</a:t>
            </a:r>
          </a:p>
          <a:p>
            <a:pPr marL="800100" lvl="1" indent="-342900" algn="just" defTabSz="914400">
              <a:spcBef>
                <a:spcPts val="1000"/>
              </a:spcBef>
              <a:spcAft>
                <a:spcPts val="600"/>
              </a:spcAft>
              <a:buSzPct val="67000"/>
              <a:buFont typeface="Arial" panose="020B0604020202020204" pitchFamily="34" charset="0"/>
              <a:buChar char="•"/>
            </a:pP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Ces éléments devront être clairement identifiés dans le budget présenté dans le dossier de réponse.</a:t>
            </a:r>
          </a:p>
          <a:p>
            <a:pPr lvl="0" algn="just" defTabSz="914400">
              <a:lnSpc>
                <a:spcPct val="80000"/>
              </a:lnSpc>
              <a:spcBef>
                <a:spcPts val="1000"/>
              </a:spcBef>
              <a:spcAft>
                <a:spcPts val="600"/>
              </a:spcAft>
              <a:buSzPct val="67000"/>
            </a:pPr>
            <a:endParaRPr lang="fr-FR" sz="20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1630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4338"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397000" y="1849675"/>
            <a:ext cx="13462000" cy="3990836"/>
          </a:xfrm>
          <a:prstGeom prst="rect">
            <a:avLst/>
          </a:prstGeom>
        </p:spPr>
        <p:txBody>
          <a:bodyPr wrap="square">
            <a:spAutoFit/>
          </a:bodyPr>
          <a:lstStyle/>
          <a:p>
            <a:pPr marL="228600" lvl="0" indent="-228600" algn="just" defTabSz="914400">
              <a:spcBef>
                <a:spcPts val="1000"/>
              </a:spcBef>
              <a:buSzPct val="67000"/>
              <a:buBlip>
                <a:blip r:embed="rId6"/>
              </a:buBlip>
            </a:pPr>
            <a:r>
              <a:rPr lang="fr-FR" sz="2200" dirty="0">
                <a:solidFill>
                  <a:srgbClr val="000000"/>
                </a:solidFill>
                <a:latin typeface="Arial" panose="020B0604020202020204" pitchFamily="34" charset="0"/>
                <a:cs typeface="Arial" panose="020B0604020202020204" pitchFamily="34" charset="0"/>
              </a:rPr>
              <a:t>Toute structure est éligible au dépôt d’un ou plusieurs projets dans le cadre des appels à projets à la condition stricte que leur projet entre dans les champs d’application des missions du CCCA-BTP à savoir le développement de la formation professionnelle initiale, notamment de l'apprentissage, et de la formation professionnelle continue dans les métiers des professions du bâtiment et des travaux publics.</a:t>
            </a:r>
          </a:p>
          <a:p>
            <a:pPr lvl="0" algn="just" defTabSz="914400">
              <a:spcBef>
                <a:spcPts val="1000"/>
              </a:spcBef>
              <a:buSzPct val="67000"/>
            </a:pPr>
            <a:r>
              <a:rPr lang="fr-FR" sz="2200" dirty="0">
                <a:solidFill>
                  <a:srgbClr val="000000"/>
                </a:solidFill>
                <a:latin typeface="Arial" panose="020B0604020202020204" pitchFamily="34" charset="0"/>
                <a:cs typeface="Arial" panose="020B0604020202020204" pitchFamily="34" charset="0"/>
              </a:rPr>
              <a:t> </a:t>
            </a:r>
          </a:p>
          <a:p>
            <a:pPr marL="228600" lvl="0" indent="-228600" algn="just" defTabSz="914400">
              <a:spcBef>
                <a:spcPts val="1000"/>
              </a:spcBef>
              <a:buSzPct val="67000"/>
              <a:buBlip>
                <a:blip r:embed="rId6"/>
              </a:buBlip>
            </a:pPr>
            <a:r>
              <a:rPr lang="fr-FR" sz="2200" dirty="0">
                <a:solidFill>
                  <a:srgbClr val="000000"/>
                </a:solidFill>
                <a:latin typeface="Arial" panose="020B0604020202020204" pitchFamily="34" charset="0"/>
                <a:cs typeface="Arial" panose="020B0604020202020204" pitchFamily="34" charset="0"/>
              </a:rPr>
              <a:t>Ainsi toute structure est en capacité de proposer un projet et doit être en capacité de justifier que celui-ci est économiquement viable. </a:t>
            </a:r>
          </a:p>
          <a:p>
            <a:pPr lvl="0" algn="just" defTabSz="914400">
              <a:spcBef>
                <a:spcPts val="1000"/>
              </a:spcBef>
              <a:buSzPct val="67000"/>
            </a:pPr>
            <a:endParaRPr lang="fr-FR" sz="2200" dirty="0">
              <a:solidFill>
                <a:srgbClr val="000000"/>
              </a:solidFill>
              <a:latin typeface="Arial" panose="020B0604020202020204" pitchFamily="34" charset="0"/>
              <a:cs typeface="Arial" panose="020B0604020202020204" pitchFamily="34" charset="0"/>
            </a:endParaRPr>
          </a:p>
          <a:p>
            <a:pPr marL="228600" lvl="0" indent="-228600" algn="just" defTabSz="914400">
              <a:spcBef>
                <a:spcPts val="1000"/>
              </a:spcBef>
              <a:buSzPct val="67000"/>
              <a:buBlip>
                <a:blip r:embed="rId6"/>
              </a:buBlip>
            </a:pPr>
            <a:r>
              <a:rPr lang="fr-FR" sz="2200" dirty="0">
                <a:solidFill>
                  <a:srgbClr val="000000"/>
                </a:solidFill>
                <a:latin typeface="Arial" panose="020B0604020202020204" pitchFamily="34" charset="0"/>
                <a:cs typeface="Arial" panose="020B0604020202020204" pitchFamily="34" charset="0"/>
              </a:rPr>
              <a:t>Le CCCA-BTP encourage les candidatures groupées notamment avec des partenaires et des entreprises du secteur du BTP.</a:t>
            </a:r>
          </a:p>
        </p:txBody>
      </p:sp>
      <p:sp>
        <p:nvSpPr>
          <p:cNvPr id="6" name="Rectangle: Rounded Corners 17">
            <a:extLst>
              <a:ext uri="{FF2B5EF4-FFF2-40B4-BE49-F238E27FC236}">
                <a16:creationId xmlns:a16="http://schemas.microsoft.com/office/drawing/2014/main" id="{817E72FD-7968-4285-A1DE-00D6CF04CA24}"/>
              </a:ext>
            </a:extLst>
          </p:cNvPr>
          <p:cNvSpPr/>
          <p:nvPr/>
        </p:nvSpPr>
        <p:spPr>
          <a:xfrm>
            <a:off x="2646288" y="32747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4</a:t>
            </a:r>
          </a:p>
        </p:txBody>
      </p:sp>
      <p:sp>
        <p:nvSpPr>
          <p:cNvPr id="7" name="Text Placeholder 1">
            <a:extLst>
              <a:ext uri="{FF2B5EF4-FFF2-40B4-BE49-F238E27FC236}">
                <a16:creationId xmlns:a16="http://schemas.microsoft.com/office/drawing/2014/main" id="{88452943-20C3-4749-8A5B-8514CE2569D3}"/>
              </a:ext>
            </a:extLst>
          </p:cNvPr>
          <p:cNvSpPr txBox="1">
            <a:spLocks/>
          </p:cNvSpPr>
          <p:nvPr/>
        </p:nvSpPr>
        <p:spPr>
          <a:xfrm>
            <a:off x="3241964" y="327470"/>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BÉNÉFICIAIRES </a:t>
            </a:r>
            <a:r>
              <a:rPr lang="fr-FR" sz="2400" dirty="0">
                <a:solidFill>
                  <a:schemeClr val="bg2"/>
                </a:solidFill>
              </a:rPr>
              <a:t>DES PROJETS</a:t>
            </a:r>
          </a:p>
        </p:txBody>
      </p:sp>
    </p:spTree>
    <p:extLst>
      <p:ext uri="{BB962C8B-B14F-4D97-AF65-F5344CB8AC3E}">
        <p14:creationId xmlns:p14="http://schemas.microsoft.com/office/powerpoint/2010/main" val="3537339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5362"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57473" y="2240765"/>
            <a:ext cx="13462000" cy="3679597"/>
          </a:xfrm>
          <a:prstGeom prst="rect">
            <a:avLst/>
          </a:prstGeom>
        </p:spPr>
        <p:txBody>
          <a:bodyPr wrap="square">
            <a:spAutoFit/>
          </a:bodyPr>
          <a:lstStyle/>
          <a:p>
            <a:pPr marL="228600" marR="3810" lvl="0" indent="1270" algn="just" defTabSz="914400">
              <a:lnSpc>
                <a:spcPct val="103000"/>
              </a:lnSpc>
              <a:spcBef>
                <a:spcPts val="1000"/>
              </a:spcBef>
              <a:spcAft>
                <a:spcPts val="600"/>
              </a:spcAft>
              <a:buSzPct val="67000"/>
              <a:buBlip>
                <a:blip r:embed="rId6"/>
              </a:buBlip>
            </a:pPr>
            <a:r>
              <a:rPr lang="fr-FR" sz="2000" dirty="0">
                <a:solidFill>
                  <a:srgbClr val="000000"/>
                </a:solidFill>
                <a:latin typeface="Arial" panose="020B0604020202020204" pitchFamily="34" charset="0"/>
                <a:ea typeface="Arial" panose="020B0604020202020204" pitchFamily="34" charset="0"/>
              </a:rPr>
              <a:t> </a:t>
            </a:r>
            <a:r>
              <a:rPr lang="fr-FR" sz="2200" dirty="0">
                <a:solidFill>
                  <a:srgbClr val="000000"/>
                </a:solidFill>
                <a:latin typeface="Arial" panose="020B0604020202020204" pitchFamily="34" charset="0"/>
                <a:ea typeface="Arial" panose="020B0604020202020204" pitchFamily="34" charset="0"/>
              </a:rPr>
              <a:t>Dès la parution de l’appel à projets le </a:t>
            </a:r>
            <a:r>
              <a:rPr lang="fr-FR" sz="2200" dirty="0">
                <a:solidFill>
                  <a:srgbClr val="000000"/>
                </a:solidFill>
                <a:latin typeface="Arial" panose="020B0604020202020204" pitchFamily="34" charset="0"/>
                <a:ea typeface="Arial" panose="020B0604020202020204" pitchFamily="34" charset="0"/>
                <a:cs typeface="Arial" panose="020B0604020202020204" pitchFamily="34" charset="0"/>
              </a:rPr>
              <a:t>30 septembre 2021,</a:t>
            </a:r>
            <a:r>
              <a:rPr lang="fr-FR" sz="2200" dirty="0">
                <a:solidFill>
                  <a:srgbClr val="000000"/>
                </a:solidFill>
                <a:latin typeface="Arial" panose="020B0604020202020204" pitchFamily="34" charset="0"/>
                <a:ea typeface="Arial" panose="020B0604020202020204" pitchFamily="34" charset="0"/>
              </a:rPr>
              <a:t> la structure éligible adresse au CCCA-BTP son dossier de réponse dans les délais impartis.</a:t>
            </a:r>
          </a:p>
          <a:p>
            <a:pPr marL="228600" marR="3810" lvl="0" algn="just" defTabSz="914400">
              <a:lnSpc>
                <a:spcPct val="103000"/>
              </a:lnSpc>
              <a:spcBef>
                <a:spcPts val="1000"/>
              </a:spcBef>
              <a:spcAft>
                <a:spcPts val="600"/>
              </a:spcAft>
              <a:buSzPct val="67000"/>
            </a:pPr>
            <a:endParaRPr lang="fr-FR" sz="22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200" dirty="0">
                <a:solidFill>
                  <a:srgbClr val="000000"/>
                </a:solidFill>
                <a:latin typeface="Arial" panose="020B0604020202020204" pitchFamily="34" charset="0"/>
              </a:rPr>
              <a:t> Les projets reçus hors délais et/ou incomplets, au regard des pièces demandées dans le cahier des charges, sont réputés inéligibles, et à ce titre ne seront pas analysés.</a:t>
            </a:r>
          </a:p>
          <a:p>
            <a:pPr marL="228600" marR="3810" lvl="0" algn="just" defTabSz="914400">
              <a:lnSpc>
                <a:spcPct val="103000"/>
              </a:lnSpc>
              <a:spcBef>
                <a:spcPts val="1000"/>
              </a:spcBef>
              <a:spcAft>
                <a:spcPts val="600"/>
              </a:spcAft>
              <a:buSzPct val="67000"/>
            </a:pPr>
            <a:endParaRPr lang="fr-FR" sz="2200" dirty="0">
              <a:solidFill>
                <a:srgbClr val="000000"/>
              </a:solidFill>
              <a:latin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200" dirty="0">
                <a:solidFill>
                  <a:srgbClr val="000000"/>
                </a:solidFill>
                <a:latin typeface="Arial" panose="020B0604020202020204" pitchFamily="34" charset="0"/>
                <a:ea typeface="Arial" panose="020B0604020202020204" pitchFamily="34" charset="0"/>
              </a:rPr>
              <a:t> Dès la fin du délai d’ouverture de l’appel à projets, une commission de présélection évalue l’éligibilité des dossiers réponse et sélectionne les projets selon des critères d’évaluation clairement définis. </a:t>
            </a:r>
          </a:p>
        </p:txBody>
      </p:sp>
      <p:sp>
        <p:nvSpPr>
          <p:cNvPr id="8" name="Text Placeholder 1">
            <a:extLst>
              <a:ext uri="{FF2B5EF4-FFF2-40B4-BE49-F238E27FC236}">
                <a16:creationId xmlns:a16="http://schemas.microsoft.com/office/drawing/2014/main" id="{2BF3111F-3660-4696-AF16-D56DE210A8A9}"/>
              </a:ext>
            </a:extLst>
          </p:cNvPr>
          <p:cNvSpPr txBox="1">
            <a:spLocks/>
          </p:cNvSpPr>
          <p:nvPr/>
        </p:nvSpPr>
        <p:spPr>
          <a:xfrm>
            <a:off x="3059065" y="32611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MODALITÉS/PROCESSUS DE REPONSE </a:t>
            </a:r>
            <a:r>
              <a:rPr lang="fr-FR" sz="2400" dirty="0">
                <a:solidFill>
                  <a:schemeClr val="bg2"/>
                </a:solidFill>
              </a:rPr>
              <a:t>A CET APPEL À PROJETS</a:t>
            </a:r>
          </a:p>
        </p:txBody>
      </p:sp>
      <p:sp>
        <p:nvSpPr>
          <p:cNvPr id="10" name="Rectangle: Rounded Corners 19">
            <a:extLst>
              <a:ext uri="{FF2B5EF4-FFF2-40B4-BE49-F238E27FC236}">
                <a16:creationId xmlns:a16="http://schemas.microsoft.com/office/drawing/2014/main" id="{87C8B1D4-1FB1-4413-936E-EB1785CC4E0D}"/>
              </a:ext>
            </a:extLst>
          </p:cNvPr>
          <p:cNvSpPr/>
          <p:nvPr/>
        </p:nvSpPr>
        <p:spPr>
          <a:xfrm>
            <a:off x="2557388" y="32611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5</a:t>
            </a:r>
          </a:p>
        </p:txBody>
      </p:sp>
    </p:spTree>
    <p:extLst>
      <p:ext uri="{BB962C8B-B14F-4D97-AF65-F5344CB8AC3E}">
        <p14:creationId xmlns:p14="http://schemas.microsoft.com/office/powerpoint/2010/main" val="3239487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6386"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70000" y="1727198"/>
            <a:ext cx="13855700" cy="5356338"/>
          </a:xfrm>
          <a:prstGeom prst="rect">
            <a:avLst/>
          </a:prstGeom>
        </p:spPr>
        <p:txBody>
          <a:bodyPr wrap="square">
            <a:spAutoFit/>
          </a:bodyPr>
          <a:lstStyle/>
          <a:p>
            <a:pPr marL="228600" marR="3810" lvl="0" indent="1270" algn="just" defTabSz="914400">
              <a:lnSpc>
                <a:spcPct val="103000"/>
              </a:lnSpc>
              <a:spcBef>
                <a:spcPts val="1000"/>
              </a:spcBef>
              <a:spcAft>
                <a:spcPts val="600"/>
              </a:spcAft>
              <a:buSzPct val="67000"/>
              <a:buBlip>
                <a:blip r:embed="rId6"/>
              </a:buBlip>
            </a:pPr>
            <a:r>
              <a:rPr lang="fr-FR" sz="20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Qualité et performance du projet</a:t>
            </a:r>
            <a:r>
              <a:rPr lang="fr-FR" sz="2200" dirty="0">
                <a:solidFill>
                  <a:srgbClr val="000000"/>
                </a:solidFill>
                <a:latin typeface="Arial" panose="020B0604020202020204" pitchFamily="34" charset="0"/>
                <a:ea typeface="Arial" panose="020B0604020202020204" pitchFamily="34" charset="0"/>
              </a:rPr>
              <a:t>, sa conformité aux périmètre et objectifs de l’appel à projet mentionnés dans le cahier des charges </a:t>
            </a:r>
            <a:r>
              <a:rPr lang="fr-FR" sz="2200" b="1" dirty="0">
                <a:solidFill>
                  <a:srgbClr val="000000"/>
                </a:solidFill>
                <a:latin typeface="Arial" panose="020B0604020202020204" pitchFamily="34" charset="0"/>
                <a:ea typeface="Arial" panose="020B0604020202020204" pitchFamily="34" charset="0"/>
              </a:rPr>
              <a:t>/20 points</a:t>
            </a:r>
          </a:p>
          <a:p>
            <a:pPr marL="228600" marR="3810" lvl="0" algn="just" defTabSz="914400">
              <a:lnSpc>
                <a:spcPct val="103000"/>
              </a:lnSpc>
              <a:spcBef>
                <a:spcPts val="1000"/>
              </a:spcBef>
              <a:spcAft>
                <a:spcPts val="600"/>
              </a:spcAft>
              <a:buSzPct val="67000"/>
            </a:pPr>
            <a:endParaRPr lang="fr-FR" sz="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2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Caractère innovant du </a:t>
            </a:r>
            <a:r>
              <a:rPr lang="fr-FR" sz="2200" dirty="0">
                <a:solidFill>
                  <a:srgbClr val="000000"/>
                </a:solidFill>
                <a:latin typeface="Arial" panose="020B0604020202020204" pitchFamily="34" charset="0"/>
                <a:ea typeface="Arial" panose="020B0604020202020204" pitchFamily="34" charset="0"/>
              </a:rPr>
              <a:t>projet au sens de celui envisagé par le CCCA BTP </a:t>
            </a:r>
            <a:r>
              <a:rPr lang="fr-FR" sz="2200" b="1" dirty="0">
                <a:solidFill>
                  <a:srgbClr val="000000"/>
                </a:solidFill>
                <a:latin typeface="Arial" panose="020B0604020202020204" pitchFamily="34" charset="0"/>
                <a:ea typeface="Arial" panose="020B0604020202020204" pitchFamily="34" charset="0"/>
              </a:rPr>
              <a:t>/15 points </a:t>
            </a:r>
          </a:p>
          <a:p>
            <a:pPr marL="228600" marR="3810" lvl="0" algn="just" defTabSz="914400">
              <a:lnSpc>
                <a:spcPct val="103000"/>
              </a:lnSpc>
              <a:spcBef>
                <a:spcPts val="1000"/>
              </a:spcBef>
              <a:spcAft>
                <a:spcPts val="600"/>
              </a:spcAft>
              <a:buSzPct val="67000"/>
            </a:pPr>
            <a:endParaRPr lang="fr-FR" sz="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2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Calendrier et rétroplanning </a:t>
            </a:r>
            <a:r>
              <a:rPr lang="fr-FR" sz="2200" dirty="0">
                <a:solidFill>
                  <a:srgbClr val="000000"/>
                </a:solidFill>
                <a:latin typeface="Arial" panose="020B0604020202020204" pitchFamily="34" charset="0"/>
                <a:ea typeface="Arial" panose="020B0604020202020204" pitchFamily="34" charset="0"/>
              </a:rPr>
              <a:t>de la conception, de la réalisation et de la mise en exploitation du projet et de ses productions ainsi que l’équipe projet pressentie </a:t>
            </a:r>
            <a:r>
              <a:rPr lang="fr-FR" sz="2200" b="1" dirty="0">
                <a:solidFill>
                  <a:srgbClr val="000000"/>
                </a:solidFill>
                <a:latin typeface="Arial" panose="020B0604020202020204" pitchFamily="34" charset="0"/>
                <a:ea typeface="Arial" panose="020B0604020202020204" pitchFamily="34" charset="0"/>
              </a:rPr>
              <a:t>/15 points </a:t>
            </a:r>
          </a:p>
          <a:p>
            <a:pPr marL="228600" marR="3810" lvl="0" algn="just" defTabSz="914400">
              <a:lnSpc>
                <a:spcPct val="103000"/>
              </a:lnSpc>
              <a:spcBef>
                <a:spcPts val="1000"/>
              </a:spcBef>
              <a:spcAft>
                <a:spcPts val="600"/>
              </a:spcAft>
              <a:buSzPct val="67000"/>
            </a:pPr>
            <a:endParaRPr lang="fr-FR" sz="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2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Perspectives de démultiplication,</a:t>
            </a:r>
            <a:r>
              <a:rPr lang="fr-FR" sz="2200" dirty="0">
                <a:solidFill>
                  <a:srgbClr val="000000"/>
                </a:solidFill>
                <a:latin typeface="Arial" panose="020B0604020202020204" pitchFamily="34" charset="0"/>
                <a:ea typeface="Arial" panose="020B0604020202020204" pitchFamily="34" charset="0"/>
              </a:rPr>
              <a:t> de diffusion et de valeur ajoutée du projet et de ses productions</a:t>
            </a:r>
            <a:br>
              <a:rPr lang="fr-FR" sz="2200" dirty="0">
                <a:solidFill>
                  <a:srgbClr val="000000"/>
                </a:solidFill>
                <a:latin typeface="Arial" panose="020B0604020202020204" pitchFamily="34" charset="0"/>
                <a:ea typeface="Arial" panose="020B0604020202020204" pitchFamily="34" charset="0"/>
              </a:rPr>
            </a:br>
            <a:r>
              <a:rPr lang="fr-FR" sz="22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/25 points </a:t>
            </a:r>
          </a:p>
          <a:p>
            <a:pPr marL="228600" marR="3810" lvl="0" algn="just" defTabSz="914400">
              <a:lnSpc>
                <a:spcPct val="103000"/>
              </a:lnSpc>
              <a:spcBef>
                <a:spcPts val="1000"/>
              </a:spcBef>
              <a:spcAft>
                <a:spcPts val="600"/>
              </a:spcAft>
              <a:buSzPct val="67000"/>
            </a:pPr>
            <a:endParaRPr lang="fr-FR" sz="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200" dirty="0">
                <a:solidFill>
                  <a:srgbClr val="000000"/>
                </a:solidFill>
                <a:latin typeface="Arial" panose="020B0604020202020204" pitchFamily="34" charset="0"/>
                <a:ea typeface="Arial" panose="020B0604020202020204" pitchFamily="34" charset="0"/>
              </a:rPr>
              <a:t> </a:t>
            </a:r>
            <a:r>
              <a:rPr lang="fr-FR" sz="2200" b="1" dirty="0">
                <a:solidFill>
                  <a:srgbClr val="000000"/>
                </a:solidFill>
                <a:latin typeface="Arial" panose="020B0604020202020204" pitchFamily="34" charset="0"/>
                <a:ea typeface="Arial" panose="020B0604020202020204" pitchFamily="34" charset="0"/>
              </a:rPr>
              <a:t>Budget prévisionnel </a:t>
            </a:r>
            <a:r>
              <a:rPr lang="fr-FR" sz="2200" dirty="0">
                <a:solidFill>
                  <a:srgbClr val="000000"/>
                </a:solidFill>
                <a:latin typeface="Arial" panose="020B0604020202020204" pitchFamily="34" charset="0"/>
                <a:ea typeface="Arial" panose="020B0604020202020204" pitchFamily="34" charset="0"/>
              </a:rPr>
              <a:t>et éléments permettant de sécuriser le déploiement du projet y compris la part d’auto-financement/co-financement </a:t>
            </a:r>
            <a:r>
              <a:rPr lang="fr-FR" sz="2200" b="1" dirty="0">
                <a:solidFill>
                  <a:srgbClr val="000000"/>
                </a:solidFill>
                <a:latin typeface="Arial" panose="020B0604020202020204" pitchFamily="34" charset="0"/>
                <a:ea typeface="Arial" panose="020B0604020202020204" pitchFamily="34" charset="0"/>
              </a:rPr>
              <a:t>/25 points </a:t>
            </a:r>
          </a:p>
        </p:txBody>
      </p:sp>
      <p:sp>
        <p:nvSpPr>
          <p:cNvPr id="6" name="Rectangle: Rounded Corners 21">
            <a:extLst>
              <a:ext uri="{FF2B5EF4-FFF2-40B4-BE49-F238E27FC236}">
                <a16:creationId xmlns:a16="http://schemas.microsoft.com/office/drawing/2014/main" id="{598CDED9-CA96-47C7-9686-A0DABBDA2979}"/>
              </a:ext>
            </a:extLst>
          </p:cNvPr>
          <p:cNvSpPr/>
          <p:nvPr/>
        </p:nvSpPr>
        <p:spPr>
          <a:xfrm>
            <a:off x="2658988" y="3755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6</a:t>
            </a:r>
          </a:p>
        </p:txBody>
      </p:sp>
      <p:sp>
        <p:nvSpPr>
          <p:cNvPr id="7" name="Text Placeholder 1">
            <a:extLst>
              <a:ext uri="{FF2B5EF4-FFF2-40B4-BE49-F238E27FC236}">
                <a16:creationId xmlns:a16="http://schemas.microsoft.com/office/drawing/2014/main" id="{9A3A6B65-76EA-4ADE-A679-B7E1A187E511}"/>
              </a:ext>
            </a:extLst>
          </p:cNvPr>
          <p:cNvSpPr txBox="1">
            <a:spLocks/>
          </p:cNvSpPr>
          <p:nvPr/>
        </p:nvSpPr>
        <p:spPr>
          <a:xfrm>
            <a:off x="3254664" y="37555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CRITERES D’EVALUATION </a:t>
            </a:r>
            <a:r>
              <a:rPr lang="fr-FR" sz="2400" dirty="0">
                <a:solidFill>
                  <a:schemeClr val="bg2"/>
                </a:solidFill>
              </a:rPr>
              <a:t>POUR LA SELECTION DU PROJET</a:t>
            </a:r>
          </a:p>
        </p:txBody>
      </p:sp>
    </p:spTree>
    <p:extLst>
      <p:ext uri="{BB962C8B-B14F-4D97-AF65-F5344CB8AC3E}">
        <p14:creationId xmlns:p14="http://schemas.microsoft.com/office/powerpoint/2010/main" val="4287786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7410"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70000" y="1727198"/>
            <a:ext cx="13462000" cy="4974182"/>
          </a:xfrm>
          <a:prstGeom prst="rect">
            <a:avLst/>
          </a:prstGeom>
        </p:spPr>
        <p:txBody>
          <a:bodyPr wrap="square">
            <a:spAutoFit/>
          </a:bodyPr>
          <a:lstStyle/>
          <a:p>
            <a:pPr marL="228600" lvl="0" indent="-228600" algn="just" defTabSz="914400">
              <a:lnSpc>
                <a:spcPct val="80000"/>
              </a:lnSpc>
              <a:spcBef>
                <a:spcPts val="1000"/>
              </a:spcBef>
              <a:buSzPct val="67000"/>
              <a:buBlip>
                <a:blip r:embed="rId6"/>
              </a:buBlip>
            </a:pPr>
            <a:r>
              <a:rPr lang="fr-FR" sz="2000" dirty="0">
                <a:solidFill>
                  <a:srgbClr val="000000"/>
                </a:solidFill>
                <a:latin typeface="Arial" panose="020B0604020202020204" pitchFamily="34" charset="0"/>
                <a:ea typeface="Arial" panose="020B0604020202020204" pitchFamily="34" charset="0"/>
              </a:rPr>
              <a:t> </a:t>
            </a:r>
            <a:r>
              <a:rPr lang="fr-FR" sz="2200" dirty="0">
                <a:solidFill>
                  <a:srgbClr val="000000"/>
                </a:solidFill>
                <a:latin typeface="Arial" panose="020B0604020202020204" pitchFamily="34" charset="0"/>
              </a:rPr>
              <a:t>Le dossier complet de réponse doit comporter :</a:t>
            </a:r>
          </a:p>
          <a:p>
            <a:pPr marL="228600" lvl="0" indent="-228600" algn="just" defTabSz="914400">
              <a:lnSpc>
                <a:spcPct val="80000"/>
              </a:lnSpc>
              <a:spcBef>
                <a:spcPts val="1000"/>
              </a:spcBef>
              <a:buSzPct val="67000"/>
              <a:buBlip>
                <a:blip r:embed="rId6"/>
              </a:buBlip>
            </a:pPr>
            <a:endParaRPr lang="fr-FR" sz="2200" dirty="0">
              <a:solidFill>
                <a:srgbClr val="000000"/>
              </a:solidFill>
              <a:latin typeface="Arial" panose="020B0604020202020204" pitchFamily="34" charset="0"/>
            </a:endParaRPr>
          </a:p>
          <a:p>
            <a:pPr marL="685800" lvl="1" indent="-228600" algn="just" defTabSz="914400">
              <a:lnSpc>
                <a:spcPct val="80000"/>
              </a:lnSpc>
              <a:spcBef>
                <a:spcPts val="1000"/>
              </a:spcBef>
              <a:buSzPct val="67000"/>
              <a:buBlip>
                <a:blip r:embed="rId6"/>
              </a:buBlip>
            </a:pPr>
            <a:r>
              <a:rPr lang="fr-FR" sz="2200" dirty="0">
                <a:solidFill>
                  <a:srgbClr val="000000"/>
                </a:solidFill>
                <a:latin typeface="Arial" panose="020B0604020202020204" pitchFamily="34" charset="0"/>
              </a:rPr>
              <a:t> </a:t>
            </a:r>
            <a:r>
              <a:rPr lang="fr-FR" sz="2200" b="1" dirty="0">
                <a:solidFill>
                  <a:srgbClr val="000000"/>
                </a:solidFill>
                <a:effectLst>
                  <a:outerShdw blurRad="38100" dist="38100" dir="2700000" algn="tl">
                    <a:srgbClr val="000000">
                      <a:alpha val="43137"/>
                    </a:srgbClr>
                  </a:outerShdw>
                </a:effectLst>
                <a:latin typeface="Arial" panose="020B0604020202020204" pitchFamily="34" charset="0"/>
              </a:rPr>
              <a:t>un dossier projet </a:t>
            </a:r>
            <a:r>
              <a:rPr lang="fr-FR" sz="2200" dirty="0">
                <a:solidFill>
                  <a:srgbClr val="000000"/>
                </a:solidFill>
                <a:effectLst>
                  <a:outerShdw blurRad="38100" dist="38100" dir="2700000" algn="tl">
                    <a:srgbClr val="000000">
                      <a:alpha val="43137"/>
                    </a:srgbClr>
                  </a:outerShdw>
                </a:effectLst>
                <a:latin typeface="Arial" panose="020B0604020202020204" pitchFamily="34" charset="0"/>
              </a:rPr>
              <a:t>intégrant :</a:t>
            </a:r>
          </a:p>
          <a:p>
            <a:pPr lvl="0" algn="just" defTabSz="914400">
              <a:lnSpc>
                <a:spcPct val="80000"/>
              </a:lnSpc>
              <a:spcBef>
                <a:spcPts val="1000"/>
              </a:spcBef>
              <a:buSzPct val="67000"/>
            </a:pPr>
            <a:endParaRPr lang="fr-FR" sz="2200" dirty="0">
              <a:solidFill>
                <a:srgbClr val="000000"/>
              </a:solidFill>
              <a:latin typeface="Arial" panose="020B0604020202020204" pitchFamily="34" charset="0"/>
            </a:endParaRP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La présentation complète du projet;</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L’équipe projet pressentie;</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Un calendrier du projet et de ses actions;</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Le budget détaillé (utiliser le modèle présenté en annexe du cahier des charges);</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Le plan de financement;</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La fiche synthétique du projet complété (utiliser le modèle présenté en annexe du CDC).</a:t>
            </a:r>
          </a:p>
          <a:p>
            <a:pPr marL="685800" lvl="1" indent="-228600" algn="just" defTabSz="914400">
              <a:lnSpc>
                <a:spcPct val="80000"/>
              </a:lnSpc>
              <a:spcBef>
                <a:spcPts val="500"/>
              </a:spcBef>
              <a:buSzPct val="57000"/>
              <a:buBlip>
                <a:blip r:embed="rId7"/>
              </a:buBlip>
            </a:pPr>
            <a:r>
              <a:rPr lang="fr-FR" sz="2200" dirty="0">
                <a:solidFill>
                  <a:srgbClr val="000000"/>
                </a:solidFill>
                <a:latin typeface="Arial" panose="020B0604020202020204" pitchFamily="34" charset="0"/>
              </a:rPr>
              <a:t>…</a:t>
            </a:r>
          </a:p>
          <a:p>
            <a:pPr lvl="0" algn="just" defTabSz="914400">
              <a:lnSpc>
                <a:spcPct val="80000"/>
              </a:lnSpc>
              <a:spcBef>
                <a:spcPts val="1000"/>
              </a:spcBef>
              <a:buSzPct val="67000"/>
            </a:pPr>
            <a:endParaRPr lang="fr-FR" sz="2200" b="1" dirty="0">
              <a:solidFill>
                <a:srgbClr val="000000"/>
              </a:solidFill>
              <a:latin typeface="Arial" panose="020B0604020202020204" pitchFamily="34" charset="0"/>
            </a:endParaRPr>
          </a:p>
          <a:p>
            <a:pPr marL="685800" lvl="1" indent="-228600" algn="just" defTabSz="914400">
              <a:lnSpc>
                <a:spcPct val="80000"/>
              </a:lnSpc>
              <a:spcBef>
                <a:spcPts val="1000"/>
              </a:spcBef>
              <a:buSzPct val="67000"/>
              <a:buBlip>
                <a:blip r:embed="rId6"/>
              </a:buBlip>
            </a:pPr>
            <a:r>
              <a:rPr lang="fr-FR" sz="2200" b="1" dirty="0">
                <a:solidFill>
                  <a:srgbClr val="000000"/>
                </a:solidFill>
                <a:latin typeface="Arial" panose="020B0604020202020204" pitchFamily="34" charset="0"/>
              </a:rPr>
              <a:t>l</a:t>
            </a:r>
            <a:r>
              <a:rPr lang="fr-FR" sz="2200" b="1" dirty="0">
                <a:solidFill>
                  <a:srgbClr val="000000"/>
                </a:solidFill>
                <a:effectLst>
                  <a:outerShdw blurRad="38100" dist="38100" dir="2700000" algn="tl">
                    <a:srgbClr val="000000">
                      <a:alpha val="43137"/>
                    </a:srgbClr>
                  </a:outerShdw>
                </a:effectLst>
                <a:latin typeface="Arial" panose="020B0604020202020204" pitchFamily="34" charset="0"/>
              </a:rPr>
              <a:t>es pièces administratives </a:t>
            </a:r>
            <a:r>
              <a:rPr lang="fr-FR" sz="2200" dirty="0">
                <a:solidFill>
                  <a:srgbClr val="000000"/>
                </a:solidFill>
                <a:latin typeface="Arial" panose="020B0604020202020204" pitchFamily="34" charset="0"/>
              </a:rPr>
              <a:t>demandées dans la partie 1 du règlement de consultation ainsi que dans l’espace Candidat du site www.appels-a-projets-cccabtp.fr</a:t>
            </a:r>
          </a:p>
        </p:txBody>
      </p:sp>
      <p:sp>
        <p:nvSpPr>
          <p:cNvPr id="6" name="Rectangle: Rounded Corners 23">
            <a:extLst>
              <a:ext uri="{FF2B5EF4-FFF2-40B4-BE49-F238E27FC236}">
                <a16:creationId xmlns:a16="http://schemas.microsoft.com/office/drawing/2014/main" id="{0A9A0311-5825-466E-B845-7D6A83A284C8}"/>
              </a:ext>
            </a:extLst>
          </p:cNvPr>
          <p:cNvSpPr/>
          <p:nvPr/>
        </p:nvSpPr>
        <p:spPr>
          <a:xfrm>
            <a:off x="2798688" y="27259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7</a:t>
            </a:r>
          </a:p>
        </p:txBody>
      </p:sp>
      <p:sp>
        <p:nvSpPr>
          <p:cNvPr id="7" name="Text Placeholder 1">
            <a:extLst>
              <a:ext uri="{FF2B5EF4-FFF2-40B4-BE49-F238E27FC236}">
                <a16:creationId xmlns:a16="http://schemas.microsoft.com/office/drawing/2014/main" id="{58D53EED-D4B5-4C86-AAD4-4552FEECF3F1}"/>
              </a:ext>
            </a:extLst>
          </p:cNvPr>
          <p:cNvSpPr txBox="1">
            <a:spLocks/>
          </p:cNvSpPr>
          <p:nvPr/>
        </p:nvSpPr>
        <p:spPr>
          <a:xfrm>
            <a:off x="3394364" y="27259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8">
                  <a:extLst>
                    <a:ext uri="{96DAC541-7B7A-43D3-8B79-37D633B846F1}">
                      <asvg:svgBlip xmlns:asvg="http://schemas.microsoft.com/office/drawing/2016/SVG/main" r:embed="rId9"/>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CONSTITUTION </a:t>
            </a:r>
            <a:r>
              <a:rPr lang="fr-FR" sz="2400" dirty="0">
                <a:solidFill>
                  <a:schemeClr val="bg2"/>
                </a:solidFill>
              </a:rPr>
              <a:t>DES DOSSIERS DE RÉPONSES </a:t>
            </a:r>
          </a:p>
        </p:txBody>
      </p:sp>
    </p:spTree>
    <p:extLst>
      <p:ext uri="{BB962C8B-B14F-4D97-AF65-F5344CB8AC3E}">
        <p14:creationId xmlns:p14="http://schemas.microsoft.com/office/powerpoint/2010/main" val="20396676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_SUSjCoRZhQkBHHH0Opc8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grCulSe9AgxxyRPMQnIPR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GyRBOBzhOHB5dB2eKue6a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wB8qg92SjKjdKa_iFrOxA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OL8oIGx_uBDobscNzc.WCg"/>
</p:tagLst>
</file>

<file path=ppt/theme/theme1.xml><?xml version="1.0" encoding="utf-8"?>
<a:theme xmlns:a="http://schemas.openxmlformats.org/drawingml/2006/main" name="CCCA-BTP">
  <a:themeElements>
    <a:clrScheme name="Custom 22">
      <a:dk1>
        <a:srgbClr val="636363"/>
      </a:dk1>
      <a:lt1>
        <a:srgbClr val="FFFFFF"/>
      </a:lt1>
      <a:dk2>
        <a:srgbClr val="FFED00"/>
      </a:dk2>
      <a:lt2>
        <a:srgbClr val="1D1D1B"/>
      </a:lt2>
      <a:accent1>
        <a:srgbClr val="F8F6F5"/>
      </a:accent1>
      <a:accent2>
        <a:srgbClr val="727176"/>
      </a:accent2>
      <a:accent3>
        <a:srgbClr val="A5A5A5"/>
      </a:accent3>
      <a:accent4>
        <a:srgbClr val="BFB5A9"/>
      </a:accent4>
      <a:accent5>
        <a:srgbClr val="E7BE49"/>
      </a:accent5>
      <a:accent6>
        <a:srgbClr val="A2C62E"/>
      </a:accent6>
      <a:hlink>
        <a:srgbClr val="255F8F"/>
      </a:hlink>
      <a:folHlink>
        <a:srgbClr val="884868"/>
      </a:folHlink>
    </a:clrScheme>
    <a:fontScheme name="Custom 9">
      <a:majorFont>
        <a:latin typeface="Arial Black"/>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t"/>
      <a:lstStyle>
        <a:defPPr algn="l">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accent3"/>
          </a:solidFill>
          <a:roun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CCABTP_WINLAB_MASQUE_PPT_DMTS_16-9_2705_v1" id="{724C0B91-E368-43C3-8DA5-C9696C13CCBB}" vid="{C0E206B9-CC4C-4CB6-8016-F7151CA316D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CCCABTP_AAP_N°5 - intégrer les matériaux écologiques au sein des parcours</Template>
  <TotalTime>269</TotalTime>
  <Words>1260</Words>
  <Application>Microsoft Office PowerPoint</Application>
  <PresentationFormat>Personnalisé</PresentationFormat>
  <Paragraphs>112</Paragraphs>
  <Slides>12</Slides>
  <Notes>0</Notes>
  <HiddenSlides>0</HiddenSlides>
  <MMClips>0</MMClips>
  <ScaleCrop>false</ScaleCrop>
  <HeadingPairs>
    <vt:vector size="8" baseType="variant">
      <vt:variant>
        <vt:lpstr>Polices utilisées</vt:lpstr>
      </vt:variant>
      <vt:variant>
        <vt:i4>4</vt:i4>
      </vt:variant>
      <vt:variant>
        <vt:lpstr>Thème</vt:lpstr>
      </vt:variant>
      <vt:variant>
        <vt:i4>1</vt:i4>
      </vt:variant>
      <vt:variant>
        <vt:lpstr>Serveurs OLE incorporés</vt:lpstr>
      </vt:variant>
      <vt:variant>
        <vt:i4>1</vt:i4>
      </vt:variant>
      <vt:variant>
        <vt:lpstr>Titres des diapositives</vt:lpstr>
      </vt:variant>
      <vt:variant>
        <vt:i4>12</vt:i4>
      </vt:variant>
    </vt:vector>
  </HeadingPairs>
  <TitlesOfParts>
    <vt:vector size="18" baseType="lpstr">
      <vt:lpstr>Arial</vt:lpstr>
      <vt:lpstr>Arial Black</vt:lpstr>
      <vt:lpstr>Calibri</vt:lpstr>
      <vt:lpstr>Calibri Light</vt:lpstr>
      <vt:lpstr>CCCA-BTP</vt:lpstr>
      <vt:lpstr>think-cell Slide</vt:lpstr>
      <vt:lpstr>LES APPELS À PROJETS AU CCCA-BTP</vt:lpstr>
      <vt:lpstr>SOMMAIRE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APPELS À PROJETS AU CCCA-BTP</dc:title>
  <dc:creator>DUCHENE Sébastien</dc:creator>
  <cp:lastModifiedBy>BELGUISE Fanny</cp:lastModifiedBy>
  <cp:revision>33</cp:revision>
  <dcterms:created xsi:type="dcterms:W3CDTF">2021-02-16T18:33:45Z</dcterms:created>
  <dcterms:modified xsi:type="dcterms:W3CDTF">2021-10-06T11:46:35Z</dcterms:modified>
</cp:coreProperties>
</file>